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9753600" cy="7315200"/>
  <p:notesSz cx="6858000" cy="9144000"/>
  <p:embeddedFontLst>
    <p:embeddedFont>
      <p:font typeface="Arimo" charset="1" panose="020B0604020202020204"/>
      <p:regular r:id="rId17"/>
    </p:embeddedFont>
    <p:embeddedFont>
      <p:font typeface="Arimo Bold" charset="1" panose="020B0704020202020204"/>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4.png" Type="http://schemas.openxmlformats.org/officeDocument/2006/relationships/image"/><Relationship Id="rId4" Target="https://www.georgiavoices.org/_files/ugd/024d26_b73cc13b7d7449a18c62d6fcae4d8e0f.pdf"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4.png" Type="http://schemas.openxmlformats.org/officeDocument/2006/relationships/image"/><Relationship Id="rId4" Target="https://healthyfuturega.org/2024/02/23/what-public-health-workers-have-to-say-about-the-state-of-public-health-in-georgia/"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4.png" Type="http://schemas.openxmlformats.org/officeDocument/2006/relationships/image"/><Relationship Id="rId4" Target="https://healthyfuturega.org/ghf_resource/coverage-gap-fact-sheet/"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7.jpeg" Type="http://schemas.openxmlformats.org/officeDocument/2006/relationships/image"/><Relationship Id="rId4" Target="https://healthyfuturega.org/ghf_resource/georgia-pathways-to-coverage-pathways-fact-sheet/"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4.png" Type="http://schemas.openxmlformats.org/officeDocument/2006/relationships/image"/><Relationship Id="rId4" Target="https://healthyfuturega.org/ghf_resource/georgias-health-care-waivers-what-each-waiver-does-and-their-impacts-on-health-insurance-eligibility-in-georgia/"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4.png" Type="http://schemas.openxmlformats.org/officeDocument/2006/relationships/image"/><Relationship Id="rId4" Target="https://healthyfuturega.org/wp-content/uploads/2022/02/Screen-Shot-2022-02-09-at-10.20.24-AM.png"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4.png" Type="http://schemas.openxmlformats.org/officeDocument/2006/relationships/image"/><Relationship Id="rId4" Target="https://healthyfuturega.org/ghf_resource/what-the-health-georgia/"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4.png" Type="http://schemas.openxmlformats.org/officeDocument/2006/relationships/image"/><Relationship Id="rId4" Target="https://www.senate.ga.gov/committees/Documents/JimmyLewisHTHRuralHealthcareWorkforce.pdf"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953" y="0"/>
            <a:ext cx="10984803" cy="7249970"/>
          </a:xfrm>
          <a:custGeom>
            <a:avLst/>
            <a:gdLst/>
            <a:ahLst/>
            <a:cxnLst/>
            <a:rect r="r" b="b" t="t" l="l"/>
            <a:pathLst>
              <a:path h="7249970" w="10984803">
                <a:moveTo>
                  <a:pt x="0" y="0"/>
                </a:moveTo>
                <a:lnTo>
                  <a:pt x="10984803" y="0"/>
                </a:lnTo>
                <a:lnTo>
                  <a:pt x="10984803" y="7249970"/>
                </a:lnTo>
                <a:lnTo>
                  <a:pt x="0" y="7249970"/>
                </a:lnTo>
                <a:lnTo>
                  <a:pt x="0" y="0"/>
                </a:lnTo>
                <a:close/>
              </a:path>
            </a:pathLst>
          </a:custGeom>
          <a:blipFill>
            <a:blip r:embed="rId2">
              <a:alphaModFix amt="16000"/>
            </a:blip>
            <a:stretch>
              <a:fillRect l="0" t="0" r="0" b="0"/>
            </a:stretch>
          </a:blipFill>
        </p:spPr>
      </p:sp>
      <p:sp>
        <p:nvSpPr>
          <p:cNvPr name="Freeform 3" id="3" descr="GHF_Logo_Horizontal_color.png"/>
          <p:cNvSpPr/>
          <p:nvPr/>
        </p:nvSpPr>
        <p:spPr>
          <a:xfrm flipH="false" flipV="false" rot="0">
            <a:off x="389855" y="1408988"/>
            <a:ext cx="2438400" cy="470741"/>
          </a:xfrm>
          <a:custGeom>
            <a:avLst/>
            <a:gdLst/>
            <a:ahLst/>
            <a:cxnLst/>
            <a:rect r="r" b="b" t="t" l="l"/>
            <a:pathLst>
              <a:path h="470741" w="2438400">
                <a:moveTo>
                  <a:pt x="0" y="0"/>
                </a:moveTo>
                <a:lnTo>
                  <a:pt x="2438400" y="0"/>
                </a:lnTo>
                <a:lnTo>
                  <a:pt x="2438400" y="470741"/>
                </a:lnTo>
                <a:lnTo>
                  <a:pt x="0" y="470741"/>
                </a:lnTo>
                <a:lnTo>
                  <a:pt x="0" y="0"/>
                </a:lnTo>
                <a:close/>
              </a:path>
            </a:pathLst>
          </a:custGeom>
          <a:blipFill>
            <a:blip r:embed="rId3"/>
            <a:stretch>
              <a:fillRect l="0" t="0" r="0" b="0"/>
            </a:stretch>
          </a:blipFill>
        </p:spPr>
      </p:sp>
      <p:sp>
        <p:nvSpPr>
          <p:cNvPr name="AutoShape 4" id="4"/>
          <p:cNvSpPr/>
          <p:nvPr/>
        </p:nvSpPr>
        <p:spPr>
          <a:xfrm flipV="true">
            <a:off x="389855" y="4049144"/>
            <a:ext cx="9085457" cy="0"/>
          </a:xfrm>
          <a:prstGeom prst="line">
            <a:avLst/>
          </a:prstGeom>
          <a:ln cap="rnd" w="9525">
            <a:solidFill>
              <a:srgbClr val="000000"/>
            </a:solidFill>
            <a:prstDash val="solid"/>
            <a:headEnd type="none" len="sm" w="sm"/>
            <a:tailEnd type="none" len="sm" w="sm"/>
          </a:ln>
        </p:spPr>
      </p:sp>
      <p:grpSp>
        <p:nvGrpSpPr>
          <p:cNvPr name="Group 5" id="5"/>
          <p:cNvGrpSpPr/>
          <p:nvPr/>
        </p:nvGrpSpPr>
        <p:grpSpPr>
          <a:xfrm rot="0">
            <a:off x="-520308" y="6600867"/>
            <a:ext cx="10895459" cy="1097280"/>
            <a:chOff x="0" y="0"/>
            <a:chExt cx="4035355" cy="406400"/>
          </a:xfrm>
        </p:grpSpPr>
        <p:sp>
          <p:nvSpPr>
            <p:cNvPr name="Freeform 6" id="6"/>
            <p:cNvSpPr/>
            <p:nvPr/>
          </p:nvSpPr>
          <p:spPr>
            <a:xfrm flipH="false" flipV="false" rot="0">
              <a:off x="0" y="0"/>
              <a:ext cx="4035355" cy="406400"/>
            </a:xfrm>
            <a:custGeom>
              <a:avLst/>
              <a:gdLst/>
              <a:ahLst/>
              <a:cxnLst/>
              <a:rect r="r" b="b" t="t" l="l"/>
              <a:pathLst>
                <a:path h="406400" w="4035355">
                  <a:moveTo>
                    <a:pt x="3832155" y="0"/>
                  </a:moveTo>
                  <a:cubicBezTo>
                    <a:pt x="3944379" y="0"/>
                    <a:pt x="4035355" y="90976"/>
                    <a:pt x="4035355" y="203200"/>
                  </a:cubicBezTo>
                  <a:cubicBezTo>
                    <a:pt x="4035355" y="315424"/>
                    <a:pt x="3944379" y="406400"/>
                    <a:pt x="3832155" y="406400"/>
                  </a:cubicBezTo>
                  <a:lnTo>
                    <a:pt x="203200" y="406400"/>
                  </a:lnTo>
                  <a:cubicBezTo>
                    <a:pt x="90976" y="406400"/>
                    <a:pt x="0" y="315424"/>
                    <a:pt x="0" y="203200"/>
                  </a:cubicBezTo>
                  <a:cubicBezTo>
                    <a:pt x="0" y="90976"/>
                    <a:pt x="90976" y="0"/>
                    <a:pt x="203200" y="0"/>
                  </a:cubicBezTo>
                  <a:close/>
                </a:path>
              </a:pathLst>
            </a:custGeom>
            <a:solidFill>
              <a:srgbClr val="1F497D"/>
            </a:solidFill>
          </p:spPr>
        </p:sp>
        <p:sp>
          <p:nvSpPr>
            <p:cNvPr name="TextBox 7" id="7"/>
            <p:cNvSpPr txBox="true"/>
            <p:nvPr/>
          </p:nvSpPr>
          <p:spPr>
            <a:xfrm>
              <a:off x="0" y="-47625"/>
              <a:ext cx="4035355" cy="454025"/>
            </a:xfrm>
            <a:prstGeom prst="rect">
              <a:avLst/>
            </a:prstGeom>
          </p:spPr>
          <p:txBody>
            <a:bodyPr anchor="ctr" rtlCol="false" tIns="50800" lIns="50800" bIns="50800" rIns="50800"/>
            <a:lstStyle/>
            <a:p>
              <a:pPr algn="ctr">
                <a:lnSpc>
                  <a:spcPts val="1706"/>
                </a:lnSpc>
              </a:pPr>
            </a:p>
          </p:txBody>
        </p:sp>
      </p:grpSp>
      <p:grpSp>
        <p:nvGrpSpPr>
          <p:cNvPr name="Group 8" id="8"/>
          <p:cNvGrpSpPr/>
          <p:nvPr/>
        </p:nvGrpSpPr>
        <p:grpSpPr>
          <a:xfrm rot="0">
            <a:off x="-520308" y="-322256"/>
            <a:ext cx="11555411" cy="1097280"/>
            <a:chOff x="0" y="0"/>
            <a:chExt cx="4279782" cy="406400"/>
          </a:xfrm>
        </p:grpSpPr>
        <p:sp>
          <p:nvSpPr>
            <p:cNvPr name="Freeform 9" id="9"/>
            <p:cNvSpPr/>
            <p:nvPr/>
          </p:nvSpPr>
          <p:spPr>
            <a:xfrm flipH="false" flipV="false" rot="0">
              <a:off x="0" y="0"/>
              <a:ext cx="4279782" cy="406400"/>
            </a:xfrm>
            <a:custGeom>
              <a:avLst/>
              <a:gdLst/>
              <a:ahLst/>
              <a:cxnLst/>
              <a:rect r="r" b="b" t="t" l="l"/>
              <a:pathLst>
                <a:path h="406400" w="4279782">
                  <a:moveTo>
                    <a:pt x="4076582" y="0"/>
                  </a:moveTo>
                  <a:cubicBezTo>
                    <a:pt x="4188806" y="0"/>
                    <a:pt x="4279782" y="90976"/>
                    <a:pt x="4279782" y="203200"/>
                  </a:cubicBezTo>
                  <a:cubicBezTo>
                    <a:pt x="4279782" y="315424"/>
                    <a:pt x="4188806" y="406400"/>
                    <a:pt x="4076582" y="406400"/>
                  </a:cubicBezTo>
                  <a:lnTo>
                    <a:pt x="203200" y="406400"/>
                  </a:lnTo>
                  <a:cubicBezTo>
                    <a:pt x="90976" y="406400"/>
                    <a:pt x="0" y="315424"/>
                    <a:pt x="0" y="203200"/>
                  </a:cubicBezTo>
                  <a:cubicBezTo>
                    <a:pt x="0" y="90976"/>
                    <a:pt x="90976" y="0"/>
                    <a:pt x="203200" y="0"/>
                  </a:cubicBezTo>
                  <a:close/>
                </a:path>
              </a:pathLst>
            </a:custGeom>
            <a:solidFill>
              <a:srgbClr val="0F3E61"/>
            </a:solidFill>
          </p:spPr>
        </p:sp>
        <p:sp>
          <p:nvSpPr>
            <p:cNvPr name="TextBox 10" id="10"/>
            <p:cNvSpPr txBox="true"/>
            <p:nvPr/>
          </p:nvSpPr>
          <p:spPr>
            <a:xfrm>
              <a:off x="0" y="-47625"/>
              <a:ext cx="4279782" cy="454025"/>
            </a:xfrm>
            <a:prstGeom prst="rect">
              <a:avLst/>
            </a:prstGeom>
          </p:spPr>
          <p:txBody>
            <a:bodyPr anchor="ctr" rtlCol="false" tIns="50800" lIns="50800" bIns="50800" rIns="50800"/>
            <a:lstStyle/>
            <a:p>
              <a:pPr algn="ctr">
                <a:lnSpc>
                  <a:spcPts val="1706"/>
                </a:lnSpc>
              </a:pPr>
            </a:p>
          </p:txBody>
        </p:sp>
      </p:grpSp>
      <p:sp>
        <p:nvSpPr>
          <p:cNvPr name="TextBox 11" id="11"/>
          <p:cNvSpPr txBox="true"/>
          <p:nvPr/>
        </p:nvSpPr>
        <p:spPr>
          <a:xfrm rot="0">
            <a:off x="389855" y="2319145"/>
            <a:ext cx="9085457" cy="1352550"/>
          </a:xfrm>
          <a:prstGeom prst="rect">
            <a:avLst/>
          </a:prstGeom>
        </p:spPr>
        <p:txBody>
          <a:bodyPr anchor="t" rtlCol="false" tIns="0" lIns="0" bIns="0" rIns="0">
            <a:spAutoFit/>
          </a:bodyPr>
          <a:lstStyle/>
          <a:p>
            <a:pPr algn="l">
              <a:lnSpc>
                <a:spcPts val="5280"/>
              </a:lnSpc>
            </a:pPr>
            <a:r>
              <a:rPr lang="en-US" sz="4400">
                <a:solidFill>
                  <a:srgbClr val="1F497D"/>
                </a:solidFill>
                <a:latin typeface="Arimo"/>
                <a:ea typeface="Arimo"/>
                <a:cs typeface="Arimo"/>
                <a:sym typeface="Arimo"/>
              </a:rPr>
              <a:t>8 Essential </a:t>
            </a:r>
            <a:r>
              <a:rPr lang="en-US" sz="4400">
                <a:solidFill>
                  <a:srgbClr val="1F497D"/>
                </a:solidFill>
                <a:latin typeface="Arimo"/>
                <a:ea typeface="Arimo"/>
                <a:cs typeface="Arimo"/>
                <a:sym typeface="Arimo"/>
              </a:rPr>
              <a:t>Health Care Questions for Georgia Candidates in 2024</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5283D"/>
        </a:solidFill>
      </p:bgPr>
    </p:bg>
    <p:spTree>
      <p:nvGrpSpPr>
        <p:cNvPr id="1" name=""/>
        <p:cNvGrpSpPr/>
        <p:nvPr/>
      </p:nvGrpSpPr>
      <p:grpSpPr>
        <a:xfrm>
          <a:off x="0" y="0"/>
          <a:ext cx="0" cy="0"/>
          <a:chOff x="0" y="0"/>
          <a:chExt cx="0" cy="0"/>
        </a:xfrm>
      </p:grpSpPr>
      <p:sp>
        <p:nvSpPr>
          <p:cNvPr name="Freeform 2" id="2"/>
          <p:cNvSpPr/>
          <p:nvPr/>
        </p:nvSpPr>
        <p:spPr>
          <a:xfrm flipH="false" flipV="false" rot="0">
            <a:off x="-674020" y="-72121"/>
            <a:ext cx="11148900" cy="7427955"/>
          </a:xfrm>
          <a:custGeom>
            <a:avLst/>
            <a:gdLst/>
            <a:ahLst/>
            <a:cxnLst/>
            <a:rect r="r" b="b" t="t" l="l"/>
            <a:pathLst>
              <a:path h="7427955" w="11148900">
                <a:moveTo>
                  <a:pt x="0" y="0"/>
                </a:moveTo>
                <a:lnTo>
                  <a:pt x="11148900" y="0"/>
                </a:lnTo>
                <a:lnTo>
                  <a:pt x="11148900" y="7427955"/>
                </a:lnTo>
                <a:lnTo>
                  <a:pt x="0" y="7427955"/>
                </a:lnTo>
                <a:lnTo>
                  <a:pt x="0" y="0"/>
                </a:lnTo>
                <a:close/>
              </a:path>
            </a:pathLst>
          </a:custGeom>
          <a:blipFill>
            <a:blip r:embed="rId2">
              <a:alphaModFix amt="25000"/>
            </a:blip>
            <a:stretch>
              <a:fillRect l="0" t="0" r="0" b="0"/>
            </a:stretch>
          </a:blipFill>
        </p:spPr>
      </p:sp>
      <p:sp>
        <p:nvSpPr>
          <p:cNvPr name="Freeform 3" id="3"/>
          <p:cNvSpPr/>
          <p:nvPr/>
        </p:nvSpPr>
        <p:spPr>
          <a:xfrm flipH="false" flipV="false" rot="0">
            <a:off x="731520" y="5694372"/>
            <a:ext cx="1062476" cy="889308"/>
          </a:xfrm>
          <a:custGeom>
            <a:avLst/>
            <a:gdLst/>
            <a:ahLst/>
            <a:cxnLst/>
            <a:rect r="r" b="b" t="t" l="l"/>
            <a:pathLst>
              <a:path h="889308" w="1062476">
                <a:moveTo>
                  <a:pt x="0" y="0"/>
                </a:moveTo>
                <a:lnTo>
                  <a:pt x="1062476" y="0"/>
                </a:lnTo>
                <a:lnTo>
                  <a:pt x="1062476" y="889308"/>
                </a:lnTo>
                <a:lnTo>
                  <a:pt x="0" y="889308"/>
                </a:lnTo>
                <a:lnTo>
                  <a:pt x="0" y="0"/>
                </a:lnTo>
                <a:close/>
              </a:path>
            </a:pathLst>
          </a:custGeom>
          <a:blipFill>
            <a:blip r:embed="rId3"/>
            <a:stretch>
              <a:fillRect l="0" t="0" r="-920" b="0"/>
            </a:stretch>
          </a:blipFill>
        </p:spPr>
      </p:sp>
      <p:grpSp>
        <p:nvGrpSpPr>
          <p:cNvPr name="Group 4" id="4"/>
          <p:cNvGrpSpPr/>
          <p:nvPr/>
        </p:nvGrpSpPr>
        <p:grpSpPr>
          <a:xfrm rot="0">
            <a:off x="2887981" y="5144500"/>
            <a:ext cx="6134099" cy="1712161"/>
            <a:chOff x="0" y="0"/>
            <a:chExt cx="1056071" cy="294773"/>
          </a:xfrm>
        </p:grpSpPr>
        <p:sp>
          <p:nvSpPr>
            <p:cNvPr name="Freeform 5" id="5"/>
            <p:cNvSpPr/>
            <p:nvPr/>
          </p:nvSpPr>
          <p:spPr>
            <a:xfrm flipH="false" flipV="false" rot="0">
              <a:off x="0" y="0"/>
              <a:ext cx="1056071" cy="294773"/>
            </a:xfrm>
            <a:custGeom>
              <a:avLst/>
              <a:gdLst/>
              <a:ahLst/>
              <a:cxnLst/>
              <a:rect r="r" b="b" t="t" l="l"/>
              <a:pathLst>
                <a:path h="294773" w="1056071">
                  <a:moveTo>
                    <a:pt x="852871" y="0"/>
                  </a:moveTo>
                  <a:cubicBezTo>
                    <a:pt x="965095" y="0"/>
                    <a:pt x="1056071" y="65987"/>
                    <a:pt x="1056071" y="147386"/>
                  </a:cubicBezTo>
                  <a:cubicBezTo>
                    <a:pt x="1056071" y="228785"/>
                    <a:pt x="965095" y="294773"/>
                    <a:pt x="852871" y="294773"/>
                  </a:cubicBezTo>
                  <a:lnTo>
                    <a:pt x="203200" y="294773"/>
                  </a:lnTo>
                  <a:cubicBezTo>
                    <a:pt x="90976" y="294773"/>
                    <a:pt x="0" y="228785"/>
                    <a:pt x="0" y="147386"/>
                  </a:cubicBezTo>
                  <a:cubicBezTo>
                    <a:pt x="0" y="65987"/>
                    <a:pt x="90976" y="0"/>
                    <a:pt x="203200" y="0"/>
                  </a:cubicBezTo>
                  <a:close/>
                </a:path>
              </a:pathLst>
            </a:custGeom>
            <a:solidFill>
              <a:srgbClr val="61191F"/>
            </a:solidFill>
            <a:ln w="19050" cap="sq">
              <a:solidFill>
                <a:srgbClr val="FFFFFF"/>
              </a:solidFill>
              <a:prstDash val="solid"/>
              <a:miter/>
            </a:ln>
          </p:spPr>
        </p:sp>
        <p:sp>
          <p:nvSpPr>
            <p:cNvPr name="TextBox 6" id="6"/>
            <p:cNvSpPr txBox="true"/>
            <p:nvPr/>
          </p:nvSpPr>
          <p:spPr>
            <a:xfrm>
              <a:off x="0" y="-47625"/>
              <a:ext cx="1056071" cy="342398"/>
            </a:xfrm>
            <a:prstGeom prst="rect">
              <a:avLst/>
            </a:prstGeom>
          </p:spPr>
          <p:txBody>
            <a:bodyPr anchor="ctr" rtlCol="false" tIns="50800" lIns="50800" bIns="50800" rIns="50800"/>
            <a:lstStyle/>
            <a:p>
              <a:pPr algn="ctr">
                <a:lnSpc>
                  <a:spcPts val="1706"/>
                </a:lnSpc>
              </a:pPr>
            </a:p>
          </p:txBody>
        </p:sp>
      </p:grpSp>
      <p:sp>
        <p:nvSpPr>
          <p:cNvPr name="TextBox 7" id="7"/>
          <p:cNvSpPr txBox="true"/>
          <p:nvPr/>
        </p:nvSpPr>
        <p:spPr>
          <a:xfrm rot="0">
            <a:off x="3464163" y="5330724"/>
            <a:ext cx="4981734" cy="1332001"/>
          </a:xfrm>
          <a:prstGeom prst="rect">
            <a:avLst/>
          </a:prstGeom>
        </p:spPr>
        <p:txBody>
          <a:bodyPr anchor="t" rtlCol="false" tIns="0" lIns="0" bIns="0" rIns="0">
            <a:spAutoFit/>
          </a:bodyPr>
          <a:lstStyle/>
          <a:p>
            <a:pPr algn="ctr">
              <a:lnSpc>
                <a:spcPts val="2651"/>
              </a:lnSpc>
            </a:pPr>
            <a:r>
              <a:rPr lang="en-US" sz="1699" b="true">
                <a:solidFill>
                  <a:srgbClr val="FFFFFF"/>
                </a:solidFill>
                <a:latin typeface="Arimo Bold"/>
                <a:ea typeface="Arimo Bold"/>
                <a:cs typeface="Arimo Bold"/>
                <a:sym typeface="Arimo Bold"/>
              </a:rPr>
              <a:t>Want to know more about kids’ health and well-being? </a:t>
            </a:r>
          </a:p>
          <a:p>
            <a:pPr algn="ctr">
              <a:lnSpc>
                <a:spcPts val="2651"/>
              </a:lnSpc>
            </a:pPr>
            <a:r>
              <a:rPr lang="en-US" sz="1699">
                <a:solidFill>
                  <a:srgbClr val="FFFFFF"/>
                </a:solidFill>
                <a:latin typeface="Arimo"/>
                <a:ea typeface="Arimo"/>
                <a:cs typeface="Arimo"/>
                <a:sym typeface="Arimo"/>
              </a:rPr>
              <a:t>Check out the </a:t>
            </a:r>
            <a:r>
              <a:rPr lang="en-US" sz="1699" u="sng">
                <a:solidFill>
                  <a:srgbClr val="FFFFFF"/>
                </a:solidFill>
                <a:latin typeface="Arimo"/>
                <a:ea typeface="Arimo"/>
                <a:cs typeface="Arimo"/>
                <a:sym typeface="Arimo"/>
                <a:hlinkClick r:id="rId4" tooltip="https://www.georgiavoices.org/_files/ugd/024d26_b73cc13b7d7449a18c62d6fcae4d8e0f.pdf"/>
              </a:rPr>
              <a:t>Whole Child Primer</a:t>
            </a:r>
            <a:r>
              <a:rPr lang="en-US" sz="1699">
                <a:solidFill>
                  <a:srgbClr val="FFFFFF"/>
                </a:solidFill>
                <a:latin typeface="Arimo"/>
                <a:ea typeface="Arimo"/>
                <a:cs typeface="Arimo"/>
                <a:sym typeface="Arimo"/>
              </a:rPr>
              <a:t> from our partners, Voices for Georgia’s Children.</a:t>
            </a:r>
          </a:p>
        </p:txBody>
      </p:sp>
      <p:sp>
        <p:nvSpPr>
          <p:cNvPr name="TextBox 8" id="8"/>
          <p:cNvSpPr txBox="true"/>
          <p:nvPr/>
        </p:nvSpPr>
        <p:spPr>
          <a:xfrm rot="0">
            <a:off x="731520" y="712470"/>
            <a:ext cx="8107680" cy="590550"/>
          </a:xfrm>
          <a:prstGeom prst="rect">
            <a:avLst/>
          </a:prstGeom>
        </p:spPr>
        <p:txBody>
          <a:bodyPr anchor="t" rtlCol="false" tIns="0" lIns="0" bIns="0" rIns="0">
            <a:spAutoFit/>
          </a:bodyPr>
          <a:lstStyle/>
          <a:p>
            <a:pPr algn="l">
              <a:lnSpc>
                <a:spcPts val="4552"/>
              </a:lnSpc>
            </a:pPr>
            <a:r>
              <a:rPr lang="en-US" sz="3793" b="true">
                <a:solidFill>
                  <a:srgbClr val="FFFFFF"/>
                </a:solidFill>
                <a:latin typeface="Arimo Bold"/>
                <a:ea typeface="Arimo Bold"/>
                <a:cs typeface="Arimo Bold"/>
                <a:sym typeface="Arimo Bold"/>
              </a:rPr>
              <a:t>8.</a:t>
            </a:r>
            <a:r>
              <a:rPr lang="en-US" sz="3793">
                <a:solidFill>
                  <a:srgbClr val="FFFFFF"/>
                </a:solidFill>
                <a:latin typeface="Arimo"/>
                <a:ea typeface="Arimo"/>
                <a:cs typeface="Arimo"/>
                <a:sym typeface="Arimo"/>
              </a:rPr>
              <a:t> Healthy Children</a:t>
            </a:r>
          </a:p>
        </p:txBody>
      </p:sp>
      <p:sp>
        <p:nvSpPr>
          <p:cNvPr name="TextBox 9" id="9"/>
          <p:cNvSpPr txBox="true"/>
          <p:nvPr/>
        </p:nvSpPr>
        <p:spPr>
          <a:xfrm rot="0">
            <a:off x="731520" y="1431103"/>
            <a:ext cx="8290560" cy="4097655"/>
          </a:xfrm>
          <a:prstGeom prst="rect">
            <a:avLst/>
          </a:prstGeom>
        </p:spPr>
        <p:txBody>
          <a:bodyPr anchor="t" rtlCol="false" tIns="0" lIns="0" bIns="0" rIns="0">
            <a:spAutoFit/>
          </a:bodyPr>
          <a:lstStyle/>
          <a:p>
            <a:pPr algn="just">
              <a:lnSpc>
                <a:spcPts val="2519"/>
              </a:lnSpc>
            </a:pPr>
            <a:r>
              <a:rPr lang="en-US" sz="1799">
                <a:solidFill>
                  <a:srgbClr val="FFFFFF"/>
                </a:solidFill>
                <a:latin typeface="Arimo"/>
                <a:ea typeface="Arimo"/>
                <a:cs typeface="Arimo"/>
                <a:sym typeface="Arimo"/>
              </a:rPr>
              <a:t>    In a 12-month period, Georgia’s Medicaid agency recently disenrolled more than 500,000 children, even though many of them are still eligible for Medicaid coverage. This will increase Georgia’s already high rate of uninsured kids.</a:t>
            </a:r>
          </a:p>
          <a:p>
            <a:pPr algn="just">
              <a:lnSpc>
                <a:spcPts val="2519"/>
              </a:lnSpc>
            </a:pPr>
            <a:r>
              <a:rPr lang="en-US" sz="1799">
                <a:solidFill>
                  <a:srgbClr val="FFFFFF"/>
                </a:solidFill>
                <a:latin typeface="Arimo"/>
                <a:ea typeface="Arimo"/>
                <a:cs typeface="Arimo"/>
                <a:sym typeface="Arimo"/>
              </a:rPr>
              <a:t>     School-based mental health services for children and youth are becoming more common and more effective, but Georgia children often struggle with mental health conditions much longer than necessary before they are identified as having a MH need and receive care for their needs. </a:t>
            </a:r>
          </a:p>
          <a:p>
            <a:pPr algn="just">
              <a:lnSpc>
                <a:spcPts val="2519"/>
              </a:lnSpc>
            </a:pPr>
            <a:r>
              <a:rPr lang="en-US" sz="1799">
                <a:solidFill>
                  <a:srgbClr val="FFFFFF"/>
                </a:solidFill>
                <a:latin typeface="Arimo"/>
                <a:ea typeface="Arimo"/>
                <a:cs typeface="Arimo"/>
                <a:sym typeface="Arimo"/>
              </a:rPr>
              <a:t>    In 2021, more than 31,000 K–12 students acknowledged that they were homeless.</a:t>
            </a:r>
          </a:p>
          <a:p>
            <a:pPr algn="just">
              <a:lnSpc>
                <a:spcPts val="2519"/>
              </a:lnSpc>
            </a:pPr>
            <a:r>
              <a:rPr lang="en-US" sz="1799">
                <a:solidFill>
                  <a:srgbClr val="FFFFFF"/>
                </a:solidFill>
                <a:latin typeface="Arimo"/>
                <a:ea typeface="Arimo"/>
                <a:cs typeface="Arimo"/>
                <a:sym typeface="Arimo"/>
              </a:rPr>
              <a:t>       Georgia kids are struggling. If elected, what would you do to improve the health and well-being of our children and the caregivers that are loving and supporting them?</a:t>
            </a:r>
          </a:p>
          <a:p>
            <a:pPr algn="just">
              <a:lnSpc>
                <a:spcPts val="2519"/>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5283D"/>
        </a:solidFill>
      </p:bgPr>
    </p:bg>
    <p:spTree>
      <p:nvGrpSpPr>
        <p:cNvPr id="1" name=""/>
        <p:cNvGrpSpPr/>
        <p:nvPr/>
      </p:nvGrpSpPr>
      <p:grpSpPr>
        <a:xfrm>
          <a:off x="0" y="0"/>
          <a:ext cx="0" cy="0"/>
          <a:chOff x="0" y="0"/>
          <a:chExt cx="0" cy="0"/>
        </a:xfrm>
      </p:grpSpPr>
      <p:sp>
        <p:nvSpPr>
          <p:cNvPr name="Freeform 2" id="2"/>
          <p:cNvSpPr/>
          <p:nvPr/>
        </p:nvSpPr>
        <p:spPr>
          <a:xfrm flipH="false" flipV="false" rot="0">
            <a:off x="-32154" y="0"/>
            <a:ext cx="10303099" cy="7315200"/>
          </a:xfrm>
          <a:custGeom>
            <a:avLst/>
            <a:gdLst/>
            <a:ahLst/>
            <a:cxnLst/>
            <a:rect r="r" b="b" t="t" l="l"/>
            <a:pathLst>
              <a:path h="7315200" w="10303099">
                <a:moveTo>
                  <a:pt x="0" y="0"/>
                </a:moveTo>
                <a:lnTo>
                  <a:pt x="10303099" y="0"/>
                </a:lnTo>
                <a:lnTo>
                  <a:pt x="10303099" y="7315200"/>
                </a:lnTo>
                <a:lnTo>
                  <a:pt x="0" y="7315200"/>
                </a:lnTo>
                <a:lnTo>
                  <a:pt x="0" y="0"/>
                </a:lnTo>
                <a:close/>
              </a:path>
            </a:pathLst>
          </a:custGeom>
          <a:blipFill>
            <a:blip r:embed="rId2">
              <a:alphaModFix amt="18000"/>
            </a:blip>
            <a:stretch>
              <a:fillRect l="0" t="0" r="0" b="0"/>
            </a:stretch>
          </a:blipFill>
        </p:spPr>
      </p:sp>
      <p:sp>
        <p:nvSpPr>
          <p:cNvPr name="TextBox 3" id="3"/>
          <p:cNvSpPr txBox="true"/>
          <p:nvPr/>
        </p:nvSpPr>
        <p:spPr>
          <a:xfrm rot="0">
            <a:off x="731520" y="702945"/>
            <a:ext cx="8107680" cy="742950"/>
          </a:xfrm>
          <a:prstGeom prst="rect">
            <a:avLst/>
          </a:prstGeom>
        </p:spPr>
        <p:txBody>
          <a:bodyPr anchor="t" rtlCol="false" tIns="0" lIns="0" bIns="0" rIns="0">
            <a:spAutoFit/>
          </a:bodyPr>
          <a:lstStyle/>
          <a:p>
            <a:pPr algn="l">
              <a:lnSpc>
                <a:spcPts val="5631"/>
              </a:lnSpc>
            </a:pPr>
            <a:r>
              <a:rPr lang="en-US" sz="4693">
                <a:solidFill>
                  <a:srgbClr val="FFFFFF"/>
                </a:solidFill>
                <a:latin typeface="Arimo"/>
                <a:ea typeface="Arimo"/>
                <a:cs typeface="Arimo"/>
                <a:sym typeface="Arimo"/>
              </a:rPr>
              <a:t>Your Health Care, Your Voice</a:t>
            </a:r>
          </a:p>
        </p:txBody>
      </p:sp>
      <p:sp>
        <p:nvSpPr>
          <p:cNvPr name="TextBox 4" id="4"/>
          <p:cNvSpPr txBox="true"/>
          <p:nvPr/>
        </p:nvSpPr>
        <p:spPr>
          <a:xfrm rot="0">
            <a:off x="731549" y="1774223"/>
            <a:ext cx="8107651" cy="3809239"/>
          </a:xfrm>
          <a:prstGeom prst="rect">
            <a:avLst/>
          </a:prstGeom>
        </p:spPr>
        <p:txBody>
          <a:bodyPr anchor="t" rtlCol="false" tIns="0" lIns="0" bIns="0" rIns="0">
            <a:spAutoFit/>
          </a:bodyPr>
          <a:lstStyle/>
          <a:p>
            <a:pPr algn="l">
              <a:lnSpc>
                <a:spcPts val="3191"/>
              </a:lnSpc>
            </a:pPr>
            <a:r>
              <a:rPr lang="en-US" sz="2279">
                <a:solidFill>
                  <a:srgbClr val="FFFFFF"/>
                </a:solidFill>
                <a:latin typeface="Arimo"/>
                <a:ea typeface="Arimo"/>
                <a:cs typeface="Arimo"/>
                <a:sym typeface="Arimo"/>
              </a:rPr>
              <a:t>Health care is an essential issue for Georgians. By asking candidates these questions, voters like you will help candidates understand your health priorities and issues,  and ensure that future health laws and policies reflect the needs of every community in our state. </a:t>
            </a:r>
          </a:p>
          <a:p>
            <a:pPr algn="l">
              <a:lnSpc>
                <a:spcPts val="1679"/>
              </a:lnSpc>
            </a:pPr>
          </a:p>
          <a:p>
            <a:pPr algn="l">
              <a:lnSpc>
                <a:spcPts val="3191"/>
              </a:lnSpc>
            </a:pPr>
            <a:r>
              <a:rPr lang="en-US" sz="2279">
                <a:solidFill>
                  <a:srgbClr val="FFFFFF"/>
                </a:solidFill>
                <a:latin typeface="Arimo"/>
                <a:ea typeface="Arimo"/>
                <a:cs typeface="Arimo"/>
                <a:sym typeface="Arimo"/>
              </a:rPr>
              <a:t>R</a:t>
            </a:r>
            <a:r>
              <a:rPr lang="en-US" sz="2279">
                <a:solidFill>
                  <a:srgbClr val="FFFFFF"/>
                </a:solidFill>
                <a:latin typeface="Arimo"/>
                <a:ea typeface="Arimo"/>
                <a:cs typeface="Arimo"/>
                <a:sym typeface="Arimo"/>
              </a:rPr>
              <a:t>aise these questions at town halls, in candidate forums, or directly on social media, so you can make decisions about which candidates will prioritize your health and Georgia’s well-being.</a:t>
            </a:r>
          </a:p>
        </p:txBody>
      </p:sp>
      <p:sp>
        <p:nvSpPr>
          <p:cNvPr name="AutoShape 5" id="5"/>
          <p:cNvSpPr/>
          <p:nvPr/>
        </p:nvSpPr>
        <p:spPr>
          <a:xfrm>
            <a:off x="731520" y="5984808"/>
            <a:ext cx="8107651" cy="0"/>
          </a:xfrm>
          <a:prstGeom prst="line">
            <a:avLst/>
          </a:prstGeom>
          <a:ln cap="rnd" w="19050">
            <a:solidFill>
              <a:srgbClr val="FFFFFF"/>
            </a:solidFill>
            <a:prstDash val="solid"/>
            <a:headEnd type="none" len="sm" w="sm"/>
            <a:tailEnd type="none" len="sm" w="sm"/>
          </a:ln>
        </p:spPr>
      </p:sp>
      <p:sp>
        <p:nvSpPr>
          <p:cNvPr name="Freeform 6" id="6"/>
          <p:cNvSpPr/>
          <p:nvPr/>
        </p:nvSpPr>
        <p:spPr>
          <a:xfrm flipH="false" flipV="false" rot="0">
            <a:off x="731520" y="6139026"/>
            <a:ext cx="1062476" cy="889308"/>
          </a:xfrm>
          <a:custGeom>
            <a:avLst/>
            <a:gdLst/>
            <a:ahLst/>
            <a:cxnLst/>
            <a:rect r="r" b="b" t="t" l="l"/>
            <a:pathLst>
              <a:path h="889308" w="1062476">
                <a:moveTo>
                  <a:pt x="0" y="0"/>
                </a:moveTo>
                <a:lnTo>
                  <a:pt x="1062476" y="0"/>
                </a:lnTo>
                <a:lnTo>
                  <a:pt x="1062476" y="889308"/>
                </a:lnTo>
                <a:lnTo>
                  <a:pt x="0" y="889308"/>
                </a:lnTo>
                <a:lnTo>
                  <a:pt x="0" y="0"/>
                </a:lnTo>
                <a:close/>
              </a:path>
            </a:pathLst>
          </a:custGeom>
          <a:blipFill>
            <a:blip r:embed="rId3"/>
            <a:stretch>
              <a:fillRect l="0" t="0" r="-92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5283D"/>
        </a:solidFill>
      </p:bgPr>
    </p:bg>
    <p:spTree>
      <p:nvGrpSpPr>
        <p:cNvPr id="1" name=""/>
        <p:cNvGrpSpPr/>
        <p:nvPr/>
      </p:nvGrpSpPr>
      <p:grpSpPr>
        <a:xfrm>
          <a:off x="0" y="0"/>
          <a:ext cx="0" cy="0"/>
          <a:chOff x="0" y="0"/>
          <a:chExt cx="0" cy="0"/>
        </a:xfrm>
      </p:grpSpPr>
      <p:sp>
        <p:nvSpPr>
          <p:cNvPr name="Freeform 2" id="2"/>
          <p:cNvSpPr/>
          <p:nvPr/>
        </p:nvSpPr>
        <p:spPr>
          <a:xfrm flipH="false" flipV="false" rot="0">
            <a:off x="-32154" y="0"/>
            <a:ext cx="10303099" cy="7315200"/>
          </a:xfrm>
          <a:custGeom>
            <a:avLst/>
            <a:gdLst/>
            <a:ahLst/>
            <a:cxnLst/>
            <a:rect r="r" b="b" t="t" l="l"/>
            <a:pathLst>
              <a:path h="7315200" w="10303099">
                <a:moveTo>
                  <a:pt x="0" y="0"/>
                </a:moveTo>
                <a:lnTo>
                  <a:pt x="10303099" y="0"/>
                </a:lnTo>
                <a:lnTo>
                  <a:pt x="10303099" y="7315200"/>
                </a:lnTo>
                <a:lnTo>
                  <a:pt x="0" y="7315200"/>
                </a:lnTo>
                <a:lnTo>
                  <a:pt x="0" y="0"/>
                </a:lnTo>
                <a:close/>
              </a:path>
            </a:pathLst>
          </a:custGeom>
          <a:blipFill>
            <a:blip r:embed="rId2">
              <a:alphaModFix amt="18000"/>
            </a:blip>
            <a:stretch>
              <a:fillRect l="0" t="0" r="0" b="0"/>
            </a:stretch>
          </a:blipFill>
        </p:spPr>
      </p:sp>
      <p:sp>
        <p:nvSpPr>
          <p:cNvPr name="TextBox 3" id="3"/>
          <p:cNvSpPr txBox="true"/>
          <p:nvPr/>
        </p:nvSpPr>
        <p:spPr>
          <a:xfrm rot="0">
            <a:off x="731520" y="1815480"/>
            <a:ext cx="8290560" cy="4902827"/>
          </a:xfrm>
          <a:prstGeom prst="rect">
            <a:avLst/>
          </a:prstGeom>
        </p:spPr>
        <p:txBody>
          <a:bodyPr anchor="t" rtlCol="false" tIns="0" lIns="0" bIns="0" rIns="0">
            <a:spAutoFit/>
          </a:bodyPr>
          <a:lstStyle/>
          <a:p>
            <a:pPr algn="l">
              <a:lnSpc>
                <a:spcPts val="2519"/>
              </a:lnSpc>
            </a:pPr>
            <a:r>
              <a:rPr lang="en-US" sz="2099">
                <a:solidFill>
                  <a:srgbClr val="FFFFFF"/>
                </a:solidFill>
                <a:latin typeface="Arimo"/>
                <a:ea typeface="Arimo"/>
                <a:cs typeface="Arimo"/>
                <a:sym typeface="Arimo"/>
              </a:rPr>
              <a:t>As Georgians prepare to cast their votes in this year’s elections, </a:t>
            </a:r>
            <a:r>
              <a:rPr lang="en-US" sz="2099" b="true">
                <a:solidFill>
                  <a:srgbClr val="FFFFFF"/>
                </a:solidFill>
                <a:latin typeface="Arimo Bold"/>
                <a:ea typeface="Arimo Bold"/>
                <a:cs typeface="Arimo Bold"/>
                <a:sym typeface="Arimo Bold"/>
              </a:rPr>
              <a:t>the importance of health care policy is clear</a:t>
            </a:r>
            <a:r>
              <a:rPr lang="en-US" sz="2099">
                <a:solidFill>
                  <a:srgbClr val="FFFFFF"/>
                </a:solidFill>
                <a:latin typeface="Arimo"/>
                <a:ea typeface="Arimo"/>
                <a:cs typeface="Arimo"/>
                <a:sym typeface="Arimo"/>
              </a:rPr>
              <a:t>. From the future of affordable coverage to the persistent gaps in access for communities around Georgia, the stakes are high. Georgia’s on-going health challenges highlight the need for candidates who prioritize health and wellness. Georgians need elected leaders who will make decisions that ensure access to affordable, high-quality health coverage and care, and support from prepared and resourced public health workers and agencies. These priorities are especially important for communities who have historically had less access.</a:t>
            </a:r>
          </a:p>
          <a:p>
            <a:pPr algn="l">
              <a:lnSpc>
                <a:spcPts val="1439"/>
              </a:lnSpc>
            </a:pPr>
          </a:p>
          <a:p>
            <a:pPr algn="l">
              <a:lnSpc>
                <a:spcPts val="2519"/>
              </a:lnSpc>
            </a:pPr>
            <a:r>
              <a:rPr lang="en-US" sz="2099" b="true">
                <a:solidFill>
                  <a:srgbClr val="FFFFFF"/>
                </a:solidFill>
                <a:latin typeface="Arimo Bold"/>
                <a:ea typeface="Arimo Bold"/>
                <a:cs typeface="Arimo Bold"/>
                <a:sym typeface="Arimo Bold"/>
              </a:rPr>
              <a:t>We’ve developed 8 questions for voters to ask federal, state, &amp; local candidates on key health issues affecting Georgians just like us. These questions can help guide your conversations with candidates at town halls, forums, or on social media.</a:t>
            </a:r>
          </a:p>
          <a:p>
            <a:pPr algn="l">
              <a:lnSpc>
                <a:spcPts val="2773"/>
              </a:lnSpc>
            </a:pPr>
          </a:p>
        </p:txBody>
      </p:sp>
      <p:sp>
        <p:nvSpPr>
          <p:cNvPr name="AutoShape 4" id="4"/>
          <p:cNvSpPr/>
          <p:nvPr/>
        </p:nvSpPr>
        <p:spPr>
          <a:xfrm>
            <a:off x="731520" y="6527768"/>
            <a:ext cx="8290560" cy="55912"/>
          </a:xfrm>
          <a:prstGeom prst="line">
            <a:avLst/>
          </a:prstGeom>
          <a:ln cap="rnd" w="19050">
            <a:solidFill>
              <a:srgbClr val="FFFFFF"/>
            </a:solidFill>
            <a:prstDash val="solid"/>
            <a:headEnd type="none" len="sm" w="sm"/>
            <a:tailEnd type="none" len="sm" w="sm"/>
          </a:ln>
        </p:spPr>
      </p:sp>
      <p:sp>
        <p:nvSpPr>
          <p:cNvPr name="Freeform 5" id="5"/>
          <p:cNvSpPr/>
          <p:nvPr/>
        </p:nvSpPr>
        <p:spPr>
          <a:xfrm flipH="false" flipV="false" rot="0">
            <a:off x="177471" y="6583680"/>
            <a:ext cx="653403" cy="546908"/>
          </a:xfrm>
          <a:custGeom>
            <a:avLst/>
            <a:gdLst/>
            <a:ahLst/>
            <a:cxnLst/>
            <a:rect r="r" b="b" t="t" l="l"/>
            <a:pathLst>
              <a:path h="546908" w="653403">
                <a:moveTo>
                  <a:pt x="0" y="0"/>
                </a:moveTo>
                <a:lnTo>
                  <a:pt x="653403" y="0"/>
                </a:lnTo>
                <a:lnTo>
                  <a:pt x="653403" y="546908"/>
                </a:lnTo>
                <a:lnTo>
                  <a:pt x="0" y="546908"/>
                </a:lnTo>
                <a:lnTo>
                  <a:pt x="0" y="0"/>
                </a:lnTo>
                <a:close/>
              </a:path>
            </a:pathLst>
          </a:custGeom>
          <a:blipFill>
            <a:blip r:embed="rId3"/>
            <a:stretch>
              <a:fillRect l="0" t="0" r="-920" b="0"/>
            </a:stretch>
          </a:blipFill>
        </p:spPr>
      </p:sp>
      <p:sp>
        <p:nvSpPr>
          <p:cNvPr name="TextBox 6" id="6"/>
          <p:cNvSpPr txBox="true"/>
          <p:nvPr/>
        </p:nvSpPr>
        <p:spPr>
          <a:xfrm rot="0">
            <a:off x="731520" y="503033"/>
            <a:ext cx="8107680" cy="1209675"/>
          </a:xfrm>
          <a:prstGeom prst="rect">
            <a:avLst/>
          </a:prstGeom>
        </p:spPr>
        <p:txBody>
          <a:bodyPr anchor="t" rtlCol="false" tIns="0" lIns="0" bIns="0" rIns="0">
            <a:spAutoFit/>
          </a:bodyPr>
          <a:lstStyle/>
          <a:p>
            <a:pPr algn="l">
              <a:lnSpc>
                <a:spcPts val="4799"/>
              </a:lnSpc>
            </a:pPr>
            <a:r>
              <a:rPr lang="en-US" sz="3999">
                <a:solidFill>
                  <a:srgbClr val="FFFFFF"/>
                </a:solidFill>
                <a:latin typeface="Arimo"/>
                <a:ea typeface="Arimo"/>
                <a:cs typeface="Arimo"/>
                <a:sym typeface="Arimo"/>
              </a:rPr>
              <a:t>Engaging Georgia’s candidates on health care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5283D"/>
        </a:solidFill>
      </p:bgPr>
    </p:bg>
    <p:spTree>
      <p:nvGrpSpPr>
        <p:cNvPr id="1" name=""/>
        <p:cNvGrpSpPr/>
        <p:nvPr/>
      </p:nvGrpSpPr>
      <p:grpSpPr>
        <a:xfrm>
          <a:off x="0" y="0"/>
          <a:ext cx="0" cy="0"/>
          <a:chOff x="0" y="0"/>
          <a:chExt cx="0" cy="0"/>
        </a:xfrm>
      </p:grpSpPr>
      <p:sp>
        <p:nvSpPr>
          <p:cNvPr name="Freeform 2" id="2"/>
          <p:cNvSpPr/>
          <p:nvPr/>
        </p:nvSpPr>
        <p:spPr>
          <a:xfrm flipH="false" flipV="false" rot="0">
            <a:off x="-684045" y="-338134"/>
            <a:ext cx="11558195" cy="7700647"/>
          </a:xfrm>
          <a:custGeom>
            <a:avLst/>
            <a:gdLst/>
            <a:ahLst/>
            <a:cxnLst/>
            <a:rect r="r" b="b" t="t" l="l"/>
            <a:pathLst>
              <a:path h="7700647" w="11558195">
                <a:moveTo>
                  <a:pt x="0" y="0"/>
                </a:moveTo>
                <a:lnTo>
                  <a:pt x="11558195" y="0"/>
                </a:lnTo>
                <a:lnTo>
                  <a:pt x="11558195" y="7700647"/>
                </a:lnTo>
                <a:lnTo>
                  <a:pt x="0" y="7700647"/>
                </a:lnTo>
                <a:lnTo>
                  <a:pt x="0" y="0"/>
                </a:lnTo>
                <a:close/>
              </a:path>
            </a:pathLst>
          </a:custGeom>
          <a:blipFill>
            <a:blip r:embed="rId2">
              <a:alphaModFix amt="25000"/>
            </a:blip>
            <a:stretch>
              <a:fillRect l="0" t="0" r="0" b="0"/>
            </a:stretch>
          </a:blipFill>
        </p:spPr>
      </p:sp>
      <p:sp>
        <p:nvSpPr>
          <p:cNvPr name="Freeform 3" id="3"/>
          <p:cNvSpPr/>
          <p:nvPr/>
        </p:nvSpPr>
        <p:spPr>
          <a:xfrm flipH="false" flipV="false" rot="0">
            <a:off x="731520" y="5660827"/>
            <a:ext cx="1062476" cy="889308"/>
          </a:xfrm>
          <a:custGeom>
            <a:avLst/>
            <a:gdLst/>
            <a:ahLst/>
            <a:cxnLst/>
            <a:rect r="r" b="b" t="t" l="l"/>
            <a:pathLst>
              <a:path h="889308" w="1062476">
                <a:moveTo>
                  <a:pt x="0" y="0"/>
                </a:moveTo>
                <a:lnTo>
                  <a:pt x="1062476" y="0"/>
                </a:lnTo>
                <a:lnTo>
                  <a:pt x="1062476" y="889308"/>
                </a:lnTo>
                <a:lnTo>
                  <a:pt x="0" y="889308"/>
                </a:lnTo>
                <a:lnTo>
                  <a:pt x="0" y="0"/>
                </a:lnTo>
                <a:close/>
              </a:path>
            </a:pathLst>
          </a:custGeom>
          <a:blipFill>
            <a:blip r:embed="rId3"/>
            <a:stretch>
              <a:fillRect l="0" t="0" r="-920" b="0"/>
            </a:stretch>
          </a:blipFill>
        </p:spPr>
      </p:sp>
      <p:grpSp>
        <p:nvGrpSpPr>
          <p:cNvPr name="Group 4" id="4"/>
          <p:cNvGrpSpPr/>
          <p:nvPr/>
        </p:nvGrpSpPr>
        <p:grpSpPr>
          <a:xfrm rot="0">
            <a:off x="2547951" y="4451467"/>
            <a:ext cx="6474129" cy="2098668"/>
            <a:chOff x="0" y="0"/>
            <a:chExt cx="1155299" cy="374504"/>
          </a:xfrm>
        </p:grpSpPr>
        <p:sp>
          <p:nvSpPr>
            <p:cNvPr name="Freeform 5" id="5"/>
            <p:cNvSpPr/>
            <p:nvPr/>
          </p:nvSpPr>
          <p:spPr>
            <a:xfrm flipH="false" flipV="false" rot="0">
              <a:off x="0" y="0"/>
              <a:ext cx="1155299" cy="374504"/>
            </a:xfrm>
            <a:custGeom>
              <a:avLst/>
              <a:gdLst/>
              <a:ahLst/>
              <a:cxnLst/>
              <a:rect r="r" b="b" t="t" l="l"/>
              <a:pathLst>
                <a:path h="374504" w="1155299">
                  <a:moveTo>
                    <a:pt x="952099" y="0"/>
                  </a:moveTo>
                  <a:cubicBezTo>
                    <a:pt x="1064324" y="0"/>
                    <a:pt x="1155299" y="83836"/>
                    <a:pt x="1155299" y="187252"/>
                  </a:cubicBezTo>
                  <a:cubicBezTo>
                    <a:pt x="1155299" y="290669"/>
                    <a:pt x="1064324" y="374504"/>
                    <a:pt x="952099" y="374504"/>
                  </a:cubicBezTo>
                  <a:lnTo>
                    <a:pt x="203200" y="374504"/>
                  </a:lnTo>
                  <a:cubicBezTo>
                    <a:pt x="90976" y="374504"/>
                    <a:pt x="0" y="290669"/>
                    <a:pt x="0" y="187252"/>
                  </a:cubicBezTo>
                  <a:cubicBezTo>
                    <a:pt x="0" y="83836"/>
                    <a:pt x="90976" y="0"/>
                    <a:pt x="203200" y="0"/>
                  </a:cubicBezTo>
                  <a:close/>
                </a:path>
              </a:pathLst>
            </a:custGeom>
            <a:solidFill>
              <a:srgbClr val="FFFFFF"/>
            </a:solidFill>
            <a:ln w="19050" cap="sq">
              <a:solidFill>
                <a:srgbClr val="892428"/>
              </a:solidFill>
              <a:prstDash val="solid"/>
              <a:miter/>
            </a:ln>
          </p:spPr>
        </p:sp>
        <p:sp>
          <p:nvSpPr>
            <p:cNvPr name="TextBox 6" id="6"/>
            <p:cNvSpPr txBox="true"/>
            <p:nvPr/>
          </p:nvSpPr>
          <p:spPr>
            <a:xfrm>
              <a:off x="0" y="-47625"/>
              <a:ext cx="1155299" cy="422129"/>
            </a:xfrm>
            <a:prstGeom prst="rect">
              <a:avLst/>
            </a:prstGeom>
          </p:spPr>
          <p:txBody>
            <a:bodyPr anchor="ctr" rtlCol="false" tIns="50800" lIns="50800" bIns="50800" rIns="50800"/>
            <a:lstStyle/>
            <a:p>
              <a:pPr algn="ctr">
                <a:lnSpc>
                  <a:spcPts val="1706"/>
                </a:lnSpc>
              </a:pPr>
            </a:p>
          </p:txBody>
        </p:sp>
      </p:grpSp>
      <p:sp>
        <p:nvSpPr>
          <p:cNvPr name="TextBox 7" id="7"/>
          <p:cNvSpPr txBox="true"/>
          <p:nvPr/>
        </p:nvSpPr>
        <p:spPr>
          <a:xfrm rot="0">
            <a:off x="731520" y="1666828"/>
            <a:ext cx="8290560" cy="2299505"/>
          </a:xfrm>
          <a:prstGeom prst="rect">
            <a:avLst/>
          </a:prstGeom>
        </p:spPr>
        <p:txBody>
          <a:bodyPr anchor="t" rtlCol="false" tIns="0" lIns="0" bIns="0" rIns="0">
            <a:spAutoFit/>
          </a:bodyPr>
          <a:lstStyle/>
          <a:p>
            <a:pPr algn="just">
              <a:lnSpc>
                <a:spcPts val="2266"/>
              </a:lnSpc>
            </a:pPr>
            <a:r>
              <a:rPr lang="en-US" sz="2040">
                <a:solidFill>
                  <a:srgbClr val="FFFFFF"/>
                </a:solidFill>
                <a:latin typeface="Arimo"/>
                <a:ea typeface="Arimo"/>
                <a:cs typeface="Arimo"/>
                <a:sym typeface="Arimo"/>
              </a:rPr>
              <a:t>“Despite the important role that public health plays in supporting the health of communities and responding to natural disasters and health threats, Georgia has consistently ranked among the bottom 10 states for overall health and well-being, leading to severe health and economic consequences for Georgians. If elected, what specific actions will you take to increase funding for Georgia's public health infrastructure, grow the public health workforce, and build trust between your constituents and public health workers? </a:t>
            </a:r>
          </a:p>
        </p:txBody>
      </p:sp>
      <p:sp>
        <p:nvSpPr>
          <p:cNvPr name="TextBox 8" id="8"/>
          <p:cNvSpPr txBox="true"/>
          <p:nvPr/>
        </p:nvSpPr>
        <p:spPr>
          <a:xfrm rot="0">
            <a:off x="3075584" y="4692081"/>
            <a:ext cx="5418863" cy="1550765"/>
          </a:xfrm>
          <a:prstGeom prst="rect">
            <a:avLst/>
          </a:prstGeom>
        </p:spPr>
        <p:txBody>
          <a:bodyPr anchor="t" rtlCol="false" tIns="0" lIns="0" bIns="0" rIns="0">
            <a:spAutoFit/>
          </a:bodyPr>
          <a:lstStyle/>
          <a:p>
            <a:pPr algn="ctr">
              <a:lnSpc>
                <a:spcPts val="2474"/>
              </a:lnSpc>
            </a:pPr>
            <a:r>
              <a:rPr lang="en-US" sz="1585" b="true">
                <a:solidFill>
                  <a:srgbClr val="0F3E61"/>
                </a:solidFill>
                <a:latin typeface="Arimo Bold"/>
                <a:ea typeface="Arimo Bold"/>
                <a:cs typeface="Arimo Bold"/>
                <a:sym typeface="Arimo Bold"/>
              </a:rPr>
              <a:t>Want to know more about Georgia’s public health system and needed attention from elected officials? </a:t>
            </a:r>
          </a:p>
          <a:p>
            <a:pPr algn="ctr">
              <a:lnSpc>
                <a:spcPts val="2474"/>
              </a:lnSpc>
            </a:pPr>
            <a:r>
              <a:rPr lang="en-US" sz="1585">
                <a:solidFill>
                  <a:srgbClr val="0F3E61"/>
                </a:solidFill>
                <a:latin typeface="Arimo"/>
                <a:ea typeface="Arimo"/>
                <a:cs typeface="Arimo"/>
                <a:sym typeface="Arimo"/>
              </a:rPr>
              <a:t>Check out our blog </a:t>
            </a:r>
            <a:r>
              <a:rPr lang="en-US" sz="1585" u="sng">
                <a:solidFill>
                  <a:srgbClr val="0F3E61"/>
                </a:solidFill>
                <a:latin typeface="Arimo"/>
                <a:ea typeface="Arimo"/>
                <a:cs typeface="Arimo"/>
                <a:sym typeface="Arimo"/>
                <a:hlinkClick r:id="rId4" tooltip="https://healthyfuturega.org/2024/02/23/what-public-health-workers-have-to-say-about-the-state-of-public-health-in-georgia/"/>
              </a:rPr>
              <a:t>here</a:t>
            </a:r>
            <a:r>
              <a:rPr lang="en-US" sz="1585">
                <a:solidFill>
                  <a:srgbClr val="0F3E61"/>
                </a:solidFill>
                <a:latin typeface="Arimo"/>
                <a:ea typeface="Arimo"/>
                <a:cs typeface="Arimo"/>
                <a:sym typeface="Arimo"/>
              </a:rPr>
              <a:t> about what public health workers have to say about Georgia’s public health system and share it with the candidates asking for your votes.</a:t>
            </a:r>
          </a:p>
        </p:txBody>
      </p:sp>
      <p:sp>
        <p:nvSpPr>
          <p:cNvPr name="TextBox 9" id="9"/>
          <p:cNvSpPr txBox="true"/>
          <p:nvPr/>
        </p:nvSpPr>
        <p:spPr>
          <a:xfrm rot="0">
            <a:off x="731520" y="786614"/>
            <a:ext cx="8107680" cy="590550"/>
          </a:xfrm>
          <a:prstGeom prst="rect">
            <a:avLst/>
          </a:prstGeom>
        </p:spPr>
        <p:txBody>
          <a:bodyPr anchor="t" rtlCol="false" tIns="0" lIns="0" bIns="0" rIns="0">
            <a:spAutoFit/>
          </a:bodyPr>
          <a:lstStyle/>
          <a:p>
            <a:pPr algn="l">
              <a:lnSpc>
                <a:spcPts val="4552"/>
              </a:lnSpc>
            </a:pPr>
            <a:r>
              <a:rPr lang="en-US" sz="3793" b="true">
                <a:solidFill>
                  <a:srgbClr val="FFFFFF"/>
                </a:solidFill>
                <a:latin typeface="Arimo Bold"/>
                <a:ea typeface="Arimo Bold"/>
                <a:cs typeface="Arimo Bold"/>
                <a:sym typeface="Arimo Bold"/>
              </a:rPr>
              <a:t>1.</a:t>
            </a:r>
            <a:r>
              <a:rPr lang="en-US" sz="3793">
                <a:solidFill>
                  <a:srgbClr val="FFFFFF"/>
                </a:solidFill>
                <a:latin typeface="Arimo"/>
                <a:ea typeface="Arimo"/>
                <a:cs typeface="Arimo"/>
                <a:sym typeface="Arimo"/>
              </a:rPr>
              <a:t> Public Health for All Y’all</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F3E61"/>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1225300" cy="7483533"/>
          </a:xfrm>
          <a:custGeom>
            <a:avLst/>
            <a:gdLst/>
            <a:ahLst/>
            <a:cxnLst/>
            <a:rect r="r" b="b" t="t" l="l"/>
            <a:pathLst>
              <a:path h="7483533" w="11225300">
                <a:moveTo>
                  <a:pt x="0" y="0"/>
                </a:moveTo>
                <a:lnTo>
                  <a:pt x="11225300" y="0"/>
                </a:lnTo>
                <a:lnTo>
                  <a:pt x="11225300" y="7483533"/>
                </a:lnTo>
                <a:lnTo>
                  <a:pt x="0" y="7483533"/>
                </a:lnTo>
                <a:lnTo>
                  <a:pt x="0" y="0"/>
                </a:lnTo>
                <a:close/>
              </a:path>
            </a:pathLst>
          </a:custGeom>
          <a:blipFill>
            <a:blip r:embed="rId2">
              <a:alphaModFix amt="32999"/>
            </a:blip>
            <a:stretch>
              <a:fillRect l="0" t="0" r="0" b="0"/>
            </a:stretch>
          </a:blipFill>
        </p:spPr>
      </p:sp>
      <p:sp>
        <p:nvSpPr>
          <p:cNvPr name="Freeform 3" id="3"/>
          <p:cNvSpPr/>
          <p:nvPr/>
        </p:nvSpPr>
        <p:spPr>
          <a:xfrm flipH="false" flipV="false" rot="0">
            <a:off x="731520" y="5694372"/>
            <a:ext cx="1062476" cy="889308"/>
          </a:xfrm>
          <a:custGeom>
            <a:avLst/>
            <a:gdLst/>
            <a:ahLst/>
            <a:cxnLst/>
            <a:rect r="r" b="b" t="t" l="l"/>
            <a:pathLst>
              <a:path h="889308" w="1062476">
                <a:moveTo>
                  <a:pt x="0" y="0"/>
                </a:moveTo>
                <a:lnTo>
                  <a:pt x="1062476" y="0"/>
                </a:lnTo>
                <a:lnTo>
                  <a:pt x="1062476" y="889308"/>
                </a:lnTo>
                <a:lnTo>
                  <a:pt x="0" y="889308"/>
                </a:lnTo>
                <a:lnTo>
                  <a:pt x="0" y="0"/>
                </a:lnTo>
                <a:close/>
              </a:path>
            </a:pathLst>
          </a:custGeom>
          <a:blipFill>
            <a:blip r:embed="rId3"/>
            <a:stretch>
              <a:fillRect l="0" t="0" r="-920" b="0"/>
            </a:stretch>
          </a:blipFill>
        </p:spPr>
      </p:sp>
      <p:grpSp>
        <p:nvGrpSpPr>
          <p:cNvPr name="Group 4" id="4"/>
          <p:cNvGrpSpPr/>
          <p:nvPr/>
        </p:nvGrpSpPr>
        <p:grpSpPr>
          <a:xfrm rot="0">
            <a:off x="2806811" y="5037952"/>
            <a:ext cx="6090868" cy="2076940"/>
            <a:chOff x="0" y="0"/>
            <a:chExt cx="1142501" cy="389584"/>
          </a:xfrm>
        </p:grpSpPr>
        <p:sp>
          <p:nvSpPr>
            <p:cNvPr name="Freeform 5" id="5"/>
            <p:cNvSpPr/>
            <p:nvPr/>
          </p:nvSpPr>
          <p:spPr>
            <a:xfrm flipH="false" flipV="false" rot="0">
              <a:off x="0" y="0"/>
              <a:ext cx="1142501" cy="389584"/>
            </a:xfrm>
            <a:custGeom>
              <a:avLst/>
              <a:gdLst/>
              <a:ahLst/>
              <a:cxnLst/>
              <a:rect r="r" b="b" t="t" l="l"/>
              <a:pathLst>
                <a:path h="389584" w="1142501">
                  <a:moveTo>
                    <a:pt x="939301" y="0"/>
                  </a:moveTo>
                  <a:cubicBezTo>
                    <a:pt x="1051526" y="0"/>
                    <a:pt x="1142501" y="87211"/>
                    <a:pt x="1142501" y="194792"/>
                  </a:cubicBezTo>
                  <a:cubicBezTo>
                    <a:pt x="1142501" y="302373"/>
                    <a:pt x="1051526" y="389584"/>
                    <a:pt x="939301" y="389584"/>
                  </a:cubicBezTo>
                  <a:lnTo>
                    <a:pt x="203200" y="389584"/>
                  </a:lnTo>
                  <a:cubicBezTo>
                    <a:pt x="90976" y="389584"/>
                    <a:pt x="0" y="302373"/>
                    <a:pt x="0" y="194792"/>
                  </a:cubicBezTo>
                  <a:cubicBezTo>
                    <a:pt x="0" y="87211"/>
                    <a:pt x="90976" y="0"/>
                    <a:pt x="203200" y="0"/>
                  </a:cubicBezTo>
                  <a:close/>
                </a:path>
              </a:pathLst>
            </a:custGeom>
            <a:solidFill>
              <a:srgbClr val="61191F"/>
            </a:solidFill>
            <a:ln w="19050" cap="sq">
              <a:solidFill>
                <a:srgbClr val="FFFFFF"/>
              </a:solidFill>
              <a:prstDash val="solid"/>
              <a:miter/>
            </a:ln>
          </p:spPr>
        </p:sp>
        <p:sp>
          <p:nvSpPr>
            <p:cNvPr name="TextBox 6" id="6"/>
            <p:cNvSpPr txBox="true"/>
            <p:nvPr/>
          </p:nvSpPr>
          <p:spPr>
            <a:xfrm>
              <a:off x="0" y="-47625"/>
              <a:ext cx="1142501" cy="437209"/>
            </a:xfrm>
            <a:prstGeom prst="rect">
              <a:avLst/>
            </a:prstGeom>
          </p:spPr>
          <p:txBody>
            <a:bodyPr anchor="ctr" rtlCol="false" tIns="50800" lIns="50800" bIns="50800" rIns="50800"/>
            <a:lstStyle/>
            <a:p>
              <a:pPr algn="ctr">
                <a:lnSpc>
                  <a:spcPts val="1706"/>
                </a:lnSpc>
              </a:pPr>
            </a:p>
          </p:txBody>
        </p:sp>
      </p:grpSp>
      <p:sp>
        <p:nvSpPr>
          <p:cNvPr name="TextBox 7" id="7"/>
          <p:cNvSpPr txBox="true"/>
          <p:nvPr/>
        </p:nvSpPr>
        <p:spPr>
          <a:xfrm rot="0">
            <a:off x="2931212" y="5218382"/>
            <a:ext cx="5842067" cy="1639880"/>
          </a:xfrm>
          <a:prstGeom prst="rect">
            <a:avLst/>
          </a:prstGeom>
        </p:spPr>
        <p:txBody>
          <a:bodyPr anchor="t" rtlCol="false" tIns="0" lIns="0" bIns="0" rIns="0">
            <a:spAutoFit/>
          </a:bodyPr>
          <a:lstStyle/>
          <a:p>
            <a:pPr algn="ctr">
              <a:lnSpc>
                <a:spcPts val="2623"/>
              </a:lnSpc>
            </a:pPr>
            <a:r>
              <a:rPr lang="en-US" sz="1681" b="true">
                <a:solidFill>
                  <a:srgbClr val="FFFFFF"/>
                </a:solidFill>
                <a:latin typeface="Arimo Bold"/>
                <a:ea typeface="Arimo Bold"/>
                <a:cs typeface="Arimo Bold"/>
                <a:sym typeface="Arimo Bold"/>
              </a:rPr>
              <a:t>Want to know more about Georgia's coverage gap, uninsured Georgians, and the solutions our elected officials can take? </a:t>
            </a:r>
          </a:p>
          <a:p>
            <a:pPr algn="ctr">
              <a:lnSpc>
                <a:spcPts val="2623"/>
              </a:lnSpc>
            </a:pPr>
            <a:r>
              <a:rPr lang="en-US" sz="1681">
                <a:solidFill>
                  <a:srgbClr val="FFFFFF"/>
                </a:solidFill>
                <a:latin typeface="Arimo"/>
                <a:ea typeface="Arimo"/>
                <a:cs typeface="Arimo"/>
                <a:sym typeface="Arimo"/>
              </a:rPr>
              <a:t>Check out our fact sheet </a:t>
            </a:r>
            <a:r>
              <a:rPr lang="en-US" sz="1681" u="sng">
                <a:solidFill>
                  <a:srgbClr val="FFFFFF"/>
                </a:solidFill>
                <a:latin typeface="Arimo"/>
                <a:ea typeface="Arimo"/>
                <a:cs typeface="Arimo"/>
                <a:sym typeface="Arimo"/>
                <a:hlinkClick r:id="rId4" tooltip="https://healthyfuturega.org/ghf_resource/coverage-gap-fact-sheet/"/>
              </a:rPr>
              <a:t>here</a:t>
            </a:r>
            <a:r>
              <a:rPr lang="en-US" sz="1681">
                <a:solidFill>
                  <a:srgbClr val="FFFFFF"/>
                </a:solidFill>
                <a:latin typeface="Arimo"/>
                <a:ea typeface="Arimo"/>
                <a:cs typeface="Arimo"/>
                <a:sym typeface="Arimo"/>
              </a:rPr>
              <a:t> and share it with the candidates asking for your vote.</a:t>
            </a:r>
          </a:p>
        </p:txBody>
      </p:sp>
      <p:sp>
        <p:nvSpPr>
          <p:cNvPr name="TextBox 8" id="8"/>
          <p:cNvSpPr txBox="true"/>
          <p:nvPr/>
        </p:nvSpPr>
        <p:spPr>
          <a:xfrm rot="0">
            <a:off x="731520" y="1771280"/>
            <a:ext cx="8290560" cy="3221849"/>
          </a:xfrm>
          <a:prstGeom prst="rect">
            <a:avLst/>
          </a:prstGeom>
        </p:spPr>
        <p:txBody>
          <a:bodyPr anchor="t" rtlCol="false" tIns="0" lIns="0" bIns="0" rIns="0">
            <a:spAutoFit/>
          </a:bodyPr>
          <a:lstStyle/>
          <a:p>
            <a:pPr algn="just">
              <a:lnSpc>
                <a:spcPts val="2111"/>
              </a:lnSpc>
            </a:pPr>
            <a:r>
              <a:rPr lang="en-US" sz="1899">
                <a:solidFill>
                  <a:srgbClr val="FFFFFF"/>
                </a:solidFill>
                <a:latin typeface="Arimo"/>
                <a:ea typeface="Arimo"/>
                <a:cs typeface="Arimo"/>
                <a:sym typeface="Arimo"/>
              </a:rPr>
              <a:t>“Over 240,000 Georgians fall into the Medicaid coverage gap, which leaves them uninsured and without access to health care. Many Georgians in the gap work in essential jobs like child care, health care support, and food services. If Georgia expanded its Medicaid eligibility requirements to cover adults with incomes just above the poverty line, these Georgians would have health insurance and could go to the doctor when they need to without worrying about unaffordable medical bills. In exchange, the federal government would pay for 90% of the program costs and Georgia would receive an estimated $1 billion “sign-on bonus” during the first two years of the program. Do you support expanding Georgia’s Medicaid program to close this coverage gap? Please explain your stance and any alternative solutions you propose.”</a:t>
            </a:r>
          </a:p>
        </p:txBody>
      </p:sp>
      <p:sp>
        <p:nvSpPr>
          <p:cNvPr name="TextBox 9" id="9"/>
          <p:cNvSpPr txBox="true"/>
          <p:nvPr/>
        </p:nvSpPr>
        <p:spPr>
          <a:xfrm rot="0">
            <a:off x="731520" y="519914"/>
            <a:ext cx="8107680" cy="1114425"/>
          </a:xfrm>
          <a:prstGeom prst="rect">
            <a:avLst/>
          </a:prstGeom>
        </p:spPr>
        <p:txBody>
          <a:bodyPr anchor="t" rtlCol="false" tIns="0" lIns="0" bIns="0" rIns="0">
            <a:spAutoFit/>
          </a:bodyPr>
          <a:lstStyle/>
          <a:p>
            <a:pPr algn="l">
              <a:lnSpc>
                <a:spcPts val="4320"/>
              </a:lnSpc>
            </a:pPr>
            <a:r>
              <a:rPr lang="en-US" sz="3600" b="true">
                <a:solidFill>
                  <a:srgbClr val="FFFFFF"/>
                </a:solidFill>
                <a:latin typeface="Arimo Bold"/>
                <a:ea typeface="Arimo Bold"/>
                <a:cs typeface="Arimo Bold"/>
                <a:sym typeface="Arimo Bold"/>
              </a:rPr>
              <a:t>2. </a:t>
            </a:r>
            <a:r>
              <a:rPr lang="en-US" sz="3600">
                <a:solidFill>
                  <a:srgbClr val="FFFFFF"/>
                </a:solidFill>
                <a:latin typeface="Arimo"/>
                <a:ea typeface="Arimo"/>
                <a:cs typeface="Arimo"/>
                <a:sym typeface="Arimo"/>
              </a:rPr>
              <a:t>Medicaid Expansion &amp; Closing Georgia’s Coverage Gap</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5283D"/>
        </a:solidFill>
      </p:bgPr>
    </p:bg>
    <p:spTree>
      <p:nvGrpSpPr>
        <p:cNvPr id="1" name=""/>
        <p:cNvGrpSpPr/>
        <p:nvPr/>
      </p:nvGrpSpPr>
      <p:grpSpPr>
        <a:xfrm>
          <a:off x="0" y="0"/>
          <a:ext cx="0" cy="0"/>
          <a:chOff x="0" y="0"/>
          <a:chExt cx="0" cy="0"/>
        </a:xfrm>
      </p:grpSpPr>
      <p:sp>
        <p:nvSpPr>
          <p:cNvPr name="Freeform 2" id="2"/>
          <p:cNvSpPr/>
          <p:nvPr/>
        </p:nvSpPr>
        <p:spPr>
          <a:xfrm flipH="false" flipV="false" rot="0">
            <a:off x="731520" y="5590171"/>
            <a:ext cx="1062476" cy="889308"/>
          </a:xfrm>
          <a:custGeom>
            <a:avLst/>
            <a:gdLst/>
            <a:ahLst/>
            <a:cxnLst/>
            <a:rect r="r" b="b" t="t" l="l"/>
            <a:pathLst>
              <a:path h="889308" w="1062476">
                <a:moveTo>
                  <a:pt x="0" y="0"/>
                </a:moveTo>
                <a:lnTo>
                  <a:pt x="1062476" y="0"/>
                </a:lnTo>
                <a:lnTo>
                  <a:pt x="1062476" y="889308"/>
                </a:lnTo>
                <a:lnTo>
                  <a:pt x="0" y="889308"/>
                </a:lnTo>
                <a:lnTo>
                  <a:pt x="0" y="0"/>
                </a:lnTo>
                <a:close/>
              </a:path>
            </a:pathLst>
          </a:custGeom>
          <a:blipFill>
            <a:blip r:embed="rId2"/>
            <a:stretch>
              <a:fillRect l="0" t="0" r="-920" b="0"/>
            </a:stretch>
          </a:blipFill>
        </p:spPr>
      </p:sp>
      <p:sp>
        <p:nvSpPr>
          <p:cNvPr name="Freeform 3" id="3"/>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3">
              <a:alphaModFix amt="25000"/>
            </a:blip>
            <a:stretch>
              <a:fillRect l="0" t="-50062" r="0" b="-50062"/>
            </a:stretch>
          </a:blipFill>
        </p:spPr>
      </p:sp>
      <p:grpSp>
        <p:nvGrpSpPr>
          <p:cNvPr name="Group 4" id="4"/>
          <p:cNvGrpSpPr/>
          <p:nvPr/>
        </p:nvGrpSpPr>
        <p:grpSpPr>
          <a:xfrm rot="0">
            <a:off x="2929914" y="4581381"/>
            <a:ext cx="6402411" cy="1990536"/>
            <a:chOff x="0" y="0"/>
            <a:chExt cx="1142501" cy="355208"/>
          </a:xfrm>
        </p:grpSpPr>
        <p:sp>
          <p:nvSpPr>
            <p:cNvPr name="Freeform 5" id="5"/>
            <p:cNvSpPr/>
            <p:nvPr/>
          </p:nvSpPr>
          <p:spPr>
            <a:xfrm flipH="false" flipV="false" rot="0">
              <a:off x="0" y="0"/>
              <a:ext cx="1142501" cy="355208"/>
            </a:xfrm>
            <a:custGeom>
              <a:avLst/>
              <a:gdLst/>
              <a:ahLst/>
              <a:cxnLst/>
              <a:rect r="r" b="b" t="t" l="l"/>
              <a:pathLst>
                <a:path h="355208" w="1142501">
                  <a:moveTo>
                    <a:pt x="939301" y="0"/>
                  </a:moveTo>
                  <a:cubicBezTo>
                    <a:pt x="1051526" y="0"/>
                    <a:pt x="1142501" y="79516"/>
                    <a:pt x="1142501" y="177604"/>
                  </a:cubicBezTo>
                  <a:cubicBezTo>
                    <a:pt x="1142501" y="275692"/>
                    <a:pt x="1051526" y="355208"/>
                    <a:pt x="939301" y="355208"/>
                  </a:cubicBezTo>
                  <a:lnTo>
                    <a:pt x="203200" y="355208"/>
                  </a:lnTo>
                  <a:cubicBezTo>
                    <a:pt x="90976" y="355208"/>
                    <a:pt x="0" y="275692"/>
                    <a:pt x="0" y="177604"/>
                  </a:cubicBezTo>
                  <a:cubicBezTo>
                    <a:pt x="0" y="79516"/>
                    <a:pt x="90976" y="0"/>
                    <a:pt x="203200" y="0"/>
                  </a:cubicBezTo>
                  <a:close/>
                </a:path>
              </a:pathLst>
            </a:custGeom>
            <a:solidFill>
              <a:srgbClr val="FFFFFF"/>
            </a:solidFill>
            <a:ln w="19050" cap="sq">
              <a:solidFill>
                <a:srgbClr val="892428"/>
              </a:solidFill>
              <a:prstDash val="solid"/>
              <a:miter/>
            </a:ln>
          </p:spPr>
        </p:sp>
        <p:sp>
          <p:nvSpPr>
            <p:cNvPr name="TextBox 6" id="6"/>
            <p:cNvSpPr txBox="true"/>
            <p:nvPr/>
          </p:nvSpPr>
          <p:spPr>
            <a:xfrm>
              <a:off x="0" y="-47625"/>
              <a:ext cx="1142501" cy="402833"/>
            </a:xfrm>
            <a:prstGeom prst="rect">
              <a:avLst/>
            </a:prstGeom>
          </p:spPr>
          <p:txBody>
            <a:bodyPr anchor="ctr" rtlCol="false" tIns="50800" lIns="50800" bIns="50800" rIns="50800"/>
            <a:lstStyle/>
            <a:p>
              <a:pPr algn="ctr">
                <a:lnSpc>
                  <a:spcPts val="1706"/>
                </a:lnSpc>
              </a:pPr>
            </a:p>
          </p:txBody>
        </p:sp>
      </p:grpSp>
      <p:sp>
        <p:nvSpPr>
          <p:cNvPr name="TextBox 7" id="7"/>
          <p:cNvSpPr txBox="true"/>
          <p:nvPr/>
        </p:nvSpPr>
        <p:spPr>
          <a:xfrm rot="0">
            <a:off x="731520" y="1627118"/>
            <a:ext cx="8290560" cy="2499078"/>
          </a:xfrm>
          <a:prstGeom prst="rect">
            <a:avLst/>
          </a:prstGeom>
        </p:spPr>
        <p:txBody>
          <a:bodyPr anchor="t" rtlCol="false" tIns="0" lIns="0" bIns="0" rIns="0">
            <a:spAutoFit/>
          </a:bodyPr>
          <a:lstStyle/>
          <a:p>
            <a:pPr algn="just">
              <a:lnSpc>
                <a:spcPts val="2222"/>
              </a:lnSpc>
            </a:pPr>
            <a:r>
              <a:rPr lang="en-US" sz="2000">
                <a:solidFill>
                  <a:srgbClr val="FFFFFF"/>
                </a:solidFill>
                <a:latin typeface="Arimo"/>
                <a:ea typeface="Arimo"/>
                <a:cs typeface="Arimo"/>
                <a:sym typeface="Arimo"/>
              </a:rPr>
              <a:t>“In 2023 Georgia launched a limited Medicaid program called Georgia Pathways to Coverage. With only 4,300 enrollees after its first year, the program has struggled to meet its initial goal of enrolling 30,000 Georgians. Pathways has very restrictive eligibility requirements and the application process is complex. Additionally, this program costs almost three times more per-person than traditional Medicaid expansion. Do you support the continuation of this program? If elected, what would you do to ensure your constituents–especially those with low-incomes and few resources–get access to quality, affordable health care?”</a:t>
            </a:r>
          </a:p>
        </p:txBody>
      </p:sp>
      <p:sp>
        <p:nvSpPr>
          <p:cNvPr name="TextBox 8" id="8"/>
          <p:cNvSpPr txBox="true"/>
          <p:nvPr/>
        </p:nvSpPr>
        <p:spPr>
          <a:xfrm rot="0">
            <a:off x="3515250" y="4686835"/>
            <a:ext cx="5323950" cy="1720946"/>
          </a:xfrm>
          <a:prstGeom prst="rect">
            <a:avLst/>
          </a:prstGeom>
        </p:spPr>
        <p:txBody>
          <a:bodyPr anchor="t" rtlCol="false" tIns="0" lIns="0" bIns="0" rIns="0">
            <a:spAutoFit/>
          </a:bodyPr>
          <a:lstStyle/>
          <a:p>
            <a:pPr algn="ctr">
              <a:lnSpc>
                <a:spcPts val="2705"/>
              </a:lnSpc>
            </a:pPr>
            <a:r>
              <a:rPr lang="en-US" sz="1734" b="true">
                <a:solidFill>
                  <a:srgbClr val="0F3E61"/>
                </a:solidFill>
                <a:latin typeface="Arimo Bold"/>
                <a:ea typeface="Arimo Bold"/>
                <a:cs typeface="Arimo Bold"/>
                <a:sym typeface="Arimo Bold"/>
              </a:rPr>
              <a:t>Want to know more about Georgia Pathways to Coverage and needed attention from elected officials? </a:t>
            </a:r>
          </a:p>
          <a:p>
            <a:pPr algn="ctr">
              <a:lnSpc>
                <a:spcPts val="2705"/>
              </a:lnSpc>
            </a:pPr>
            <a:r>
              <a:rPr lang="en-US" sz="1734">
                <a:solidFill>
                  <a:srgbClr val="0F3E61"/>
                </a:solidFill>
                <a:latin typeface="Arimo"/>
                <a:ea typeface="Arimo"/>
                <a:cs typeface="Arimo"/>
                <a:sym typeface="Arimo"/>
              </a:rPr>
              <a:t>Check out our fact sheet </a:t>
            </a:r>
            <a:r>
              <a:rPr lang="en-US" sz="1734" u="sng">
                <a:solidFill>
                  <a:srgbClr val="0F3E61"/>
                </a:solidFill>
                <a:latin typeface="Arimo"/>
                <a:ea typeface="Arimo"/>
                <a:cs typeface="Arimo"/>
                <a:sym typeface="Arimo"/>
                <a:hlinkClick r:id="rId4" tooltip="https://healthyfuturega.org/ghf_resource/georgia-pathways-to-coverage-pathways-fact-sheet/"/>
              </a:rPr>
              <a:t>here</a:t>
            </a:r>
            <a:r>
              <a:rPr lang="en-US" sz="1734">
                <a:solidFill>
                  <a:srgbClr val="0F3E61"/>
                </a:solidFill>
                <a:latin typeface="Arimo"/>
                <a:ea typeface="Arimo"/>
                <a:cs typeface="Arimo"/>
                <a:sym typeface="Arimo"/>
              </a:rPr>
              <a:t> and share it  with the candidates asking for your vote.</a:t>
            </a:r>
          </a:p>
        </p:txBody>
      </p:sp>
      <p:sp>
        <p:nvSpPr>
          <p:cNvPr name="TextBox 9" id="9"/>
          <p:cNvSpPr txBox="true"/>
          <p:nvPr/>
        </p:nvSpPr>
        <p:spPr>
          <a:xfrm rot="0">
            <a:off x="731520" y="791376"/>
            <a:ext cx="8107680" cy="571500"/>
          </a:xfrm>
          <a:prstGeom prst="rect">
            <a:avLst/>
          </a:prstGeom>
        </p:spPr>
        <p:txBody>
          <a:bodyPr anchor="t" rtlCol="false" tIns="0" lIns="0" bIns="0" rIns="0">
            <a:spAutoFit/>
          </a:bodyPr>
          <a:lstStyle/>
          <a:p>
            <a:pPr algn="l">
              <a:lnSpc>
                <a:spcPts val="4320"/>
              </a:lnSpc>
            </a:pPr>
            <a:r>
              <a:rPr lang="en-US" sz="3600" b="true">
                <a:solidFill>
                  <a:srgbClr val="FFFFFF"/>
                </a:solidFill>
                <a:latin typeface="Arimo Bold"/>
                <a:ea typeface="Arimo Bold"/>
                <a:cs typeface="Arimo Bold"/>
                <a:sym typeface="Arimo Bold"/>
              </a:rPr>
              <a:t>3.</a:t>
            </a:r>
            <a:r>
              <a:rPr lang="en-US" sz="3600">
                <a:solidFill>
                  <a:srgbClr val="FFFFFF"/>
                </a:solidFill>
                <a:latin typeface="Arimo"/>
                <a:ea typeface="Arimo"/>
                <a:cs typeface="Arimo"/>
                <a:sym typeface="Arimo"/>
              </a:rPr>
              <a:t> Georgia Pathways to Coverage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F3E61"/>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1225300" cy="7483533"/>
          </a:xfrm>
          <a:custGeom>
            <a:avLst/>
            <a:gdLst/>
            <a:ahLst/>
            <a:cxnLst/>
            <a:rect r="r" b="b" t="t" l="l"/>
            <a:pathLst>
              <a:path h="7483533" w="11225300">
                <a:moveTo>
                  <a:pt x="0" y="0"/>
                </a:moveTo>
                <a:lnTo>
                  <a:pt x="11225300" y="0"/>
                </a:lnTo>
                <a:lnTo>
                  <a:pt x="11225300" y="7483533"/>
                </a:lnTo>
                <a:lnTo>
                  <a:pt x="0" y="7483533"/>
                </a:lnTo>
                <a:lnTo>
                  <a:pt x="0" y="0"/>
                </a:lnTo>
                <a:close/>
              </a:path>
            </a:pathLst>
          </a:custGeom>
          <a:blipFill>
            <a:blip r:embed="rId2">
              <a:alphaModFix amt="32999"/>
            </a:blip>
            <a:stretch>
              <a:fillRect l="0" t="0" r="0" b="0"/>
            </a:stretch>
          </a:blipFill>
        </p:spPr>
      </p:sp>
      <p:sp>
        <p:nvSpPr>
          <p:cNvPr name="Freeform 3" id="3"/>
          <p:cNvSpPr/>
          <p:nvPr/>
        </p:nvSpPr>
        <p:spPr>
          <a:xfrm flipH="false" flipV="false" rot="0">
            <a:off x="731520" y="5694372"/>
            <a:ext cx="1062476" cy="889308"/>
          </a:xfrm>
          <a:custGeom>
            <a:avLst/>
            <a:gdLst/>
            <a:ahLst/>
            <a:cxnLst/>
            <a:rect r="r" b="b" t="t" l="l"/>
            <a:pathLst>
              <a:path h="889308" w="1062476">
                <a:moveTo>
                  <a:pt x="0" y="0"/>
                </a:moveTo>
                <a:lnTo>
                  <a:pt x="1062476" y="0"/>
                </a:lnTo>
                <a:lnTo>
                  <a:pt x="1062476" y="889308"/>
                </a:lnTo>
                <a:lnTo>
                  <a:pt x="0" y="889308"/>
                </a:lnTo>
                <a:lnTo>
                  <a:pt x="0" y="0"/>
                </a:lnTo>
                <a:close/>
              </a:path>
            </a:pathLst>
          </a:custGeom>
          <a:blipFill>
            <a:blip r:embed="rId3"/>
            <a:stretch>
              <a:fillRect l="0" t="0" r="-920" b="0"/>
            </a:stretch>
          </a:blipFill>
        </p:spPr>
      </p:sp>
      <p:grpSp>
        <p:nvGrpSpPr>
          <p:cNvPr name="Group 4" id="4"/>
          <p:cNvGrpSpPr/>
          <p:nvPr/>
        </p:nvGrpSpPr>
        <p:grpSpPr>
          <a:xfrm rot="0">
            <a:off x="2385957" y="4514102"/>
            <a:ext cx="6636123" cy="2360540"/>
            <a:chOff x="0" y="0"/>
            <a:chExt cx="1142501" cy="406400"/>
          </a:xfrm>
        </p:grpSpPr>
        <p:sp>
          <p:nvSpPr>
            <p:cNvPr name="Freeform 5" id="5"/>
            <p:cNvSpPr/>
            <p:nvPr/>
          </p:nvSpPr>
          <p:spPr>
            <a:xfrm flipH="false" flipV="false" rot="0">
              <a:off x="0" y="0"/>
              <a:ext cx="1142501" cy="406400"/>
            </a:xfrm>
            <a:custGeom>
              <a:avLst/>
              <a:gdLst/>
              <a:ahLst/>
              <a:cxnLst/>
              <a:rect r="r" b="b" t="t" l="l"/>
              <a:pathLst>
                <a:path h="406400" w="1142501">
                  <a:moveTo>
                    <a:pt x="939301" y="0"/>
                  </a:moveTo>
                  <a:cubicBezTo>
                    <a:pt x="1051526" y="0"/>
                    <a:pt x="1142501" y="90976"/>
                    <a:pt x="1142501" y="203200"/>
                  </a:cubicBezTo>
                  <a:cubicBezTo>
                    <a:pt x="1142501" y="315424"/>
                    <a:pt x="1051526" y="406400"/>
                    <a:pt x="939301" y="406400"/>
                  </a:cubicBezTo>
                  <a:lnTo>
                    <a:pt x="203200" y="406400"/>
                  </a:lnTo>
                  <a:cubicBezTo>
                    <a:pt x="90976" y="406400"/>
                    <a:pt x="0" y="315424"/>
                    <a:pt x="0" y="203200"/>
                  </a:cubicBezTo>
                  <a:cubicBezTo>
                    <a:pt x="0" y="90976"/>
                    <a:pt x="90976" y="0"/>
                    <a:pt x="203200" y="0"/>
                  </a:cubicBezTo>
                  <a:close/>
                </a:path>
              </a:pathLst>
            </a:custGeom>
            <a:solidFill>
              <a:srgbClr val="61191F"/>
            </a:solidFill>
            <a:ln w="19050" cap="sq">
              <a:solidFill>
                <a:srgbClr val="FFFFFF"/>
              </a:solidFill>
              <a:prstDash val="solid"/>
              <a:miter/>
            </a:ln>
          </p:spPr>
        </p:sp>
        <p:sp>
          <p:nvSpPr>
            <p:cNvPr name="TextBox 6" id="6"/>
            <p:cNvSpPr txBox="true"/>
            <p:nvPr/>
          </p:nvSpPr>
          <p:spPr>
            <a:xfrm>
              <a:off x="0" y="-47625"/>
              <a:ext cx="1142501" cy="454025"/>
            </a:xfrm>
            <a:prstGeom prst="rect">
              <a:avLst/>
            </a:prstGeom>
          </p:spPr>
          <p:txBody>
            <a:bodyPr anchor="ctr" rtlCol="false" tIns="50800" lIns="50800" bIns="50800" rIns="50800"/>
            <a:lstStyle/>
            <a:p>
              <a:pPr algn="ctr">
                <a:lnSpc>
                  <a:spcPts val="1706"/>
                </a:lnSpc>
              </a:pPr>
            </a:p>
          </p:txBody>
        </p:sp>
      </p:grpSp>
      <p:sp>
        <p:nvSpPr>
          <p:cNvPr name="TextBox 7" id="7"/>
          <p:cNvSpPr txBox="true"/>
          <p:nvPr/>
        </p:nvSpPr>
        <p:spPr>
          <a:xfrm rot="0">
            <a:off x="731520" y="1496187"/>
            <a:ext cx="8290560" cy="2871005"/>
          </a:xfrm>
          <a:prstGeom prst="rect">
            <a:avLst/>
          </a:prstGeom>
        </p:spPr>
        <p:txBody>
          <a:bodyPr anchor="t" rtlCol="false" tIns="0" lIns="0" bIns="0" rIns="0">
            <a:spAutoFit/>
          </a:bodyPr>
          <a:lstStyle/>
          <a:p>
            <a:pPr algn="just">
              <a:lnSpc>
                <a:spcPts val="2266"/>
              </a:lnSpc>
            </a:pPr>
            <a:r>
              <a:rPr lang="en-US" sz="2040">
                <a:solidFill>
                  <a:srgbClr val="FFFFFF"/>
                </a:solidFill>
                <a:latin typeface="Arimo"/>
                <a:ea typeface="Arimo"/>
                <a:cs typeface="Arimo"/>
                <a:sym typeface="Arimo"/>
              </a:rPr>
              <a:t>“In 2021, Congress and President Biden passed the American Rescue Plan (ARP), which lowered premiums by giving Georgians and others more generous financial help when buying health insurance. Since the passage of these enhanced subsidies, enrollment in health insurance has surged, doubling in Georgia. These enhanced subsidies help Georgians afford health insurance; however, they are set to expire in 2025. If the enhanced subsidies expire, 1.2 million Georgians would pay more for their health insurance through Georgia’s state-based marketplace. Do you support the renewal of the enhanced subsidies to lower costs for consumers’ health insurance?”</a:t>
            </a:r>
          </a:p>
        </p:txBody>
      </p:sp>
      <p:sp>
        <p:nvSpPr>
          <p:cNvPr name="TextBox 8" id="8"/>
          <p:cNvSpPr txBox="true"/>
          <p:nvPr/>
        </p:nvSpPr>
        <p:spPr>
          <a:xfrm rot="0">
            <a:off x="3124984" y="4592662"/>
            <a:ext cx="5158069" cy="1765271"/>
          </a:xfrm>
          <a:prstGeom prst="rect">
            <a:avLst/>
          </a:prstGeom>
        </p:spPr>
        <p:txBody>
          <a:bodyPr anchor="t" rtlCol="false" tIns="0" lIns="0" bIns="0" rIns="0">
            <a:spAutoFit/>
          </a:bodyPr>
          <a:lstStyle/>
          <a:p>
            <a:pPr algn="ctr">
              <a:lnSpc>
                <a:spcPts val="2817"/>
              </a:lnSpc>
            </a:pPr>
            <a:r>
              <a:rPr lang="en-US" sz="1806" b="true">
                <a:solidFill>
                  <a:srgbClr val="FFFFFF"/>
                </a:solidFill>
                <a:latin typeface="Arimo Bold"/>
                <a:ea typeface="Arimo Bold"/>
                <a:cs typeface="Arimo Bold"/>
                <a:sym typeface="Arimo Bold"/>
              </a:rPr>
              <a:t>Want to know more about Health Insurance Access and needed attention from elected officials? </a:t>
            </a:r>
          </a:p>
          <a:p>
            <a:pPr algn="ctr">
              <a:lnSpc>
                <a:spcPts val="2817"/>
              </a:lnSpc>
            </a:pPr>
            <a:r>
              <a:rPr lang="en-US" sz="1806">
                <a:solidFill>
                  <a:srgbClr val="FFFFFF"/>
                </a:solidFill>
                <a:latin typeface="Arimo"/>
                <a:ea typeface="Arimo"/>
                <a:cs typeface="Arimo"/>
                <a:sym typeface="Arimo"/>
              </a:rPr>
              <a:t>Check out our policy memo </a:t>
            </a:r>
            <a:r>
              <a:rPr lang="en-US" sz="1806" u="sng">
                <a:solidFill>
                  <a:srgbClr val="FFFFFF"/>
                </a:solidFill>
                <a:latin typeface="Arimo"/>
                <a:ea typeface="Arimo"/>
                <a:cs typeface="Arimo"/>
                <a:sym typeface="Arimo"/>
                <a:hlinkClick r:id="rId4" tooltip="https://healthyfuturega.org/ghf_resource/georgias-health-care-waivers-what-each-waiver-does-and-their-impacts-on-health-insurance-eligibility-in-georgia/"/>
              </a:rPr>
              <a:t>here</a:t>
            </a:r>
            <a:r>
              <a:rPr lang="en-US" sz="1806">
                <a:solidFill>
                  <a:srgbClr val="FFFFFF"/>
                </a:solidFill>
                <a:latin typeface="Arimo"/>
                <a:ea typeface="Arimo"/>
                <a:cs typeface="Arimo"/>
                <a:sym typeface="Arimo"/>
              </a:rPr>
              <a:t> and share it with the candidates asking for your vote.</a:t>
            </a:r>
          </a:p>
        </p:txBody>
      </p:sp>
      <p:sp>
        <p:nvSpPr>
          <p:cNvPr name="TextBox 9" id="9"/>
          <p:cNvSpPr txBox="true"/>
          <p:nvPr/>
        </p:nvSpPr>
        <p:spPr>
          <a:xfrm rot="0">
            <a:off x="731520" y="781851"/>
            <a:ext cx="8107680" cy="590550"/>
          </a:xfrm>
          <a:prstGeom prst="rect">
            <a:avLst/>
          </a:prstGeom>
        </p:spPr>
        <p:txBody>
          <a:bodyPr anchor="t" rtlCol="false" tIns="0" lIns="0" bIns="0" rIns="0">
            <a:spAutoFit/>
          </a:bodyPr>
          <a:lstStyle/>
          <a:p>
            <a:pPr algn="l">
              <a:lnSpc>
                <a:spcPts val="4432"/>
              </a:lnSpc>
            </a:pPr>
            <a:r>
              <a:rPr lang="en-US" sz="3693" b="true">
                <a:solidFill>
                  <a:srgbClr val="FFFFFF"/>
                </a:solidFill>
                <a:latin typeface="Arimo Bold"/>
                <a:ea typeface="Arimo Bold"/>
                <a:cs typeface="Arimo Bold"/>
                <a:sym typeface="Arimo Bold"/>
              </a:rPr>
              <a:t>4. </a:t>
            </a:r>
            <a:r>
              <a:rPr lang="en-US" sz="3693">
                <a:solidFill>
                  <a:srgbClr val="FFFFFF"/>
                </a:solidFill>
                <a:latin typeface="Arimo"/>
                <a:ea typeface="Arimo"/>
                <a:cs typeface="Arimo"/>
                <a:sym typeface="Arimo"/>
              </a:rPr>
              <a:t>Costs of health insurance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5283D"/>
        </a:solidFill>
      </p:bgPr>
    </p:bg>
    <p:spTree>
      <p:nvGrpSpPr>
        <p:cNvPr id="1" name=""/>
        <p:cNvGrpSpPr/>
        <p:nvPr/>
      </p:nvGrpSpPr>
      <p:grpSpPr>
        <a:xfrm>
          <a:off x="0" y="0"/>
          <a:ext cx="0" cy="0"/>
          <a:chOff x="0" y="0"/>
          <a:chExt cx="0" cy="0"/>
        </a:xfrm>
      </p:grpSpPr>
      <p:sp>
        <p:nvSpPr>
          <p:cNvPr name="Freeform 2" id="2"/>
          <p:cNvSpPr/>
          <p:nvPr/>
        </p:nvSpPr>
        <p:spPr>
          <a:xfrm flipH="false" flipV="false" rot="0">
            <a:off x="-145413" y="-2601985"/>
            <a:ext cx="10205854" cy="13915667"/>
          </a:xfrm>
          <a:custGeom>
            <a:avLst/>
            <a:gdLst/>
            <a:ahLst/>
            <a:cxnLst/>
            <a:rect r="r" b="b" t="t" l="l"/>
            <a:pathLst>
              <a:path h="13915667" w="10205854">
                <a:moveTo>
                  <a:pt x="0" y="0"/>
                </a:moveTo>
                <a:lnTo>
                  <a:pt x="10205854" y="0"/>
                </a:lnTo>
                <a:lnTo>
                  <a:pt x="10205854" y="13915667"/>
                </a:lnTo>
                <a:lnTo>
                  <a:pt x="0" y="13915667"/>
                </a:lnTo>
                <a:lnTo>
                  <a:pt x="0" y="0"/>
                </a:lnTo>
                <a:close/>
              </a:path>
            </a:pathLst>
          </a:custGeom>
          <a:blipFill>
            <a:blip r:embed="rId2">
              <a:alphaModFix amt="25000"/>
            </a:blip>
            <a:stretch>
              <a:fillRect l="0" t="-5039" r="0" b="-5039"/>
            </a:stretch>
          </a:blipFill>
        </p:spPr>
      </p:sp>
      <p:sp>
        <p:nvSpPr>
          <p:cNvPr name="Freeform 3" id="3"/>
          <p:cNvSpPr/>
          <p:nvPr/>
        </p:nvSpPr>
        <p:spPr>
          <a:xfrm flipH="false" flipV="false" rot="0">
            <a:off x="731520" y="5694372"/>
            <a:ext cx="1062476" cy="889308"/>
          </a:xfrm>
          <a:custGeom>
            <a:avLst/>
            <a:gdLst/>
            <a:ahLst/>
            <a:cxnLst/>
            <a:rect r="r" b="b" t="t" l="l"/>
            <a:pathLst>
              <a:path h="889308" w="1062476">
                <a:moveTo>
                  <a:pt x="0" y="0"/>
                </a:moveTo>
                <a:lnTo>
                  <a:pt x="1062476" y="0"/>
                </a:lnTo>
                <a:lnTo>
                  <a:pt x="1062476" y="889308"/>
                </a:lnTo>
                <a:lnTo>
                  <a:pt x="0" y="889308"/>
                </a:lnTo>
                <a:lnTo>
                  <a:pt x="0" y="0"/>
                </a:lnTo>
                <a:close/>
              </a:path>
            </a:pathLst>
          </a:custGeom>
          <a:blipFill>
            <a:blip r:embed="rId3"/>
            <a:stretch>
              <a:fillRect l="0" t="0" r="-920" b="0"/>
            </a:stretch>
          </a:blipFill>
        </p:spPr>
      </p:sp>
      <p:grpSp>
        <p:nvGrpSpPr>
          <p:cNvPr name="Group 4" id="4"/>
          <p:cNvGrpSpPr/>
          <p:nvPr/>
        </p:nvGrpSpPr>
        <p:grpSpPr>
          <a:xfrm rot="0">
            <a:off x="3141758" y="5302957"/>
            <a:ext cx="5880322" cy="1690737"/>
            <a:chOff x="0" y="0"/>
            <a:chExt cx="1163442" cy="334518"/>
          </a:xfrm>
        </p:grpSpPr>
        <p:sp>
          <p:nvSpPr>
            <p:cNvPr name="Freeform 5" id="5"/>
            <p:cNvSpPr/>
            <p:nvPr/>
          </p:nvSpPr>
          <p:spPr>
            <a:xfrm flipH="false" flipV="false" rot="0">
              <a:off x="0" y="0"/>
              <a:ext cx="1163442" cy="334518"/>
            </a:xfrm>
            <a:custGeom>
              <a:avLst/>
              <a:gdLst/>
              <a:ahLst/>
              <a:cxnLst/>
              <a:rect r="r" b="b" t="t" l="l"/>
              <a:pathLst>
                <a:path h="334518" w="1163442">
                  <a:moveTo>
                    <a:pt x="960242" y="0"/>
                  </a:moveTo>
                  <a:cubicBezTo>
                    <a:pt x="1072466" y="0"/>
                    <a:pt x="1163442" y="74884"/>
                    <a:pt x="1163442" y="167259"/>
                  </a:cubicBezTo>
                  <a:cubicBezTo>
                    <a:pt x="1163442" y="259634"/>
                    <a:pt x="1072466" y="334518"/>
                    <a:pt x="960242" y="334518"/>
                  </a:cubicBezTo>
                  <a:lnTo>
                    <a:pt x="203200" y="334518"/>
                  </a:lnTo>
                  <a:cubicBezTo>
                    <a:pt x="90976" y="334518"/>
                    <a:pt x="0" y="259634"/>
                    <a:pt x="0" y="167259"/>
                  </a:cubicBezTo>
                  <a:cubicBezTo>
                    <a:pt x="0" y="74884"/>
                    <a:pt x="90976" y="0"/>
                    <a:pt x="203200" y="0"/>
                  </a:cubicBezTo>
                  <a:close/>
                </a:path>
              </a:pathLst>
            </a:custGeom>
            <a:solidFill>
              <a:srgbClr val="FFFFFF"/>
            </a:solidFill>
            <a:ln w="19050" cap="sq">
              <a:solidFill>
                <a:srgbClr val="892428"/>
              </a:solidFill>
              <a:prstDash val="solid"/>
              <a:miter/>
            </a:ln>
          </p:spPr>
        </p:sp>
        <p:sp>
          <p:nvSpPr>
            <p:cNvPr name="TextBox 6" id="6"/>
            <p:cNvSpPr txBox="true"/>
            <p:nvPr/>
          </p:nvSpPr>
          <p:spPr>
            <a:xfrm>
              <a:off x="0" y="-47625"/>
              <a:ext cx="1163442" cy="382143"/>
            </a:xfrm>
            <a:prstGeom prst="rect">
              <a:avLst/>
            </a:prstGeom>
          </p:spPr>
          <p:txBody>
            <a:bodyPr anchor="ctr" rtlCol="false" tIns="50800" lIns="50800" bIns="50800" rIns="50800"/>
            <a:lstStyle/>
            <a:p>
              <a:pPr algn="ctr">
                <a:lnSpc>
                  <a:spcPts val="1706"/>
                </a:lnSpc>
              </a:pPr>
            </a:p>
          </p:txBody>
        </p:sp>
      </p:grpSp>
      <p:sp>
        <p:nvSpPr>
          <p:cNvPr name="TextBox 7" id="7"/>
          <p:cNvSpPr txBox="true"/>
          <p:nvPr/>
        </p:nvSpPr>
        <p:spPr>
          <a:xfrm rot="0">
            <a:off x="731520" y="1674330"/>
            <a:ext cx="8290560" cy="3486150"/>
          </a:xfrm>
          <a:prstGeom prst="rect">
            <a:avLst/>
          </a:prstGeom>
        </p:spPr>
        <p:txBody>
          <a:bodyPr anchor="t" rtlCol="false" tIns="0" lIns="0" bIns="0" rIns="0">
            <a:spAutoFit/>
          </a:bodyPr>
          <a:lstStyle/>
          <a:p>
            <a:pPr algn="just">
              <a:lnSpc>
                <a:spcPts val="2160"/>
              </a:lnSpc>
            </a:pPr>
            <a:r>
              <a:rPr lang="en-US" sz="1800">
                <a:solidFill>
                  <a:srgbClr val="FFFFFF"/>
                </a:solidFill>
                <a:latin typeface="Arimo"/>
                <a:ea typeface="Arimo"/>
                <a:cs typeface="Arimo"/>
                <a:sym typeface="Arimo"/>
              </a:rPr>
              <a:t>      Despite recent legislation and investments by state leaders, Georgia still ranks 49th in the U.S. for access to mental health care. The Georgia Mental Health Parity Act introduced incredibly important changes and protections for insured Georgians, like requiring private &amp; public health insurers to cover for mental health &amp; addiction care similarly to other health issues. Unfortunately, the law doesn’t help uninsured Georgians, who still struggle to access this vital care. </a:t>
            </a:r>
          </a:p>
          <a:p>
            <a:pPr algn="just">
              <a:lnSpc>
                <a:spcPts val="2160"/>
              </a:lnSpc>
            </a:pPr>
            <a:r>
              <a:rPr lang="en-US" sz="1800">
                <a:solidFill>
                  <a:srgbClr val="FFFFFF"/>
                </a:solidFill>
                <a:latin typeface="Arimo"/>
                <a:ea typeface="Arimo"/>
                <a:cs typeface="Arimo"/>
                <a:sym typeface="Arimo"/>
              </a:rPr>
              <a:t>      Even with better insurance coverage of mental health &amp; addiction issues, Georgians struggle to find a health care provider affordably or when they need them. </a:t>
            </a:r>
          </a:p>
          <a:p>
            <a:pPr algn="just">
              <a:lnSpc>
                <a:spcPts val="2160"/>
              </a:lnSpc>
            </a:pPr>
            <a:r>
              <a:rPr lang="en-US" sz="1800">
                <a:solidFill>
                  <a:srgbClr val="FFFFFF"/>
                </a:solidFill>
                <a:latin typeface="Arimo"/>
                <a:ea typeface="Arimo"/>
                <a:cs typeface="Arimo"/>
                <a:sym typeface="Arimo"/>
              </a:rPr>
              <a:t>        If elected, what would you do to ensure our state continues to invest in and grow mental health services, so that </a:t>
            </a:r>
            <a:r>
              <a:rPr lang="en-US" sz="1800" u="sng">
                <a:solidFill>
                  <a:srgbClr val="FFFFFF"/>
                </a:solidFill>
                <a:latin typeface="Arimo"/>
                <a:ea typeface="Arimo"/>
                <a:cs typeface="Arimo"/>
                <a:sym typeface="Arimo"/>
              </a:rPr>
              <a:t>all</a:t>
            </a:r>
            <a:r>
              <a:rPr lang="en-US" sz="1800">
                <a:solidFill>
                  <a:srgbClr val="FFFFFF"/>
                </a:solidFill>
                <a:latin typeface="Arimo"/>
                <a:ea typeface="Arimo"/>
                <a:cs typeface="Arimo"/>
                <a:sym typeface="Arimo"/>
              </a:rPr>
              <a:t> Georgians (insured and uninsured) have access to affordable, comprehensive, community-based mental health and substance use recovery services? </a:t>
            </a:r>
          </a:p>
        </p:txBody>
      </p:sp>
      <p:sp>
        <p:nvSpPr>
          <p:cNvPr name="TextBox 8" id="8"/>
          <p:cNvSpPr txBox="true"/>
          <p:nvPr/>
        </p:nvSpPr>
        <p:spPr>
          <a:xfrm rot="0">
            <a:off x="3483073" y="5444238"/>
            <a:ext cx="5197691" cy="1331976"/>
          </a:xfrm>
          <a:prstGeom prst="rect">
            <a:avLst/>
          </a:prstGeom>
        </p:spPr>
        <p:txBody>
          <a:bodyPr anchor="t" rtlCol="false" tIns="0" lIns="0" bIns="0" rIns="0">
            <a:spAutoFit/>
          </a:bodyPr>
          <a:lstStyle/>
          <a:p>
            <a:pPr algn="ctr">
              <a:lnSpc>
                <a:spcPts val="2652"/>
              </a:lnSpc>
            </a:pPr>
            <a:r>
              <a:rPr lang="en-US" sz="1700" b="true">
                <a:solidFill>
                  <a:srgbClr val="0F3E61"/>
                </a:solidFill>
                <a:latin typeface="Arimo Bold"/>
                <a:ea typeface="Arimo Bold"/>
                <a:cs typeface="Arimo Bold"/>
                <a:sym typeface="Arimo Bold"/>
              </a:rPr>
              <a:t>Want to know more about the Mental Health Parity Act and need attention from elected officials? </a:t>
            </a:r>
          </a:p>
          <a:p>
            <a:pPr algn="ctr">
              <a:lnSpc>
                <a:spcPts val="2652"/>
              </a:lnSpc>
            </a:pPr>
            <a:r>
              <a:rPr lang="en-US" sz="1700">
                <a:solidFill>
                  <a:srgbClr val="0F3E61"/>
                </a:solidFill>
                <a:latin typeface="Arimo"/>
                <a:ea typeface="Arimo"/>
                <a:cs typeface="Arimo"/>
                <a:sym typeface="Arimo"/>
              </a:rPr>
              <a:t>Check out our fact sheet </a:t>
            </a:r>
            <a:r>
              <a:rPr lang="en-US" sz="1700" u="sng">
                <a:solidFill>
                  <a:srgbClr val="0F3E61"/>
                </a:solidFill>
                <a:latin typeface="Arimo"/>
                <a:ea typeface="Arimo"/>
                <a:cs typeface="Arimo"/>
                <a:sym typeface="Arimo"/>
                <a:hlinkClick r:id="rId4" tooltip="https://healthyfuturega.org/wp-content/uploads/2022/02/Screen-Shot-2022-02-09-at-10.20.24-AM.png"/>
              </a:rPr>
              <a:t>here</a:t>
            </a:r>
            <a:r>
              <a:rPr lang="en-US" sz="1700">
                <a:solidFill>
                  <a:srgbClr val="0F3E61"/>
                </a:solidFill>
                <a:latin typeface="Arimo"/>
                <a:ea typeface="Arimo"/>
                <a:cs typeface="Arimo"/>
                <a:sym typeface="Arimo"/>
              </a:rPr>
              <a:t> and share it with  with the candidates asking for your vote.</a:t>
            </a:r>
          </a:p>
        </p:txBody>
      </p:sp>
      <p:sp>
        <p:nvSpPr>
          <p:cNvPr name="TextBox 9" id="9"/>
          <p:cNvSpPr txBox="true"/>
          <p:nvPr/>
        </p:nvSpPr>
        <p:spPr>
          <a:xfrm rot="0">
            <a:off x="731520" y="372388"/>
            <a:ext cx="8107680" cy="1114425"/>
          </a:xfrm>
          <a:prstGeom prst="rect">
            <a:avLst/>
          </a:prstGeom>
        </p:spPr>
        <p:txBody>
          <a:bodyPr anchor="t" rtlCol="false" tIns="0" lIns="0" bIns="0" rIns="0">
            <a:spAutoFit/>
          </a:bodyPr>
          <a:lstStyle/>
          <a:p>
            <a:pPr algn="l">
              <a:lnSpc>
                <a:spcPts val="4320"/>
              </a:lnSpc>
            </a:pPr>
            <a:r>
              <a:rPr lang="en-US" sz="3600" b="true">
                <a:solidFill>
                  <a:srgbClr val="FFFFFF"/>
                </a:solidFill>
                <a:latin typeface="Arimo Bold"/>
                <a:ea typeface="Arimo Bold"/>
                <a:cs typeface="Arimo Bold"/>
                <a:sym typeface="Arimo Bold"/>
              </a:rPr>
              <a:t>5.</a:t>
            </a:r>
            <a:r>
              <a:rPr lang="en-US" sz="3600">
                <a:solidFill>
                  <a:srgbClr val="FFFFFF"/>
                </a:solidFill>
                <a:latin typeface="Arimo"/>
                <a:ea typeface="Arimo"/>
                <a:cs typeface="Arimo"/>
                <a:sym typeface="Arimo"/>
              </a:rPr>
              <a:t> Health Care for Mental Health and Substance Use Recovery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F3E61"/>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1225300" cy="7483533"/>
          </a:xfrm>
          <a:custGeom>
            <a:avLst/>
            <a:gdLst/>
            <a:ahLst/>
            <a:cxnLst/>
            <a:rect r="r" b="b" t="t" l="l"/>
            <a:pathLst>
              <a:path h="7483533" w="11225300">
                <a:moveTo>
                  <a:pt x="0" y="0"/>
                </a:moveTo>
                <a:lnTo>
                  <a:pt x="11225300" y="0"/>
                </a:lnTo>
                <a:lnTo>
                  <a:pt x="11225300" y="7483533"/>
                </a:lnTo>
                <a:lnTo>
                  <a:pt x="0" y="7483533"/>
                </a:lnTo>
                <a:lnTo>
                  <a:pt x="0" y="0"/>
                </a:lnTo>
                <a:close/>
              </a:path>
            </a:pathLst>
          </a:custGeom>
          <a:blipFill>
            <a:blip r:embed="rId2">
              <a:alphaModFix amt="32999"/>
            </a:blip>
            <a:stretch>
              <a:fillRect l="0" t="0" r="0" b="0"/>
            </a:stretch>
          </a:blipFill>
        </p:spPr>
      </p:sp>
      <p:sp>
        <p:nvSpPr>
          <p:cNvPr name="Freeform 3" id="3"/>
          <p:cNvSpPr/>
          <p:nvPr/>
        </p:nvSpPr>
        <p:spPr>
          <a:xfrm flipH="false" flipV="false" rot="0">
            <a:off x="731520" y="5694063"/>
            <a:ext cx="1062476" cy="889308"/>
          </a:xfrm>
          <a:custGeom>
            <a:avLst/>
            <a:gdLst/>
            <a:ahLst/>
            <a:cxnLst/>
            <a:rect r="r" b="b" t="t" l="l"/>
            <a:pathLst>
              <a:path h="889308" w="1062476">
                <a:moveTo>
                  <a:pt x="0" y="0"/>
                </a:moveTo>
                <a:lnTo>
                  <a:pt x="1062476" y="0"/>
                </a:lnTo>
                <a:lnTo>
                  <a:pt x="1062476" y="889308"/>
                </a:lnTo>
                <a:lnTo>
                  <a:pt x="0" y="889308"/>
                </a:lnTo>
                <a:lnTo>
                  <a:pt x="0" y="0"/>
                </a:lnTo>
                <a:close/>
              </a:path>
            </a:pathLst>
          </a:custGeom>
          <a:blipFill>
            <a:blip r:embed="rId3"/>
            <a:stretch>
              <a:fillRect l="0" t="0" r="-920" b="0"/>
            </a:stretch>
          </a:blipFill>
        </p:spPr>
      </p:sp>
      <p:sp>
        <p:nvSpPr>
          <p:cNvPr name="TextBox 4" id="4"/>
          <p:cNvSpPr txBox="true"/>
          <p:nvPr/>
        </p:nvSpPr>
        <p:spPr>
          <a:xfrm rot="0">
            <a:off x="731520" y="1810276"/>
            <a:ext cx="8290560" cy="2775303"/>
          </a:xfrm>
          <a:prstGeom prst="rect">
            <a:avLst/>
          </a:prstGeom>
        </p:spPr>
        <p:txBody>
          <a:bodyPr anchor="t" rtlCol="false" tIns="0" lIns="0" bIns="0" rIns="0">
            <a:spAutoFit/>
          </a:bodyPr>
          <a:lstStyle/>
          <a:p>
            <a:pPr algn="just">
              <a:lnSpc>
                <a:spcPts val="2222"/>
              </a:lnSpc>
            </a:pPr>
            <a:r>
              <a:rPr lang="en-US" sz="1999">
                <a:solidFill>
                  <a:srgbClr val="FFFFFF"/>
                </a:solidFill>
                <a:latin typeface="Arimo"/>
                <a:ea typeface="Arimo"/>
                <a:cs typeface="Arimo"/>
                <a:sym typeface="Arimo"/>
              </a:rPr>
              <a:t>“Black Georgians &amp; other communities of color experience higher rates of chronic disease and shorter life expectancies, while facing long-standing systemic barriers to quality health care. Rural communities are dealing with the closure of hospitals and physician practices, and are showing similarly poor health outcomes. Given that our health is closely tied to factors like housing, employment, education, and access to healthy foods, what specific policies would you implement to address these drivers of health? What specific policy or policies would you champion to reduce racial and geographic health disparities and ensure equitable health outcomes for all Georgians?”</a:t>
            </a:r>
          </a:p>
        </p:txBody>
      </p:sp>
      <p:grpSp>
        <p:nvGrpSpPr>
          <p:cNvPr name="Group 5" id="5"/>
          <p:cNvGrpSpPr/>
          <p:nvPr/>
        </p:nvGrpSpPr>
        <p:grpSpPr>
          <a:xfrm rot="0">
            <a:off x="2385957" y="4829018"/>
            <a:ext cx="6636123" cy="1891455"/>
            <a:chOff x="0" y="0"/>
            <a:chExt cx="1142501" cy="325641"/>
          </a:xfrm>
        </p:grpSpPr>
        <p:sp>
          <p:nvSpPr>
            <p:cNvPr name="Freeform 6" id="6"/>
            <p:cNvSpPr/>
            <p:nvPr/>
          </p:nvSpPr>
          <p:spPr>
            <a:xfrm flipH="false" flipV="false" rot="0">
              <a:off x="0" y="0"/>
              <a:ext cx="1142501" cy="325641"/>
            </a:xfrm>
            <a:custGeom>
              <a:avLst/>
              <a:gdLst/>
              <a:ahLst/>
              <a:cxnLst/>
              <a:rect r="r" b="b" t="t" l="l"/>
              <a:pathLst>
                <a:path h="325641" w="1142501">
                  <a:moveTo>
                    <a:pt x="939301" y="0"/>
                  </a:moveTo>
                  <a:cubicBezTo>
                    <a:pt x="1051526" y="0"/>
                    <a:pt x="1142501" y="72897"/>
                    <a:pt x="1142501" y="162820"/>
                  </a:cubicBezTo>
                  <a:cubicBezTo>
                    <a:pt x="1142501" y="252743"/>
                    <a:pt x="1051526" y="325641"/>
                    <a:pt x="939301" y="325641"/>
                  </a:cubicBezTo>
                  <a:lnTo>
                    <a:pt x="203200" y="325641"/>
                  </a:lnTo>
                  <a:cubicBezTo>
                    <a:pt x="90976" y="325641"/>
                    <a:pt x="0" y="252743"/>
                    <a:pt x="0" y="162820"/>
                  </a:cubicBezTo>
                  <a:cubicBezTo>
                    <a:pt x="0" y="72897"/>
                    <a:pt x="90976" y="0"/>
                    <a:pt x="203200" y="0"/>
                  </a:cubicBezTo>
                  <a:close/>
                </a:path>
              </a:pathLst>
            </a:custGeom>
            <a:solidFill>
              <a:srgbClr val="61191F"/>
            </a:solidFill>
            <a:ln w="19050" cap="sq">
              <a:solidFill>
                <a:srgbClr val="FFFFFF"/>
              </a:solidFill>
              <a:prstDash val="solid"/>
              <a:miter/>
            </a:ln>
          </p:spPr>
        </p:sp>
        <p:sp>
          <p:nvSpPr>
            <p:cNvPr name="TextBox 7" id="7"/>
            <p:cNvSpPr txBox="true"/>
            <p:nvPr/>
          </p:nvSpPr>
          <p:spPr>
            <a:xfrm>
              <a:off x="0" y="-47625"/>
              <a:ext cx="1142501" cy="373266"/>
            </a:xfrm>
            <a:prstGeom prst="rect">
              <a:avLst/>
            </a:prstGeom>
          </p:spPr>
          <p:txBody>
            <a:bodyPr anchor="ctr" rtlCol="false" tIns="50800" lIns="50800" bIns="50800" rIns="50800"/>
            <a:lstStyle/>
            <a:p>
              <a:pPr algn="ctr">
                <a:lnSpc>
                  <a:spcPts val="1706"/>
                </a:lnSpc>
              </a:pPr>
            </a:p>
          </p:txBody>
        </p:sp>
      </p:grpSp>
      <p:sp>
        <p:nvSpPr>
          <p:cNvPr name="TextBox 8" id="8"/>
          <p:cNvSpPr txBox="true"/>
          <p:nvPr/>
        </p:nvSpPr>
        <p:spPr>
          <a:xfrm rot="0">
            <a:off x="2742077" y="5025460"/>
            <a:ext cx="5923883" cy="1412846"/>
          </a:xfrm>
          <a:prstGeom prst="rect">
            <a:avLst/>
          </a:prstGeom>
        </p:spPr>
        <p:txBody>
          <a:bodyPr anchor="t" rtlCol="false" tIns="0" lIns="0" bIns="0" rIns="0">
            <a:spAutoFit/>
          </a:bodyPr>
          <a:lstStyle/>
          <a:p>
            <a:pPr algn="ctr">
              <a:lnSpc>
                <a:spcPts val="2817"/>
              </a:lnSpc>
            </a:pPr>
            <a:r>
              <a:rPr lang="en-US" sz="1806" b="true">
                <a:solidFill>
                  <a:srgbClr val="FFFFFF"/>
                </a:solidFill>
                <a:latin typeface="Arimo Bold"/>
                <a:ea typeface="Arimo Bold"/>
                <a:cs typeface="Arimo Bold"/>
                <a:sym typeface="Arimo Bold"/>
              </a:rPr>
              <a:t>Want to know more about health outcomes for all Georgians  and what state leaders can do about it? </a:t>
            </a:r>
          </a:p>
          <a:p>
            <a:pPr algn="ctr">
              <a:lnSpc>
                <a:spcPts val="2817"/>
              </a:lnSpc>
            </a:pPr>
            <a:r>
              <a:rPr lang="en-US" sz="1806">
                <a:solidFill>
                  <a:srgbClr val="FFFFFF"/>
                </a:solidFill>
                <a:latin typeface="Arimo"/>
                <a:ea typeface="Arimo"/>
                <a:cs typeface="Arimo"/>
                <a:sym typeface="Arimo"/>
              </a:rPr>
              <a:t>Check out our “What the Health, Georgia?” report </a:t>
            </a:r>
            <a:r>
              <a:rPr lang="en-US" sz="1806" u="sng">
                <a:solidFill>
                  <a:srgbClr val="FFFFFF"/>
                </a:solidFill>
                <a:latin typeface="Arimo"/>
                <a:ea typeface="Arimo"/>
                <a:cs typeface="Arimo"/>
                <a:sym typeface="Arimo"/>
                <a:hlinkClick r:id="rId4" tooltip="https://healthyfuturega.org/ghf_resource/what-the-health-georgia/"/>
              </a:rPr>
              <a:t>here</a:t>
            </a:r>
            <a:r>
              <a:rPr lang="en-US" sz="1806">
                <a:solidFill>
                  <a:srgbClr val="FFFFFF"/>
                </a:solidFill>
                <a:latin typeface="Arimo"/>
                <a:ea typeface="Arimo"/>
                <a:cs typeface="Arimo"/>
                <a:sym typeface="Arimo"/>
              </a:rPr>
              <a:t> and share it with the candidates asking for your vote.</a:t>
            </a:r>
          </a:p>
        </p:txBody>
      </p:sp>
      <p:sp>
        <p:nvSpPr>
          <p:cNvPr name="TextBox 9" id="9"/>
          <p:cNvSpPr txBox="true"/>
          <p:nvPr/>
        </p:nvSpPr>
        <p:spPr>
          <a:xfrm rot="0">
            <a:off x="731520" y="566152"/>
            <a:ext cx="8290560" cy="1152525"/>
          </a:xfrm>
          <a:prstGeom prst="rect">
            <a:avLst/>
          </a:prstGeom>
        </p:spPr>
        <p:txBody>
          <a:bodyPr anchor="t" rtlCol="false" tIns="0" lIns="0" bIns="0" rIns="0">
            <a:spAutoFit/>
          </a:bodyPr>
          <a:lstStyle/>
          <a:p>
            <a:pPr algn="l">
              <a:lnSpc>
                <a:spcPts val="4432"/>
              </a:lnSpc>
            </a:pPr>
            <a:r>
              <a:rPr lang="en-US" sz="3693" b="true">
                <a:solidFill>
                  <a:srgbClr val="FFFFFF"/>
                </a:solidFill>
                <a:latin typeface="Arimo Bold"/>
                <a:ea typeface="Arimo Bold"/>
                <a:cs typeface="Arimo Bold"/>
                <a:sym typeface="Arimo Bold"/>
              </a:rPr>
              <a:t>6:</a:t>
            </a:r>
            <a:r>
              <a:rPr lang="en-US" sz="3693">
                <a:solidFill>
                  <a:srgbClr val="FFFFFF"/>
                </a:solidFill>
                <a:latin typeface="Arimo"/>
                <a:ea typeface="Arimo"/>
                <a:cs typeface="Arimo"/>
                <a:sym typeface="Arimo"/>
              </a:rPr>
              <a:t> Ensuring Health Care for </a:t>
            </a:r>
          </a:p>
          <a:p>
            <a:pPr algn="l">
              <a:lnSpc>
                <a:spcPts val="4432"/>
              </a:lnSpc>
            </a:pPr>
            <a:r>
              <a:rPr lang="en-US" sz="3693">
                <a:solidFill>
                  <a:srgbClr val="FFFFFF"/>
                </a:solidFill>
                <a:latin typeface="Arimo"/>
                <a:ea typeface="Arimo"/>
                <a:cs typeface="Arimo"/>
                <a:sym typeface="Arimo"/>
              </a:rPr>
              <a:t>All Georgians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5283D"/>
        </a:solidFill>
      </p:bgPr>
    </p:bg>
    <p:spTree>
      <p:nvGrpSpPr>
        <p:cNvPr id="1" name=""/>
        <p:cNvGrpSpPr/>
        <p:nvPr/>
      </p:nvGrpSpPr>
      <p:grpSpPr>
        <a:xfrm>
          <a:off x="0" y="0"/>
          <a:ext cx="0" cy="0"/>
          <a:chOff x="0" y="0"/>
          <a:chExt cx="0" cy="0"/>
        </a:xfrm>
      </p:grpSpPr>
      <p:sp>
        <p:nvSpPr>
          <p:cNvPr name="Freeform 2" id="2"/>
          <p:cNvSpPr/>
          <p:nvPr/>
        </p:nvSpPr>
        <p:spPr>
          <a:xfrm flipH="false" flipV="false" rot="0">
            <a:off x="-521959" y="0"/>
            <a:ext cx="10933089" cy="7284171"/>
          </a:xfrm>
          <a:custGeom>
            <a:avLst/>
            <a:gdLst/>
            <a:ahLst/>
            <a:cxnLst/>
            <a:rect r="r" b="b" t="t" l="l"/>
            <a:pathLst>
              <a:path h="7284171" w="10933089">
                <a:moveTo>
                  <a:pt x="0" y="0"/>
                </a:moveTo>
                <a:lnTo>
                  <a:pt x="10933089" y="0"/>
                </a:lnTo>
                <a:lnTo>
                  <a:pt x="10933089" y="7284171"/>
                </a:lnTo>
                <a:lnTo>
                  <a:pt x="0" y="7284171"/>
                </a:lnTo>
                <a:lnTo>
                  <a:pt x="0" y="0"/>
                </a:lnTo>
                <a:close/>
              </a:path>
            </a:pathLst>
          </a:custGeom>
          <a:blipFill>
            <a:blip r:embed="rId2">
              <a:alphaModFix amt="25000"/>
            </a:blip>
            <a:stretch>
              <a:fillRect l="-17944" t="-18483" r="-18483" b="-17944"/>
            </a:stretch>
          </a:blipFill>
        </p:spPr>
      </p:sp>
      <p:sp>
        <p:nvSpPr>
          <p:cNvPr name="Freeform 3" id="3"/>
          <p:cNvSpPr/>
          <p:nvPr/>
        </p:nvSpPr>
        <p:spPr>
          <a:xfrm flipH="false" flipV="false" rot="0">
            <a:off x="731520" y="5675082"/>
            <a:ext cx="1062476" cy="889308"/>
          </a:xfrm>
          <a:custGeom>
            <a:avLst/>
            <a:gdLst/>
            <a:ahLst/>
            <a:cxnLst/>
            <a:rect r="r" b="b" t="t" l="l"/>
            <a:pathLst>
              <a:path h="889308" w="1062476">
                <a:moveTo>
                  <a:pt x="0" y="0"/>
                </a:moveTo>
                <a:lnTo>
                  <a:pt x="1062476" y="0"/>
                </a:lnTo>
                <a:lnTo>
                  <a:pt x="1062476" y="889308"/>
                </a:lnTo>
                <a:lnTo>
                  <a:pt x="0" y="889308"/>
                </a:lnTo>
                <a:lnTo>
                  <a:pt x="0" y="0"/>
                </a:lnTo>
                <a:close/>
              </a:path>
            </a:pathLst>
          </a:custGeom>
          <a:blipFill>
            <a:blip r:embed="rId3"/>
            <a:stretch>
              <a:fillRect l="0" t="0" r="-920" b="0"/>
            </a:stretch>
          </a:blipFill>
        </p:spPr>
      </p:sp>
      <p:sp>
        <p:nvSpPr>
          <p:cNvPr name="TextBox 4" id="4"/>
          <p:cNvSpPr txBox="true"/>
          <p:nvPr/>
        </p:nvSpPr>
        <p:spPr>
          <a:xfrm rot="0">
            <a:off x="731520" y="1987197"/>
            <a:ext cx="8290560" cy="1670403"/>
          </a:xfrm>
          <a:prstGeom prst="rect">
            <a:avLst/>
          </a:prstGeom>
        </p:spPr>
        <p:txBody>
          <a:bodyPr anchor="t" rtlCol="false" tIns="0" lIns="0" bIns="0" rIns="0">
            <a:spAutoFit/>
          </a:bodyPr>
          <a:lstStyle/>
          <a:p>
            <a:pPr algn="just">
              <a:lnSpc>
                <a:spcPts val="2222"/>
              </a:lnSpc>
            </a:pPr>
            <a:r>
              <a:rPr lang="en-US" sz="2000">
                <a:solidFill>
                  <a:srgbClr val="FFFFFF"/>
                </a:solidFill>
                <a:latin typeface="Arimo"/>
                <a:ea typeface="Arimo"/>
                <a:cs typeface="Arimo"/>
                <a:sym typeface="Arimo"/>
              </a:rPr>
              <a:t>Since 2010, nine rural hospitals have closed in Georgia, leaving many communities without adequate access to health care. How do you plan to address the health care challenges faced by rural communities and ensure that rural Georgians have access to affordable, high-quality health care? Will your policy agenda include increasing access to health care for low-income and uninsured Georgians as a solution?</a:t>
            </a:r>
          </a:p>
        </p:txBody>
      </p:sp>
      <p:grpSp>
        <p:nvGrpSpPr>
          <p:cNvPr name="Group 5" id="5"/>
          <p:cNvGrpSpPr/>
          <p:nvPr/>
        </p:nvGrpSpPr>
        <p:grpSpPr>
          <a:xfrm rot="0">
            <a:off x="2718367" y="3804128"/>
            <a:ext cx="6353830" cy="2628813"/>
            <a:chOff x="0" y="0"/>
            <a:chExt cx="1257127" cy="520120"/>
          </a:xfrm>
        </p:grpSpPr>
        <p:sp>
          <p:nvSpPr>
            <p:cNvPr name="Freeform 6" id="6"/>
            <p:cNvSpPr/>
            <p:nvPr/>
          </p:nvSpPr>
          <p:spPr>
            <a:xfrm flipH="false" flipV="false" rot="0">
              <a:off x="0" y="0"/>
              <a:ext cx="1257127" cy="520120"/>
            </a:xfrm>
            <a:custGeom>
              <a:avLst/>
              <a:gdLst/>
              <a:ahLst/>
              <a:cxnLst/>
              <a:rect r="r" b="b" t="t" l="l"/>
              <a:pathLst>
                <a:path h="520120" w="1257127">
                  <a:moveTo>
                    <a:pt x="1053927" y="0"/>
                  </a:moveTo>
                  <a:cubicBezTo>
                    <a:pt x="1166151" y="0"/>
                    <a:pt x="1257127" y="116433"/>
                    <a:pt x="1257127" y="260060"/>
                  </a:cubicBezTo>
                  <a:cubicBezTo>
                    <a:pt x="1257127" y="403687"/>
                    <a:pt x="1166151" y="520120"/>
                    <a:pt x="1053927" y="520120"/>
                  </a:cubicBezTo>
                  <a:lnTo>
                    <a:pt x="203200" y="520120"/>
                  </a:lnTo>
                  <a:cubicBezTo>
                    <a:pt x="90976" y="520120"/>
                    <a:pt x="0" y="403687"/>
                    <a:pt x="0" y="260060"/>
                  </a:cubicBezTo>
                  <a:cubicBezTo>
                    <a:pt x="0" y="116433"/>
                    <a:pt x="90976" y="0"/>
                    <a:pt x="203200" y="0"/>
                  </a:cubicBezTo>
                  <a:close/>
                </a:path>
              </a:pathLst>
            </a:custGeom>
            <a:solidFill>
              <a:srgbClr val="FFFFFF"/>
            </a:solidFill>
            <a:ln w="19050" cap="sq">
              <a:solidFill>
                <a:srgbClr val="892428"/>
              </a:solidFill>
              <a:prstDash val="solid"/>
              <a:miter/>
            </a:ln>
          </p:spPr>
        </p:sp>
        <p:sp>
          <p:nvSpPr>
            <p:cNvPr name="TextBox 7" id="7"/>
            <p:cNvSpPr txBox="true"/>
            <p:nvPr/>
          </p:nvSpPr>
          <p:spPr>
            <a:xfrm>
              <a:off x="0" y="-47625"/>
              <a:ext cx="1257127" cy="567745"/>
            </a:xfrm>
            <a:prstGeom prst="rect">
              <a:avLst/>
            </a:prstGeom>
          </p:spPr>
          <p:txBody>
            <a:bodyPr anchor="ctr" rtlCol="false" tIns="50800" lIns="50800" bIns="50800" rIns="50800"/>
            <a:lstStyle/>
            <a:p>
              <a:pPr algn="ctr">
                <a:lnSpc>
                  <a:spcPts val="1706"/>
                </a:lnSpc>
              </a:pPr>
            </a:p>
          </p:txBody>
        </p:sp>
      </p:grpSp>
      <p:sp>
        <p:nvSpPr>
          <p:cNvPr name="TextBox 8" id="8"/>
          <p:cNvSpPr txBox="true"/>
          <p:nvPr/>
        </p:nvSpPr>
        <p:spPr>
          <a:xfrm rot="0">
            <a:off x="2814384" y="3840470"/>
            <a:ext cx="6257813" cy="2470404"/>
          </a:xfrm>
          <a:prstGeom prst="rect">
            <a:avLst/>
          </a:prstGeom>
        </p:spPr>
        <p:txBody>
          <a:bodyPr anchor="t" rtlCol="false" tIns="0" lIns="0" bIns="0" rIns="0">
            <a:spAutoFit/>
          </a:bodyPr>
          <a:lstStyle/>
          <a:p>
            <a:pPr algn="ctr">
              <a:lnSpc>
                <a:spcPts val="2808"/>
              </a:lnSpc>
            </a:pPr>
            <a:r>
              <a:rPr lang="en-US" sz="1800" b="true">
                <a:solidFill>
                  <a:srgbClr val="0F3E61"/>
                </a:solidFill>
                <a:latin typeface="Arimo Bold"/>
                <a:ea typeface="Arimo Bold"/>
                <a:cs typeface="Arimo Bold"/>
                <a:sym typeface="Arimo Bold"/>
              </a:rPr>
              <a:t>Want to know more about Georgia’s rural </a:t>
            </a:r>
          </a:p>
          <a:p>
            <a:pPr algn="ctr">
              <a:lnSpc>
                <a:spcPts val="2808"/>
              </a:lnSpc>
            </a:pPr>
            <a:r>
              <a:rPr lang="en-US" sz="1800" b="true">
                <a:solidFill>
                  <a:srgbClr val="0F3E61"/>
                </a:solidFill>
                <a:latin typeface="Arimo Bold"/>
                <a:ea typeface="Arimo Bold"/>
                <a:cs typeface="Arimo Bold"/>
                <a:sym typeface="Arimo Bold"/>
              </a:rPr>
              <a:t>hospital closures and needed attention </a:t>
            </a:r>
          </a:p>
          <a:p>
            <a:pPr algn="ctr">
              <a:lnSpc>
                <a:spcPts val="2808"/>
              </a:lnSpc>
            </a:pPr>
            <a:r>
              <a:rPr lang="en-US" sz="1800" b="true">
                <a:solidFill>
                  <a:srgbClr val="0F3E61"/>
                </a:solidFill>
                <a:latin typeface="Arimo Bold"/>
                <a:ea typeface="Arimo Bold"/>
                <a:cs typeface="Arimo Bold"/>
                <a:sym typeface="Arimo Bold"/>
              </a:rPr>
              <a:t>from elected officials?</a:t>
            </a:r>
            <a:r>
              <a:rPr lang="en-US" sz="1800">
                <a:solidFill>
                  <a:srgbClr val="0F3E61"/>
                </a:solidFill>
                <a:latin typeface="Arimo"/>
                <a:ea typeface="Arimo"/>
                <a:cs typeface="Arimo"/>
                <a:sym typeface="Arimo"/>
              </a:rPr>
              <a:t> </a:t>
            </a:r>
          </a:p>
          <a:p>
            <a:pPr algn="ctr">
              <a:lnSpc>
                <a:spcPts val="2808"/>
              </a:lnSpc>
            </a:pPr>
            <a:r>
              <a:rPr lang="en-US" sz="1800">
                <a:solidFill>
                  <a:srgbClr val="0F3E61"/>
                </a:solidFill>
                <a:latin typeface="Arimo"/>
                <a:ea typeface="Arimo"/>
                <a:cs typeface="Arimo"/>
                <a:sym typeface="Arimo"/>
              </a:rPr>
              <a:t>Check out this report “Georgia Can’t Wait” mini-documentaries </a:t>
            </a:r>
            <a:r>
              <a:rPr lang="en-US" sz="1800" u="sng">
                <a:solidFill>
                  <a:srgbClr val="1155CC"/>
                </a:solidFill>
                <a:latin typeface="Arimo"/>
                <a:ea typeface="Arimo"/>
                <a:cs typeface="Arimo"/>
                <a:sym typeface="Arimo"/>
                <a:hlinkClick r:id="rId4" tooltip="https://www.senate.ga.gov/committees/Documents/JimmyLewisHTHRuralHealthcareWorkforce.pdf"/>
              </a:rPr>
              <a:t>here</a:t>
            </a:r>
            <a:r>
              <a:rPr lang="en-US" sz="1800">
                <a:solidFill>
                  <a:srgbClr val="0F3E61"/>
                </a:solidFill>
                <a:latin typeface="Arimo"/>
                <a:ea typeface="Arimo"/>
                <a:cs typeface="Arimo"/>
                <a:sym typeface="Arimo"/>
              </a:rPr>
              <a:t> and learn more about how communities struggle when hospitals are allowed to fail. Share these stories with the candidates asking for your vote.</a:t>
            </a:r>
          </a:p>
        </p:txBody>
      </p:sp>
      <p:sp>
        <p:nvSpPr>
          <p:cNvPr name="TextBox 9" id="9"/>
          <p:cNvSpPr txBox="true"/>
          <p:nvPr/>
        </p:nvSpPr>
        <p:spPr>
          <a:xfrm rot="0">
            <a:off x="731520" y="500864"/>
            <a:ext cx="8290560" cy="1162050"/>
          </a:xfrm>
          <a:prstGeom prst="rect">
            <a:avLst/>
          </a:prstGeom>
        </p:spPr>
        <p:txBody>
          <a:bodyPr anchor="t" rtlCol="false" tIns="0" lIns="0" bIns="0" rIns="0">
            <a:spAutoFit/>
          </a:bodyPr>
          <a:lstStyle/>
          <a:p>
            <a:pPr algn="l">
              <a:lnSpc>
                <a:spcPts val="4552"/>
              </a:lnSpc>
            </a:pPr>
            <a:r>
              <a:rPr lang="en-US" sz="3793" b="true">
                <a:solidFill>
                  <a:srgbClr val="FFFFFF"/>
                </a:solidFill>
                <a:latin typeface="Arimo Bold"/>
                <a:ea typeface="Arimo Bold"/>
                <a:cs typeface="Arimo Bold"/>
                <a:sym typeface="Arimo Bold"/>
              </a:rPr>
              <a:t>7.</a:t>
            </a:r>
            <a:r>
              <a:rPr lang="en-US" sz="3793">
                <a:solidFill>
                  <a:srgbClr val="FFFFFF"/>
                </a:solidFill>
                <a:latin typeface="Arimo"/>
                <a:ea typeface="Arimo"/>
                <a:cs typeface="Arimo"/>
                <a:sym typeface="Arimo"/>
              </a:rPr>
              <a:t> Supporting Georgia’s Rural Health Care System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DAGTFCUlkvU</dc:identifier>
  <dcterms:modified xsi:type="dcterms:W3CDTF">2011-08-01T06:04:30Z</dcterms:modified>
  <cp:revision>1</cp:revision>
  <dc:title>2024 Health Care Voter Guide. pptx</dc:title>
</cp:coreProperties>
</file>