
<file path=[Content_Types].xml><?xml version="1.0" encoding="utf-8"?>
<Types xmlns="http://schemas.openxmlformats.org/package/2006/content-types">
  <Default Extension="png" ContentType="image/png"/>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handoutMasterIdLst>
    <p:handoutMasterId r:id="rId22"/>
  </p:handoutMasterIdLst>
  <p:sldIdLst>
    <p:sldId id="285" r:id="rId2"/>
    <p:sldId id="281" r:id="rId3"/>
    <p:sldId id="328" r:id="rId4"/>
    <p:sldId id="373" r:id="rId5"/>
    <p:sldId id="346" r:id="rId6"/>
    <p:sldId id="374" r:id="rId7"/>
    <p:sldId id="363" r:id="rId8"/>
    <p:sldId id="362" r:id="rId9"/>
    <p:sldId id="364" r:id="rId10"/>
    <p:sldId id="318" r:id="rId11"/>
    <p:sldId id="369" r:id="rId12"/>
    <p:sldId id="347" r:id="rId13"/>
    <p:sldId id="356" r:id="rId14"/>
    <p:sldId id="358" r:id="rId15"/>
    <p:sldId id="290" r:id="rId16"/>
    <p:sldId id="359" r:id="rId17"/>
    <p:sldId id="372" r:id="rId18"/>
    <p:sldId id="360" r:id="rId19"/>
    <p:sldId id="361"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cMonagle, Meghan" initials="M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E94"/>
    <a:srgbClr val="0091D9"/>
    <a:srgbClr val="EC1C24"/>
    <a:srgbClr val="666666"/>
    <a:srgbClr val="F57D17"/>
    <a:srgbClr val="408A2D"/>
    <a:srgbClr val="CCE9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39" autoAdjust="0"/>
    <p:restoredTop sz="88442" autoAdjust="0"/>
  </p:normalViewPr>
  <p:slideViewPr>
    <p:cSldViewPr snapToGrid="0">
      <p:cViewPr>
        <p:scale>
          <a:sx n="100" d="100"/>
          <a:sy n="100" d="100"/>
        </p:scale>
        <p:origin x="-1374" y="-480"/>
      </p:cViewPr>
      <p:guideLst>
        <p:guide orient="horz" pos="1295"/>
        <p:guide pos="1734"/>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oleObject" Target="file:///C:\Users\MCMOME\Desktop\Utilization,Price%20Grap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CMOME\Desktop\Utilization,Price%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315813648293964"/>
          <c:y val="4.9960875984251966E-2"/>
          <c:w val="0.60363812335958011"/>
          <c:h val="0.67197514763779531"/>
        </c:manualLayout>
      </c:layout>
      <c:barChart>
        <c:barDir val="col"/>
        <c:grouping val="clustered"/>
        <c:varyColors val="0"/>
        <c:ser>
          <c:idx val="0"/>
          <c:order val="0"/>
          <c:tx>
            <c:strRef>
              <c:f>Sheet1!$B$1</c:f>
              <c:strCache>
                <c:ptCount val="1"/>
                <c:pt idx="0">
                  <c:v>Due to Aging</c:v>
                </c:pt>
              </c:strCache>
            </c:strRef>
          </c:tx>
          <c:invertIfNegative val="0"/>
          <c:cat>
            <c:strRef>
              <c:f>Sheet1!$A$2:$A$5</c:f>
              <c:strCache>
                <c:ptCount val="4"/>
                <c:pt idx="0">
                  <c:v>1930-1950</c:v>
                </c:pt>
                <c:pt idx="1">
                  <c:v>1950-1970</c:v>
                </c:pt>
                <c:pt idx="2">
                  <c:v>1970-1990</c:v>
                </c:pt>
                <c:pt idx="3">
                  <c:v>1990-2010</c:v>
                </c:pt>
              </c:strCache>
            </c:strRef>
          </c:cat>
          <c:val>
            <c:numRef>
              <c:f>Sheet1!$B$2:$B$5</c:f>
              <c:numCache>
                <c:formatCode>0%</c:formatCode>
                <c:ptCount val="4"/>
                <c:pt idx="0">
                  <c:v>6.0000000000000001E-3</c:v>
                </c:pt>
                <c:pt idx="1">
                  <c:v>2E-3</c:v>
                </c:pt>
                <c:pt idx="2">
                  <c:v>4.0000000000000001E-3</c:v>
                </c:pt>
                <c:pt idx="3">
                  <c:v>4.0000000000000001E-3</c:v>
                </c:pt>
              </c:numCache>
            </c:numRef>
          </c:val>
        </c:ser>
        <c:ser>
          <c:idx val="1"/>
          <c:order val="1"/>
          <c:tx>
            <c:strRef>
              <c:f>Sheet1!$C$1</c:f>
              <c:strCache>
                <c:ptCount val="1"/>
                <c:pt idx="0">
                  <c:v>Total Change</c:v>
                </c:pt>
              </c:strCache>
            </c:strRef>
          </c:tx>
          <c:invertIfNegative val="0"/>
          <c:cat>
            <c:strRef>
              <c:f>Sheet1!$A$2:$A$5</c:f>
              <c:strCache>
                <c:ptCount val="4"/>
                <c:pt idx="0">
                  <c:v>1930-1950</c:v>
                </c:pt>
                <c:pt idx="1">
                  <c:v>1950-1970</c:v>
                </c:pt>
                <c:pt idx="2">
                  <c:v>1970-1990</c:v>
                </c:pt>
                <c:pt idx="3">
                  <c:v>1990-2010</c:v>
                </c:pt>
              </c:strCache>
            </c:strRef>
          </c:cat>
          <c:val>
            <c:numRef>
              <c:f>Sheet1!$C$2:$C$5</c:f>
              <c:numCache>
                <c:formatCode>0%</c:formatCode>
                <c:ptCount val="4"/>
                <c:pt idx="0">
                  <c:v>5.2999999999999999E-2</c:v>
                </c:pt>
                <c:pt idx="1">
                  <c:v>7.4999999999999997E-2</c:v>
                </c:pt>
                <c:pt idx="2">
                  <c:v>0.11</c:v>
                </c:pt>
                <c:pt idx="3">
                  <c:v>5.6000000000000001E-2</c:v>
                </c:pt>
              </c:numCache>
            </c:numRef>
          </c:val>
        </c:ser>
        <c:dLbls>
          <c:showLegendKey val="0"/>
          <c:showVal val="0"/>
          <c:showCatName val="0"/>
          <c:showSerName val="0"/>
          <c:showPercent val="0"/>
          <c:showBubbleSize val="0"/>
        </c:dLbls>
        <c:gapWidth val="150"/>
        <c:axId val="120526336"/>
        <c:axId val="120195328"/>
      </c:barChart>
      <c:catAx>
        <c:axId val="120526336"/>
        <c:scaling>
          <c:orientation val="minMax"/>
        </c:scaling>
        <c:delete val="0"/>
        <c:axPos val="b"/>
        <c:majorTickMark val="out"/>
        <c:minorTickMark val="none"/>
        <c:tickLblPos val="nextTo"/>
        <c:crossAx val="120195328"/>
        <c:crosses val="autoZero"/>
        <c:auto val="1"/>
        <c:lblAlgn val="ctr"/>
        <c:lblOffset val="100"/>
        <c:noMultiLvlLbl val="0"/>
      </c:catAx>
      <c:valAx>
        <c:axId val="120195328"/>
        <c:scaling>
          <c:orientation val="minMax"/>
        </c:scaling>
        <c:delete val="0"/>
        <c:axPos val="l"/>
        <c:majorGridlines/>
        <c:numFmt formatCode="0%" sourceLinked="1"/>
        <c:majorTickMark val="out"/>
        <c:minorTickMark val="none"/>
        <c:tickLblPos val="nextTo"/>
        <c:crossAx val="120526336"/>
        <c:crosses val="autoZero"/>
        <c:crossBetween val="between"/>
      </c:valAx>
    </c:plotArea>
    <c:legend>
      <c:legendPos val="r"/>
      <c:layout>
        <c:manualLayout>
          <c:xMode val="edge"/>
          <c:yMode val="edge"/>
          <c:x val="0.75010886628876083"/>
          <c:y val="0.34528001968503935"/>
          <c:w val="0.23962746380271663"/>
          <c:h val="0.3094399606299212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600"/>
              <a:t>Inpatient Care:</a:t>
            </a:r>
          </a:p>
          <a:p>
            <a:pPr algn="l">
              <a:defRPr/>
            </a:pPr>
            <a:r>
              <a:rPr lang="en-US" sz="1400" b="0"/>
              <a:t>Average Annual Percentage Change</a:t>
            </a:r>
          </a:p>
        </c:rich>
      </c:tx>
      <c:layout>
        <c:manualLayout>
          <c:xMode val="edge"/>
          <c:yMode val="edge"/>
          <c:x val="6.9765618950843933E-2"/>
          <c:y val="3.7037179371963998E-2"/>
        </c:manualLayout>
      </c:layout>
      <c:overlay val="0"/>
    </c:title>
    <c:autoTitleDeleted val="0"/>
    <c:plotArea>
      <c:layout/>
      <c:barChart>
        <c:barDir val="col"/>
        <c:grouping val="clustered"/>
        <c:varyColors val="0"/>
        <c:ser>
          <c:idx val="0"/>
          <c:order val="0"/>
          <c:tx>
            <c:strRef>
              <c:f>Sheet1!$A$10</c:f>
              <c:strCache>
                <c:ptCount val="1"/>
                <c:pt idx="0">
                  <c:v>Utilization</c:v>
                </c:pt>
              </c:strCache>
            </c:strRef>
          </c:tx>
          <c:spPr>
            <a:solidFill>
              <a:schemeClr val="tx2">
                <a:lumMod val="60000"/>
                <a:lumOff val="40000"/>
              </a:schemeClr>
            </a:solidFill>
          </c:spPr>
          <c:invertIfNegative val="0"/>
          <c:dPt>
            <c:idx val="0"/>
            <c:invertIfNegative val="0"/>
            <c:bubble3D val="0"/>
            <c:spPr>
              <a:solidFill>
                <a:srgbClr val="0091D8"/>
              </a:solidFill>
            </c:spPr>
          </c:dPt>
          <c:cat>
            <c:numRef>
              <c:f>Sheet1!$B$9:$D$9</c:f>
              <c:numCache>
                <c:formatCode>General</c:formatCode>
                <c:ptCount val="3"/>
                <c:pt idx="0">
                  <c:v>2012</c:v>
                </c:pt>
                <c:pt idx="1">
                  <c:v>2013</c:v>
                </c:pt>
                <c:pt idx="2">
                  <c:v>2014</c:v>
                </c:pt>
              </c:numCache>
            </c:numRef>
          </c:cat>
          <c:val>
            <c:numRef>
              <c:f>Sheet1!$B$10:$D$10</c:f>
              <c:numCache>
                <c:formatCode>General</c:formatCode>
                <c:ptCount val="3"/>
                <c:pt idx="0">
                  <c:v>-3.8</c:v>
                </c:pt>
                <c:pt idx="1">
                  <c:v>-4</c:v>
                </c:pt>
                <c:pt idx="2">
                  <c:v>-2.7</c:v>
                </c:pt>
              </c:numCache>
            </c:numRef>
          </c:val>
        </c:ser>
        <c:ser>
          <c:idx val="1"/>
          <c:order val="1"/>
          <c:tx>
            <c:strRef>
              <c:f>Sheet1!$A$11</c:f>
              <c:strCache>
                <c:ptCount val="1"/>
                <c:pt idx="0">
                  <c:v>Price </c:v>
                </c:pt>
              </c:strCache>
            </c:strRef>
          </c:tx>
          <c:spPr>
            <a:solidFill>
              <a:srgbClr val="ED0000"/>
            </a:solidFill>
          </c:spPr>
          <c:invertIfNegative val="0"/>
          <c:dPt>
            <c:idx val="0"/>
            <c:invertIfNegative val="0"/>
            <c:bubble3D val="0"/>
            <c:spPr>
              <a:solidFill>
                <a:srgbClr val="ED1C23"/>
              </a:solidFill>
            </c:spPr>
          </c:dPt>
          <c:cat>
            <c:numRef>
              <c:f>Sheet1!$B$9:$D$9</c:f>
              <c:numCache>
                <c:formatCode>General</c:formatCode>
                <c:ptCount val="3"/>
                <c:pt idx="0">
                  <c:v>2012</c:v>
                </c:pt>
                <c:pt idx="1">
                  <c:v>2013</c:v>
                </c:pt>
                <c:pt idx="2">
                  <c:v>2014</c:v>
                </c:pt>
              </c:numCache>
            </c:numRef>
          </c:cat>
          <c:val>
            <c:numRef>
              <c:f>Sheet1!$B$11:$D$11</c:f>
              <c:numCache>
                <c:formatCode>General</c:formatCode>
                <c:ptCount val="3"/>
                <c:pt idx="0">
                  <c:v>5.2</c:v>
                </c:pt>
                <c:pt idx="1">
                  <c:v>6.8</c:v>
                </c:pt>
                <c:pt idx="2">
                  <c:v>4.4000000000000004</c:v>
                </c:pt>
              </c:numCache>
            </c:numRef>
          </c:val>
        </c:ser>
        <c:dLbls>
          <c:showLegendKey val="0"/>
          <c:showVal val="0"/>
          <c:showCatName val="0"/>
          <c:showSerName val="0"/>
          <c:showPercent val="0"/>
          <c:showBubbleSize val="0"/>
        </c:dLbls>
        <c:gapWidth val="150"/>
        <c:axId val="120577536"/>
        <c:axId val="120193024"/>
      </c:barChart>
      <c:catAx>
        <c:axId val="120577536"/>
        <c:scaling>
          <c:orientation val="minMax"/>
        </c:scaling>
        <c:delete val="0"/>
        <c:axPos val="b"/>
        <c:title>
          <c:tx>
            <c:rich>
              <a:bodyPr/>
              <a:lstStyle/>
              <a:p>
                <a:pPr>
                  <a:defRPr/>
                </a:pPr>
                <a:r>
                  <a:rPr lang="en-US"/>
                  <a:t>2012</a:t>
                </a:r>
                <a:r>
                  <a:rPr lang="en-US" sz="1000" b="1" i="0" u="none" strike="noStrike" baseline="0">
                    <a:effectLst/>
                  </a:rPr>
                  <a:t>                          </a:t>
                </a:r>
                <a:r>
                  <a:rPr lang="en-US" baseline="0"/>
                  <a:t> 2013</a:t>
                </a:r>
                <a:r>
                  <a:rPr lang="en-US" sz="1000" b="1" i="0" u="none" strike="noStrike" baseline="0">
                    <a:effectLst/>
                  </a:rPr>
                  <a:t>                          </a:t>
                </a:r>
                <a:r>
                  <a:rPr lang="en-US" baseline="0"/>
                  <a:t>2014</a:t>
                </a:r>
                <a:endParaRPr lang="en-US"/>
              </a:p>
            </c:rich>
          </c:tx>
          <c:layout/>
          <c:overlay val="0"/>
        </c:title>
        <c:numFmt formatCode="General" sourceLinked="1"/>
        <c:majorTickMark val="none"/>
        <c:minorTickMark val="none"/>
        <c:tickLblPos val="none"/>
        <c:spPr>
          <a:ln w="25400"/>
        </c:spPr>
        <c:crossAx val="120193024"/>
        <c:crosses val="autoZero"/>
        <c:auto val="1"/>
        <c:lblAlgn val="ctr"/>
        <c:lblOffset val="100"/>
        <c:noMultiLvlLbl val="0"/>
      </c:catAx>
      <c:valAx>
        <c:axId val="120193024"/>
        <c:scaling>
          <c:orientation val="minMax"/>
        </c:scaling>
        <c:delete val="0"/>
        <c:axPos val="l"/>
        <c:majorGridlines/>
        <c:numFmt formatCode="General" sourceLinked="1"/>
        <c:majorTickMark val="out"/>
        <c:minorTickMark val="none"/>
        <c:tickLblPos val="nextTo"/>
        <c:crossAx val="12057753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lgn="l">
              <a:defRPr/>
            </a:pPr>
            <a:r>
              <a:rPr lang="en-US" sz="1600"/>
              <a:t>Outpatient Care: </a:t>
            </a:r>
          </a:p>
          <a:p>
            <a:pPr algn="l">
              <a:defRPr/>
            </a:pPr>
            <a:r>
              <a:rPr lang="en-US" sz="1400" b="0"/>
              <a:t>Average Annual Percentage Change</a:t>
            </a:r>
          </a:p>
        </c:rich>
      </c:tx>
      <c:layout>
        <c:manualLayout>
          <c:xMode val="edge"/>
          <c:yMode val="edge"/>
          <c:x val="7.0833333333333331E-2"/>
          <c:y val="4.1666666666666664E-2"/>
        </c:manualLayout>
      </c:layout>
      <c:overlay val="0"/>
    </c:title>
    <c:autoTitleDeleted val="0"/>
    <c:plotArea>
      <c:layout/>
      <c:barChart>
        <c:barDir val="col"/>
        <c:grouping val="clustered"/>
        <c:varyColors val="0"/>
        <c:ser>
          <c:idx val="0"/>
          <c:order val="0"/>
          <c:tx>
            <c:strRef>
              <c:f>Sheet1!$A$24</c:f>
              <c:strCache>
                <c:ptCount val="1"/>
                <c:pt idx="0">
                  <c:v>Utilization</c:v>
                </c:pt>
              </c:strCache>
            </c:strRef>
          </c:tx>
          <c:spPr>
            <a:solidFill>
              <a:srgbClr val="0091D8"/>
            </a:solidFill>
          </c:spPr>
          <c:invertIfNegative val="0"/>
          <c:cat>
            <c:numRef>
              <c:f>Sheet1!$B$23:$D$23</c:f>
              <c:numCache>
                <c:formatCode>General</c:formatCode>
                <c:ptCount val="3"/>
                <c:pt idx="0">
                  <c:v>2012</c:v>
                </c:pt>
                <c:pt idx="1">
                  <c:v>2013</c:v>
                </c:pt>
                <c:pt idx="2">
                  <c:v>2014</c:v>
                </c:pt>
              </c:numCache>
            </c:numRef>
          </c:cat>
          <c:val>
            <c:numRef>
              <c:f>Sheet1!$B$24:$D$24</c:f>
              <c:numCache>
                <c:formatCode>General</c:formatCode>
                <c:ptCount val="3"/>
                <c:pt idx="0">
                  <c:v>-0.2</c:v>
                </c:pt>
                <c:pt idx="1">
                  <c:v>-1.4</c:v>
                </c:pt>
                <c:pt idx="2">
                  <c:v>-1.8</c:v>
                </c:pt>
              </c:numCache>
            </c:numRef>
          </c:val>
        </c:ser>
        <c:ser>
          <c:idx val="1"/>
          <c:order val="1"/>
          <c:tx>
            <c:strRef>
              <c:f>Sheet1!$A$25</c:f>
              <c:strCache>
                <c:ptCount val="1"/>
                <c:pt idx="0">
                  <c:v>Price </c:v>
                </c:pt>
              </c:strCache>
            </c:strRef>
          </c:tx>
          <c:spPr>
            <a:solidFill>
              <a:srgbClr val="FF0000"/>
            </a:solidFill>
          </c:spPr>
          <c:invertIfNegative val="0"/>
          <c:dPt>
            <c:idx val="0"/>
            <c:invertIfNegative val="0"/>
            <c:bubble3D val="0"/>
            <c:spPr>
              <a:solidFill>
                <a:srgbClr val="ED1C23"/>
              </a:solidFill>
            </c:spPr>
          </c:dPt>
          <c:cat>
            <c:numRef>
              <c:f>Sheet1!$B$23:$D$23</c:f>
              <c:numCache>
                <c:formatCode>General</c:formatCode>
                <c:ptCount val="3"/>
                <c:pt idx="0">
                  <c:v>2012</c:v>
                </c:pt>
                <c:pt idx="1">
                  <c:v>2013</c:v>
                </c:pt>
                <c:pt idx="2">
                  <c:v>2014</c:v>
                </c:pt>
              </c:numCache>
            </c:numRef>
          </c:cat>
          <c:val>
            <c:numRef>
              <c:f>Sheet1!$B$25:$D$25</c:f>
              <c:numCache>
                <c:formatCode>General</c:formatCode>
                <c:ptCount val="3"/>
                <c:pt idx="0">
                  <c:v>5.7</c:v>
                </c:pt>
                <c:pt idx="1">
                  <c:v>5.5</c:v>
                </c:pt>
                <c:pt idx="2">
                  <c:v>5.8</c:v>
                </c:pt>
              </c:numCache>
            </c:numRef>
          </c:val>
        </c:ser>
        <c:dLbls>
          <c:showLegendKey val="0"/>
          <c:showVal val="0"/>
          <c:showCatName val="0"/>
          <c:showSerName val="0"/>
          <c:showPercent val="0"/>
          <c:showBubbleSize val="0"/>
        </c:dLbls>
        <c:gapWidth val="150"/>
        <c:axId val="125480960"/>
        <c:axId val="120199360"/>
      </c:barChart>
      <c:catAx>
        <c:axId val="125480960"/>
        <c:scaling>
          <c:orientation val="minMax"/>
        </c:scaling>
        <c:delete val="0"/>
        <c:axPos val="b"/>
        <c:title>
          <c:tx>
            <c:rich>
              <a:bodyPr/>
              <a:lstStyle/>
              <a:p>
                <a:pPr>
                  <a:defRPr/>
                </a:pPr>
                <a:r>
                  <a:rPr lang="en-US">
                    <a:effectLst/>
                  </a:rPr>
                  <a:t>2012</a:t>
                </a:r>
                <a:r>
                  <a:rPr lang="en-US" baseline="0">
                    <a:effectLst/>
                  </a:rPr>
                  <a:t> </a:t>
                </a:r>
                <a:r>
                  <a:rPr lang="en-US" sz="1000" b="1" i="0" u="none" strike="noStrike" baseline="0">
                    <a:effectLst/>
                  </a:rPr>
                  <a:t>                       </a:t>
                </a:r>
                <a:r>
                  <a:rPr lang="en-US" baseline="0">
                    <a:effectLst/>
                  </a:rPr>
                  <a:t>2013 </a:t>
                </a:r>
                <a:r>
                  <a:rPr lang="en-US" sz="1000" b="1" i="0" u="none" strike="noStrike" baseline="0">
                    <a:effectLst/>
                  </a:rPr>
                  <a:t>                       </a:t>
                </a:r>
                <a:r>
                  <a:rPr lang="en-US" baseline="0">
                    <a:effectLst/>
                  </a:rPr>
                  <a:t>2014</a:t>
                </a:r>
                <a:endParaRPr lang="en-US">
                  <a:effectLst/>
                </a:endParaRPr>
              </a:p>
            </c:rich>
          </c:tx>
          <c:layout/>
          <c:overlay val="0"/>
        </c:title>
        <c:numFmt formatCode="General" sourceLinked="1"/>
        <c:majorTickMark val="none"/>
        <c:minorTickMark val="none"/>
        <c:tickLblPos val="none"/>
        <c:spPr>
          <a:ln w="25400"/>
        </c:spPr>
        <c:crossAx val="120199360"/>
        <c:crosses val="autoZero"/>
        <c:auto val="1"/>
        <c:lblAlgn val="ctr"/>
        <c:lblOffset val="100"/>
        <c:noMultiLvlLbl val="0"/>
      </c:catAx>
      <c:valAx>
        <c:axId val="120199360"/>
        <c:scaling>
          <c:orientation val="minMax"/>
          <c:max val="8"/>
          <c:min val="-6"/>
        </c:scaling>
        <c:delete val="0"/>
        <c:axPos val="l"/>
        <c:majorGridlines/>
        <c:numFmt formatCode="General" sourceLinked="1"/>
        <c:majorTickMark val="out"/>
        <c:minorTickMark val="none"/>
        <c:tickLblPos val="nextTo"/>
        <c:crossAx val="125480960"/>
        <c:crosses val="autoZero"/>
        <c:crossBetween val="between"/>
      </c:valAx>
    </c:plotArea>
    <c:legend>
      <c:legendPos val="r"/>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199F924-6AA2-4451-9429-837563101B74}" type="datetimeFigureOut">
              <a:rPr lang="en-US"/>
              <a:pPr>
                <a:defRPr/>
              </a:pPr>
              <a:t>1/11/2016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HEALTH CARE COSTS 101</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D0637B2-FFC6-48E2-BF65-19DDA657A1AA}" type="slidenum">
              <a:rPr lang="en-US"/>
              <a:pPr>
                <a:defRPr/>
              </a:pPr>
              <a:t>‹#›</a:t>
            </a:fld>
            <a:endParaRPr lang="en-US"/>
          </a:p>
        </p:txBody>
      </p:sp>
    </p:spTree>
    <p:extLst>
      <p:ext uri="{BB962C8B-B14F-4D97-AF65-F5344CB8AC3E}">
        <p14:creationId xmlns:p14="http://schemas.microsoft.com/office/powerpoint/2010/main" val="197689223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574D137B-6CC3-486B-A572-6DF6B584696C}" type="datetimeFigureOut">
              <a:rPr lang="en-US"/>
              <a:pPr>
                <a:defRPr/>
              </a:pPr>
              <a:t>1/11/2016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r>
              <a:rPr lang="en-US"/>
              <a:t>HEALTH CARE COSTS 101</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8E1E749-C8C4-402C-A2EC-0AB8FFCEFEE5}" type="slidenum">
              <a:rPr lang="en-US"/>
              <a:pPr>
                <a:defRPr/>
              </a:pPr>
              <a:t>‹#›</a:t>
            </a:fld>
            <a:endParaRPr lang="en-US"/>
          </a:p>
        </p:txBody>
      </p:sp>
    </p:spTree>
    <p:extLst>
      <p:ext uri="{BB962C8B-B14F-4D97-AF65-F5344CB8AC3E}">
        <p14:creationId xmlns:p14="http://schemas.microsoft.com/office/powerpoint/2010/main" val="718377363"/>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kff.org/health-costs/report/the-burden-of-medical-debt-results-from-the-kaiser-family-foundationnew-york-times-medical-bills-survey/"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p:spPr>
        <p:txBody>
          <a:bodyPr/>
          <a:lstStyle/>
          <a:p>
            <a:pPr eaLnBrk="1" hangingPunct="1"/>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smtClean="0"/>
              <a:t>Now that you</a:t>
            </a:r>
            <a:r>
              <a:rPr lang="en-US" i="1" baseline="0" dirty="0" smtClean="0"/>
              <a:t> know more about cost drivers and more about the relative roles of consumers vs providers - </a:t>
            </a:r>
            <a:r>
              <a:rPr lang="en-US" i="1" dirty="0" smtClean="0"/>
              <a:t>Lots of strategies – which ones work?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i="1"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i="1" dirty="0" smtClean="0"/>
              <a:t>Hint: the</a:t>
            </a:r>
            <a:r>
              <a:rPr lang="en-US" i="1" baseline="0" dirty="0" smtClean="0"/>
              <a:t> market doesn’t work and no Silver bullet but this nifty </a:t>
            </a:r>
            <a:r>
              <a:rPr lang="en-US" i="1" dirty="0" smtClean="0"/>
              <a:t>Interactive Infographic - </a:t>
            </a:r>
            <a:r>
              <a:rPr lang="en-US" dirty="0" smtClean="0"/>
              <a:t>an overview of value strategies –</a:t>
            </a:r>
            <a:r>
              <a:rPr lang="en-US" baseline="0" dirty="0" smtClean="0"/>
              <a:t> will help you make sense of the choice set and navigate to the evidence. </a:t>
            </a:r>
            <a:endParaRPr lang="en-US" dirty="0" smtClean="0"/>
          </a:p>
          <a:p>
            <a:endParaRPr lang="en-US" dirty="0"/>
          </a:p>
        </p:txBody>
      </p:sp>
    </p:spTree>
    <p:extLst>
      <p:ext uri="{BB962C8B-B14F-4D97-AF65-F5344CB8AC3E}">
        <p14:creationId xmlns:p14="http://schemas.microsoft.com/office/powerpoint/2010/main" val="3463664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32501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012958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Using international comparisons, Chapin White of RAND calculated that we overspend by $3,900 per year for each  U.S. citizen. IOM believes that we waste 1/3 of our spending</a:t>
            </a:r>
            <a:r>
              <a:rPr lang="en-US" baseline="0" dirty="0" smtClean="0"/>
              <a:t> which totals more like $3,000 per </a:t>
            </a:r>
            <a:r>
              <a:rPr lang="en-US" baseline="0" dirty="0" err="1" smtClean="0"/>
              <a:t>peson</a:t>
            </a:r>
            <a:r>
              <a:rPr lang="en-US" baseline="0" dirty="0" smtClean="0"/>
              <a:t>. </a:t>
            </a:r>
          </a:p>
          <a:p>
            <a:endParaRPr lang="en-US" baseline="0" dirty="0" smtClean="0"/>
          </a:p>
          <a:p>
            <a:r>
              <a:rPr lang="en-US" baseline="0" dirty="0" smtClean="0"/>
              <a:t>https://dph.georgia.gov/sites/dph.georgia.gov/files/related_files/site_page/2011%20BRFSS%20Report.pdf</a:t>
            </a:r>
          </a:p>
          <a:p>
            <a:endParaRPr lang="en-US" sz="1200" b="1" i="0" kern="1200" baseline="0" dirty="0" smtClean="0">
              <a:solidFill>
                <a:schemeClr val="tx1"/>
              </a:solidFill>
              <a:effectLst/>
              <a:latin typeface="+mn-lt"/>
              <a:ea typeface="+mn-ea"/>
              <a:cs typeface="+mn-cs"/>
            </a:endParaRPr>
          </a:p>
          <a:p>
            <a:r>
              <a:rPr lang="en-US" sz="1200" b="1" i="0" kern="1200" dirty="0" smtClean="0">
                <a:solidFill>
                  <a:schemeClr val="tx1"/>
                </a:solidFill>
                <a:effectLst/>
                <a:latin typeface="+mn-lt"/>
                <a:ea typeface="+mn-ea"/>
                <a:cs typeface="+mn-cs"/>
              </a:rPr>
              <a:t>The effects of unaffordable medical bills go well beyond the medical system</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a:r>
            <a:br>
              <a:rPr lang="en-US" sz="1200" b="0" i="0" kern="1200" dirty="0" smtClean="0">
                <a:solidFill>
                  <a:schemeClr val="tx1"/>
                </a:solidFill>
                <a:effectLst/>
                <a:latin typeface="+mn-lt"/>
                <a:ea typeface="+mn-ea"/>
                <a:cs typeface="+mn-cs"/>
              </a:rPr>
            </a:b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High medical bills don’t just keep people from filling prescriptions and scheduling doctors’ visits. They can also prompt deep financial and personal sacrifices, affecting their housing, employment, credit and daily lives.  A </a:t>
            </a:r>
            <a:r>
              <a:rPr lang="en-US" sz="1200" b="0" i="0" kern="1200" dirty="0" smtClean="0">
                <a:solidFill>
                  <a:schemeClr val="tx1"/>
                </a:solidFill>
                <a:effectLst/>
                <a:latin typeface="+mn-lt"/>
                <a:ea typeface="+mn-ea"/>
                <a:cs typeface="+mn-cs"/>
                <a:hlinkClick r:id="rId3"/>
              </a:rPr>
              <a:t>Kaiser Study</a:t>
            </a:r>
            <a:r>
              <a:rPr lang="en-US" sz="1200" b="0" i="0" kern="1200" dirty="0" smtClean="0">
                <a:solidFill>
                  <a:schemeClr val="tx1"/>
                </a:solidFill>
                <a:effectLst/>
                <a:latin typeface="+mn-lt"/>
                <a:ea typeface="+mn-ea"/>
                <a:cs typeface="+mn-cs"/>
              </a:rPr>
              <a:t> finds the major impacts include their ability to pay the rent or the mortgage or buy food.</a:t>
            </a:r>
          </a:p>
          <a:p>
            <a:endParaRPr lang="en-US" dirty="0"/>
          </a:p>
        </p:txBody>
      </p:sp>
    </p:spTree>
    <p:extLst>
      <p:ext uri="{BB962C8B-B14F-4D97-AF65-F5344CB8AC3E}">
        <p14:creationId xmlns:p14="http://schemas.microsoft.com/office/powerpoint/2010/main" val="1513491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286790-DACB-42D2-BC16-D987D49270C4}" type="slidenum">
              <a:rPr lang="en-US" altLang="en-US" smtClean="0"/>
              <a:pPr>
                <a:defRPr/>
              </a:pPr>
              <a:t>7</a:t>
            </a:fld>
            <a:endParaRPr lang="en-US" altLang="en-US"/>
          </a:p>
        </p:txBody>
      </p:sp>
    </p:spTree>
    <p:extLst>
      <p:ext uri="{BB962C8B-B14F-4D97-AF65-F5344CB8AC3E}">
        <p14:creationId xmlns:p14="http://schemas.microsoft.com/office/powerpoint/2010/main" val="2346834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Excessive</a:t>
            </a:r>
            <a:r>
              <a:rPr lang="en-US" baseline="0" dirty="0" smtClean="0"/>
              <a:t> variation in prices is a symptom of market failure</a:t>
            </a:r>
            <a:endParaRPr lang="en-US" dirty="0"/>
          </a:p>
        </p:txBody>
      </p:sp>
    </p:spTree>
    <p:extLst>
      <p:ext uri="{BB962C8B-B14F-4D97-AF65-F5344CB8AC3E}">
        <p14:creationId xmlns:p14="http://schemas.microsoft.com/office/powerpoint/2010/main" val="601295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012958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America’s </a:t>
            </a:r>
            <a:r>
              <a:rPr lang="en-US" sz="1200" b="0" i="0" kern="1200" dirty="0" smtClean="0">
                <a:solidFill>
                  <a:schemeClr val="tx1"/>
                </a:solidFill>
                <a:effectLst/>
                <a:latin typeface="+mn-lt"/>
                <a:ea typeface="+mn-ea"/>
                <a:cs typeface="+mn-cs"/>
              </a:rPr>
              <a:t>aging population has consistently contributed an average increase of less than half a percent per year to health care cost growth for decades.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So</a:t>
            </a:r>
            <a:r>
              <a:rPr lang="en-US" sz="1200" b="0" i="0" kern="1200" baseline="0" dirty="0" smtClean="0">
                <a:solidFill>
                  <a:schemeClr val="tx1"/>
                </a:solidFill>
                <a:effectLst/>
                <a:latin typeface="+mn-lt"/>
                <a:ea typeface="+mn-ea"/>
                <a:cs typeface="+mn-cs"/>
              </a:rPr>
              <a:t> what does cause high annual growth in HC spend? </a:t>
            </a:r>
          </a:p>
          <a:p>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no single issue dominates health care spending growth, and that it is the result of multiple forces at play in a fragmented delivery system. But some key take</a:t>
            </a:r>
            <a:r>
              <a:rPr lang="en-US" sz="1200" b="0" i="0" kern="1200" baseline="0" dirty="0" smtClean="0">
                <a:solidFill>
                  <a:schemeClr val="tx1"/>
                </a:solidFill>
                <a:effectLst/>
                <a:latin typeface="+mn-lt"/>
                <a:ea typeface="+mn-ea"/>
                <a:cs typeface="+mn-cs"/>
              </a:rPr>
              <a:t> </a:t>
            </a:r>
            <a:r>
              <a:rPr lang="en-US" sz="1200" b="0" i="0" kern="1200" baseline="0" dirty="0" err="1" smtClean="0">
                <a:solidFill>
                  <a:schemeClr val="tx1"/>
                </a:solidFill>
                <a:effectLst/>
                <a:latin typeface="+mn-lt"/>
                <a:ea typeface="+mn-ea"/>
                <a:cs typeface="+mn-cs"/>
              </a:rPr>
              <a:t>aways</a:t>
            </a:r>
            <a:r>
              <a:rPr lang="en-US" sz="1200" b="0" i="0" kern="1200" baseline="0" dirty="0" smtClean="0">
                <a:solidFill>
                  <a:schemeClr val="tx1"/>
                </a:solidFill>
                <a:effectLst/>
                <a:latin typeface="+mn-lt"/>
                <a:ea typeface="+mn-ea"/>
                <a:cs typeface="+mn-cs"/>
              </a:rPr>
              <a:t>….</a:t>
            </a:r>
            <a:endParaRPr lang="en-US" sz="1200" b="1" i="0" kern="1200" dirty="0" smtClean="0">
              <a:solidFill>
                <a:schemeClr val="tx1"/>
              </a:solidFill>
              <a:effectLst/>
              <a:latin typeface="+mn-lt"/>
              <a:ea typeface="+mn-ea"/>
              <a:cs typeface="+mn-cs"/>
            </a:endParaRPr>
          </a:p>
          <a:p>
            <a:endParaRPr lang="en-US" sz="1200" b="0" i="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2794015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26868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2010 Report, </a:t>
            </a:r>
            <a:r>
              <a:rPr lang="en-US" dirty="0" smtClean="0"/>
              <a:t>MA </a:t>
            </a:r>
            <a:r>
              <a:rPr lang="en-US" dirty="0" smtClean="0"/>
              <a:t>examined whether the existing health care market has successfully contained health care costs, and found the answer to be an unequivocal ―no</a:t>
            </a:r>
            <a:r>
              <a:rPr lang="en-US" dirty="0" smtClean="0"/>
              <a:t>. </a:t>
            </a:r>
            <a:r>
              <a:rPr lang="en-US" dirty="0" smtClean="0"/>
              <a:t>The market players – whether insurers, providers, or the businesses and consumers who pay for health insurance – had not effectively controlled costs, in part, because the prices negotiated between insurers and providers were not designed to encourage or reward provider efficiency.</a:t>
            </a:r>
          </a:p>
          <a:p>
            <a:endParaRPr lang="en-US" dirty="0" smtClean="0"/>
          </a:p>
          <a:p>
            <a:r>
              <a:rPr lang="en-US" dirty="0" smtClean="0"/>
              <a:t>In significant measure, this market dysfunction resulted from historic negotiating and contracting practices that were not challenged because the system lacked the transparent, reliable information needed to identify, measure, and correct the dysfunction. </a:t>
            </a:r>
          </a:p>
          <a:p>
            <a:endParaRPr lang="en-US" dirty="0" smtClean="0"/>
          </a:p>
          <a:p>
            <a:r>
              <a:rPr lang="en-US" dirty="0" smtClean="0"/>
              <a:t>https://www.apcdcouncil.org/file/132/download?token=Ni5hea-f</a:t>
            </a:r>
            <a:endParaRPr lang="en-US" dirty="0"/>
          </a:p>
        </p:txBody>
      </p:sp>
    </p:spTree>
    <p:extLst>
      <p:ext uri="{BB962C8B-B14F-4D97-AF65-F5344CB8AC3E}">
        <p14:creationId xmlns:p14="http://schemas.microsoft.com/office/powerpoint/2010/main" val="39487715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7" descr="1_title.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755900" y="3603625"/>
            <a:ext cx="5943600" cy="0"/>
          </a:xfrm>
          <a:prstGeom prst="line">
            <a:avLst/>
          </a:prstGeom>
          <a:ln w="63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2729753" y="1963271"/>
            <a:ext cx="5715000" cy="1519518"/>
          </a:xfrm>
        </p:spPr>
        <p:txBody>
          <a:bodyPr bIns="0" anchor="b">
            <a:normAutofit/>
          </a:bodyPr>
          <a:lstStyle>
            <a:lvl1pPr>
              <a:defRPr sz="30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2729753" y="5029199"/>
            <a:ext cx="5015753" cy="1008529"/>
          </a:xfrm>
        </p:spPr>
        <p:txBody>
          <a:bodyPr/>
          <a:lstStyle>
            <a:lvl1pPr marL="0" indent="0" algn="l">
              <a:buNone/>
              <a:defRPr sz="1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2149705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sp>
        <p:nvSpPr>
          <p:cNvPr id="2" name="Title 1"/>
          <p:cNvSpPr>
            <a:spLocks noGrp="1"/>
          </p:cNvSpPr>
          <p:nvPr>
            <p:ph type="title"/>
          </p:nvPr>
        </p:nvSpPr>
        <p:spPr>
          <a:xfrm>
            <a:off x="2738806" y="1767255"/>
            <a:ext cx="5943600" cy="854921"/>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2738806" y="2743200"/>
            <a:ext cx="5943600" cy="338296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2C39C33-E0BA-41FA-8724-A1F4F25DCB99}" type="slidenum">
              <a:rPr lang="en-US"/>
              <a:pPr>
                <a:defRPr/>
              </a:pPr>
              <a:t>‹#›</a:t>
            </a:fld>
            <a:endParaRPr lang="en-US" dirty="0"/>
          </a:p>
        </p:txBody>
      </p:sp>
    </p:spTree>
    <p:extLst>
      <p:ext uri="{BB962C8B-B14F-4D97-AF65-F5344CB8AC3E}">
        <p14:creationId xmlns:p14="http://schemas.microsoft.com/office/powerpoint/2010/main" val="109269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tart Slide">
    <p:spTree>
      <p:nvGrpSpPr>
        <p:cNvPr id="1" name=""/>
        <p:cNvGrpSpPr/>
        <p:nvPr/>
      </p:nvGrpSpPr>
      <p:grpSpPr>
        <a:xfrm>
          <a:off x="0" y="0"/>
          <a:ext cx="0" cy="0"/>
          <a:chOff x="0" y="0"/>
          <a:chExt cx="0" cy="0"/>
        </a:xfrm>
      </p:grpSpPr>
      <p:pic>
        <p:nvPicPr>
          <p:cNvPr id="4" name="Picture 7" descr="2_section_star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730500" y="1398588"/>
            <a:ext cx="5943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729753" y="1707781"/>
            <a:ext cx="5943600" cy="3382963"/>
          </a:xfrm>
        </p:spPr>
        <p:txBody>
          <a:bodyPr/>
          <a:lstStyle>
            <a:lvl1pPr marL="457200" indent="-457200">
              <a:buFont typeface="+mj-lt"/>
              <a:buAutoNum type="arabicPeriod"/>
              <a:defRPr sz="27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35320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Slide with Chart">
    <p:spTree>
      <p:nvGrpSpPr>
        <p:cNvPr id="1" name=""/>
        <p:cNvGrpSpPr/>
        <p:nvPr/>
      </p:nvGrpSpPr>
      <p:grpSpPr>
        <a:xfrm>
          <a:off x="0" y="0"/>
          <a:ext cx="0" cy="0"/>
          <a:chOff x="0" y="0"/>
          <a:chExt cx="0" cy="0"/>
        </a:xfrm>
      </p:grpSpPr>
      <p:sp>
        <p:nvSpPr>
          <p:cNvPr id="2" name="Title 1"/>
          <p:cNvSpPr>
            <a:spLocks noGrp="1"/>
          </p:cNvSpPr>
          <p:nvPr>
            <p:ph type="title"/>
          </p:nvPr>
        </p:nvSpPr>
        <p:spPr>
          <a:xfrm>
            <a:off x="0" y="1767255"/>
            <a:ext cx="9144000" cy="854921"/>
          </a:xfrm>
        </p:spPr>
        <p:txBody>
          <a:bodyPr/>
          <a:lstStyle>
            <a:lvl1pPr algn="ctr">
              <a:defRPr/>
            </a:lvl1pPr>
          </a:lstStyle>
          <a:p>
            <a:r>
              <a:rPr lang="en-US" dirty="0" smtClean="0"/>
              <a:t>Click to edit Master title style</a:t>
            </a:r>
            <a:endParaRPr lang="en-US" dirty="0"/>
          </a:p>
        </p:txBody>
      </p:sp>
      <p:sp>
        <p:nvSpPr>
          <p:cNvPr id="3" name="Footer Placeholder 4"/>
          <p:cNvSpPr>
            <a:spLocks noGrp="1"/>
          </p:cNvSpPr>
          <p:nvPr>
            <p:ph type="ftr" sz="quarter" idx="10"/>
          </p:nvPr>
        </p:nvSpPr>
        <p:spPr/>
        <p:txBody>
          <a:bodyPr/>
          <a:lstStyle>
            <a:lvl1pPr>
              <a:defRPr/>
            </a:lvl1pPr>
          </a:lstStyle>
          <a:p>
            <a:pPr>
              <a:defRPr/>
            </a:pPr>
            <a:endParaRPr lang="en-US"/>
          </a:p>
        </p:txBody>
      </p:sp>
      <p:sp>
        <p:nvSpPr>
          <p:cNvPr id="4" name="Slide Number Placeholder 5"/>
          <p:cNvSpPr>
            <a:spLocks noGrp="1"/>
          </p:cNvSpPr>
          <p:nvPr>
            <p:ph type="sldNum" sz="quarter" idx="11"/>
          </p:nvPr>
        </p:nvSpPr>
        <p:spPr/>
        <p:txBody>
          <a:bodyPr/>
          <a:lstStyle>
            <a:lvl1pPr>
              <a:defRPr/>
            </a:lvl1pPr>
          </a:lstStyle>
          <a:p>
            <a:pPr>
              <a:defRPr/>
            </a:pPr>
            <a:fld id="{8D44FAC4-0FD1-475B-8C8B-5E1A8947940C}" type="slidenum">
              <a:rPr lang="en-US"/>
              <a:pPr>
                <a:defRPr/>
              </a:pPr>
              <a:t>‹#›</a:t>
            </a:fld>
            <a:endParaRPr lang="en-US" dirty="0"/>
          </a:p>
        </p:txBody>
      </p:sp>
    </p:spTree>
    <p:extLst>
      <p:ext uri="{BB962C8B-B14F-4D97-AF65-F5344CB8AC3E}">
        <p14:creationId xmlns:p14="http://schemas.microsoft.com/office/powerpoint/2010/main" val="2963104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 Slide with Chart using MS Office icons">
    <p:spTree>
      <p:nvGrpSpPr>
        <p:cNvPr id="1" name=""/>
        <p:cNvGrpSpPr/>
        <p:nvPr/>
      </p:nvGrpSpPr>
      <p:grpSpPr>
        <a:xfrm>
          <a:off x="0" y="0"/>
          <a:ext cx="0" cy="0"/>
          <a:chOff x="0" y="0"/>
          <a:chExt cx="0" cy="0"/>
        </a:xfrm>
      </p:grpSpPr>
      <p:sp>
        <p:nvSpPr>
          <p:cNvPr id="2" name="Title 1"/>
          <p:cNvSpPr>
            <a:spLocks noGrp="1"/>
          </p:cNvSpPr>
          <p:nvPr>
            <p:ph type="title"/>
          </p:nvPr>
        </p:nvSpPr>
        <p:spPr>
          <a:xfrm>
            <a:off x="0" y="1767255"/>
            <a:ext cx="9144000" cy="854921"/>
          </a:xfrm>
        </p:spPr>
        <p:txBody>
          <a:bodyPr/>
          <a:lstStyle>
            <a:lvl1pPr algn="ctr">
              <a:defRPr/>
            </a:lvl1pPr>
          </a:lstStyle>
          <a:p>
            <a:r>
              <a:rPr lang="en-US" dirty="0" smtClean="0"/>
              <a:t>Click to edit Master title style</a:t>
            </a:r>
            <a:endParaRPr lang="en-US" dirty="0"/>
          </a:p>
        </p:txBody>
      </p:sp>
      <p:sp>
        <p:nvSpPr>
          <p:cNvPr id="3" name="Content Placeholder 2"/>
          <p:cNvSpPr>
            <a:spLocks noGrp="1"/>
          </p:cNvSpPr>
          <p:nvPr>
            <p:ph idx="1"/>
          </p:nvPr>
        </p:nvSpPr>
        <p:spPr>
          <a:xfrm>
            <a:off x="0" y="2823882"/>
            <a:ext cx="9144000" cy="330228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4878B740-5CB5-4DD3-A335-AADF18C36164}" type="slidenum">
              <a:rPr lang="en-US"/>
              <a:pPr>
                <a:defRPr/>
              </a:pPr>
              <a:t>‹#›</a:t>
            </a:fld>
            <a:endParaRPr lang="en-US" dirty="0"/>
          </a:p>
        </p:txBody>
      </p:sp>
    </p:spTree>
    <p:extLst>
      <p:ext uri="{BB962C8B-B14F-4D97-AF65-F5344CB8AC3E}">
        <p14:creationId xmlns:p14="http://schemas.microsoft.com/office/powerpoint/2010/main" val="354412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No Footer)">
    <p:spTree>
      <p:nvGrpSpPr>
        <p:cNvPr id="1" name=""/>
        <p:cNvGrpSpPr/>
        <p:nvPr/>
      </p:nvGrpSpPr>
      <p:grpSpPr>
        <a:xfrm>
          <a:off x="0" y="0"/>
          <a:ext cx="0" cy="0"/>
          <a:chOff x="0" y="0"/>
          <a:chExt cx="0" cy="0"/>
        </a:xfrm>
      </p:grpSpPr>
      <p:pic>
        <p:nvPicPr>
          <p:cNvPr id="4" name="Picture 7" descr="2_section_start.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2730500" y="1398588"/>
            <a:ext cx="59436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729753" y="1707781"/>
            <a:ext cx="5943600" cy="3382963"/>
          </a:xfrm>
        </p:spPr>
        <p:txBody>
          <a:bodyPr/>
          <a:lstStyle>
            <a:lvl1pPr marL="0" indent="0">
              <a:buFontTx/>
              <a:buNone/>
              <a:defRPr sz="2700" b="0">
                <a:solidFill>
                  <a:schemeClr val="bg1"/>
                </a:solidFill>
              </a:defRPr>
            </a:lvl1pPr>
            <a:lvl2pPr marL="0" indent="0">
              <a:buFontTx/>
              <a:buNone/>
              <a:defRPr sz="1400">
                <a:solidFill>
                  <a:schemeClr val="bg1"/>
                </a:solidFill>
              </a:defRPr>
            </a:lvl2pPr>
            <a:lvl3pPr marL="228600" indent="-228600">
              <a:buFont typeface="Arial" pitchFamily="34" charset="0"/>
              <a:buChar char="•"/>
              <a:defRPr sz="1400">
                <a:solidFill>
                  <a:schemeClr val="bg1"/>
                </a:solidFill>
              </a:defRPr>
            </a:lvl3pPr>
            <a:lvl4pPr>
              <a:defRPr sz="1400">
                <a:solidFill>
                  <a:schemeClr val="bg1"/>
                </a:solidFill>
              </a:defRPr>
            </a:lvl4pPr>
            <a:lvl5pPr>
              <a:defRPr sz="14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0081314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en-US"/>
          </a:p>
        </p:txBody>
      </p:sp>
      <p:sp>
        <p:nvSpPr>
          <p:cNvPr id="3" name="Slide Number Placeholder 5"/>
          <p:cNvSpPr>
            <a:spLocks noGrp="1"/>
          </p:cNvSpPr>
          <p:nvPr>
            <p:ph type="sldNum" sz="quarter" idx="11"/>
          </p:nvPr>
        </p:nvSpPr>
        <p:spPr/>
        <p:txBody>
          <a:bodyPr/>
          <a:lstStyle>
            <a:lvl1pPr>
              <a:defRPr/>
            </a:lvl1pPr>
          </a:lstStyle>
          <a:p>
            <a:pPr>
              <a:defRPr/>
            </a:pPr>
            <a:fld id="{FD287006-4D5E-4E45-AB86-1D919CC253ED}" type="slidenum">
              <a:rPr lang="en-US"/>
              <a:pPr>
                <a:defRPr/>
              </a:pPr>
              <a:t>‹#›</a:t>
            </a:fld>
            <a:endParaRPr lang="en-US" dirty="0"/>
          </a:p>
        </p:txBody>
      </p:sp>
    </p:spTree>
    <p:extLst>
      <p:ext uri="{BB962C8B-B14F-4D97-AF65-F5344CB8AC3E}">
        <p14:creationId xmlns:p14="http://schemas.microsoft.com/office/powerpoint/2010/main" val="3302085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0"/>
            <a:ext cx="8001000" cy="1216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66738" y="1752600"/>
            <a:ext cx="39243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3438" y="1752600"/>
            <a:ext cx="3924300" cy="4267200"/>
          </a:xfrm>
        </p:spPr>
        <p:txBody>
          <a:bodyPr lIns="91440" tIns="45720" rIns="91440" bIns="45720"/>
          <a:lstStyle/>
          <a:p>
            <a:pPr lvl="0"/>
            <a:endParaRPr lang="en-US" noProof="0" smtClean="0"/>
          </a:p>
        </p:txBody>
      </p:sp>
      <p:sp>
        <p:nvSpPr>
          <p:cNvPr id="5" name="Rectangle 6"/>
          <p:cNvSpPr>
            <a:spLocks noGrp="1" noChangeArrowheads="1"/>
          </p:cNvSpPr>
          <p:nvPr>
            <p:ph type="dt" sz="half" idx="10"/>
          </p:nvPr>
        </p:nvSpPr>
        <p:spPr>
          <a:xfrm>
            <a:off x="609600" y="6245225"/>
            <a:ext cx="1981200" cy="476250"/>
          </a:xfrm>
          <a:prstGeom prst="rect">
            <a:avLst/>
          </a:prstGeom>
          <a:ln/>
        </p:spPr>
        <p:txBody>
          <a:bodyPr/>
          <a:lstStyle>
            <a:lvl1pPr>
              <a:defRPr/>
            </a:lvl1pPr>
          </a:lstStyle>
          <a:p>
            <a:pPr>
              <a:defRPr/>
            </a:pPr>
            <a:endParaRPr lang="en-US" altLang="en-US"/>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8"/>
          <p:cNvSpPr>
            <a:spLocks noGrp="1" noChangeArrowheads="1"/>
          </p:cNvSpPr>
          <p:nvPr>
            <p:ph type="sldNum" sz="quarter" idx="12"/>
          </p:nvPr>
        </p:nvSpPr>
        <p:spPr>
          <a:ln/>
        </p:spPr>
        <p:txBody>
          <a:bodyPr/>
          <a:lstStyle>
            <a:lvl1pPr>
              <a:defRPr/>
            </a:lvl1pPr>
          </a:lstStyle>
          <a:p>
            <a:pPr>
              <a:defRPr/>
            </a:pPr>
            <a:fld id="{C506380C-FF56-49A0-976D-D4A8AD1147FC}" type="slidenum">
              <a:rPr lang="en-US" altLang="en-US"/>
              <a:pPr>
                <a:defRPr/>
              </a:pPr>
              <a:t>‹#›</a:t>
            </a:fld>
            <a:endParaRPr lang="en-US" altLang="en-US"/>
          </a:p>
        </p:txBody>
      </p:sp>
    </p:spTree>
    <p:extLst>
      <p:ext uri="{BB962C8B-B14F-4D97-AF65-F5344CB8AC3E}">
        <p14:creationId xmlns:p14="http://schemas.microsoft.com/office/powerpoint/2010/main" val="1604722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3_text_slide.jpg"/>
          <p:cNvPicPr>
            <a:picLocks noChangeAspect="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2743200" y="1766888"/>
            <a:ext cx="5943600"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2743200" y="2743200"/>
            <a:ext cx="5943600" cy="338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 name="Footer Placeholder 4"/>
          <p:cNvSpPr>
            <a:spLocks noGrp="1"/>
          </p:cNvSpPr>
          <p:nvPr>
            <p:ph type="ftr" sz="quarter" idx="3"/>
          </p:nvPr>
        </p:nvSpPr>
        <p:spPr>
          <a:xfrm>
            <a:off x="5448300" y="6208713"/>
            <a:ext cx="2895600" cy="365125"/>
          </a:xfrm>
          <a:prstGeom prst="rect">
            <a:avLst/>
          </a:prstGeom>
        </p:spPr>
        <p:txBody>
          <a:bodyPr vert="horz" lIns="0" tIns="0" rIns="0" bIns="45720" rtlCol="0" anchor="ctr"/>
          <a:lstStyle>
            <a:lvl1pPr algn="r" fontAlgn="auto">
              <a:spcBef>
                <a:spcPts val="0"/>
              </a:spcBef>
              <a:spcAft>
                <a:spcPts val="0"/>
              </a:spcAft>
              <a:defRPr sz="900">
                <a:solidFill>
                  <a:schemeClr val="tx1"/>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8428038" y="6208713"/>
            <a:ext cx="358775" cy="365125"/>
          </a:xfrm>
          <a:prstGeom prst="rect">
            <a:avLst/>
          </a:prstGeom>
        </p:spPr>
        <p:txBody>
          <a:bodyPr vert="horz" lIns="0" tIns="0" rIns="91440" bIns="45720" rtlCol="0" anchor="ctr"/>
          <a:lstStyle>
            <a:lvl1pPr algn="r" fontAlgn="auto">
              <a:spcBef>
                <a:spcPts val="0"/>
              </a:spcBef>
              <a:spcAft>
                <a:spcPts val="0"/>
              </a:spcAft>
              <a:defRPr sz="1200">
                <a:solidFill>
                  <a:schemeClr val="tx1"/>
                </a:solidFill>
                <a:latin typeface="Arial" pitchFamily="34" charset="0"/>
                <a:cs typeface="Arial" pitchFamily="34" charset="0"/>
              </a:defRPr>
            </a:lvl1pPr>
          </a:lstStyle>
          <a:p>
            <a:pPr>
              <a:defRPr/>
            </a:pPr>
            <a:fld id="{EB3E4B3E-A499-4F2F-90FB-C94C558EE221}" type="slidenum">
              <a:rPr lang="en-US"/>
              <a:pPr>
                <a:defRPr/>
              </a:pPr>
              <a:t>‹#›</a:t>
            </a:fld>
            <a:endParaRPr lang="en-US" dirty="0"/>
          </a:p>
        </p:txBody>
      </p:sp>
      <p:cxnSp>
        <p:nvCxnSpPr>
          <p:cNvPr id="9" name="Straight Connector 8"/>
          <p:cNvCxnSpPr/>
          <p:nvPr userDrawn="1"/>
        </p:nvCxnSpPr>
        <p:spPr>
          <a:xfrm>
            <a:off x="8442325" y="6265863"/>
            <a:ext cx="0" cy="228600"/>
          </a:xfrm>
          <a:prstGeom prst="line">
            <a:avLst/>
          </a:prstGeom>
          <a:ln w="19050"/>
        </p:spPr>
        <p:style>
          <a:lnRef idx="1">
            <a:schemeClr val="accent2"/>
          </a:lnRef>
          <a:fillRef idx="0">
            <a:schemeClr val="accent2"/>
          </a:fillRef>
          <a:effectRef idx="0">
            <a:schemeClr val="accent2"/>
          </a:effectRef>
          <a:fontRef idx="minor">
            <a:schemeClr val="tx1"/>
          </a:fontRef>
        </p:style>
      </p:cxnSp>
    </p:spTree>
  </p:cSld>
  <p:clrMap bg1="lt1" tx1="dk1" bg2="lt2" tx2="dk2" accent1="accent1" accent2="accent2" accent3="accent3" accent4="accent4" accent5="accent5" accent6="accent6" hlink="hlink" folHlink="folHlink"/>
  <p:sldLayoutIdLst>
    <p:sldLayoutId id="2147483687" r:id="rId1"/>
    <p:sldLayoutId id="2147483683" r:id="rId2"/>
    <p:sldLayoutId id="2147483688" r:id="rId3"/>
    <p:sldLayoutId id="2147483684" r:id="rId4"/>
    <p:sldLayoutId id="2147483685" r:id="rId5"/>
    <p:sldLayoutId id="2147483689" r:id="rId6"/>
    <p:sldLayoutId id="2147483686" r:id="rId7"/>
    <p:sldLayoutId id="2147483691" r:id="rId8"/>
  </p:sldLayoutIdLst>
  <p:hf hdr="0" ftr="0" dt="0"/>
  <p:txStyles>
    <p:titleStyle>
      <a:lvl1pPr algn="l" rtl="0" eaLnBrk="0" fontAlgn="base" hangingPunct="0">
        <a:spcBef>
          <a:spcPct val="0"/>
        </a:spcBef>
        <a:spcAft>
          <a:spcPct val="0"/>
        </a:spcAft>
        <a:defRPr sz="2400" b="1" kern="1200">
          <a:solidFill>
            <a:srgbClr val="0070C0"/>
          </a:solidFill>
          <a:latin typeface="Arial" pitchFamily="34" charset="0"/>
          <a:ea typeface="+mj-ea"/>
          <a:cs typeface="Arial" pitchFamily="34" charset="0"/>
        </a:defRPr>
      </a:lvl1pPr>
      <a:lvl2pPr algn="l" rtl="0" eaLnBrk="0" fontAlgn="base" hangingPunct="0">
        <a:spcBef>
          <a:spcPct val="0"/>
        </a:spcBef>
        <a:spcAft>
          <a:spcPct val="0"/>
        </a:spcAft>
        <a:defRPr sz="2400" b="1">
          <a:solidFill>
            <a:srgbClr val="0070C0"/>
          </a:solidFill>
          <a:latin typeface="Arial" charset="0"/>
          <a:cs typeface="Arial" charset="0"/>
        </a:defRPr>
      </a:lvl2pPr>
      <a:lvl3pPr algn="l" rtl="0" eaLnBrk="0" fontAlgn="base" hangingPunct="0">
        <a:spcBef>
          <a:spcPct val="0"/>
        </a:spcBef>
        <a:spcAft>
          <a:spcPct val="0"/>
        </a:spcAft>
        <a:defRPr sz="2400" b="1">
          <a:solidFill>
            <a:srgbClr val="0070C0"/>
          </a:solidFill>
          <a:latin typeface="Arial" charset="0"/>
          <a:cs typeface="Arial" charset="0"/>
        </a:defRPr>
      </a:lvl3pPr>
      <a:lvl4pPr algn="l" rtl="0" eaLnBrk="0" fontAlgn="base" hangingPunct="0">
        <a:spcBef>
          <a:spcPct val="0"/>
        </a:spcBef>
        <a:spcAft>
          <a:spcPct val="0"/>
        </a:spcAft>
        <a:defRPr sz="2400" b="1">
          <a:solidFill>
            <a:srgbClr val="0070C0"/>
          </a:solidFill>
          <a:latin typeface="Arial" charset="0"/>
          <a:cs typeface="Arial" charset="0"/>
        </a:defRPr>
      </a:lvl4pPr>
      <a:lvl5pPr algn="l" rtl="0" eaLnBrk="0" fontAlgn="base" hangingPunct="0">
        <a:spcBef>
          <a:spcPct val="0"/>
        </a:spcBef>
        <a:spcAft>
          <a:spcPct val="0"/>
        </a:spcAft>
        <a:defRPr sz="2400" b="1">
          <a:solidFill>
            <a:srgbClr val="0070C0"/>
          </a:solidFill>
          <a:latin typeface="Arial" charset="0"/>
          <a:cs typeface="Arial" charset="0"/>
        </a:defRPr>
      </a:lvl5pPr>
      <a:lvl6pPr marL="457200" algn="l" rtl="0" fontAlgn="base">
        <a:spcBef>
          <a:spcPct val="0"/>
        </a:spcBef>
        <a:spcAft>
          <a:spcPct val="0"/>
        </a:spcAft>
        <a:defRPr sz="2400" b="1">
          <a:solidFill>
            <a:srgbClr val="0070C0"/>
          </a:solidFill>
          <a:latin typeface="Arial" charset="0"/>
          <a:cs typeface="Arial" charset="0"/>
        </a:defRPr>
      </a:lvl6pPr>
      <a:lvl7pPr marL="914400" algn="l" rtl="0" fontAlgn="base">
        <a:spcBef>
          <a:spcPct val="0"/>
        </a:spcBef>
        <a:spcAft>
          <a:spcPct val="0"/>
        </a:spcAft>
        <a:defRPr sz="2400" b="1">
          <a:solidFill>
            <a:srgbClr val="0070C0"/>
          </a:solidFill>
          <a:latin typeface="Arial" charset="0"/>
          <a:cs typeface="Arial" charset="0"/>
        </a:defRPr>
      </a:lvl7pPr>
      <a:lvl8pPr marL="1371600" algn="l" rtl="0" fontAlgn="base">
        <a:spcBef>
          <a:spcPct val="0"/>
        </a:spcBef>
        <a:spcAft>
          <a:spcPct val="0"/>
        </a:spcAft>
        <a:defRPr sz="2400" b="1">
          <a:solidFill>
            <a:srgbClr val="0070C0"/>
          </a:solidFill>
          <a:latin typeface="Arial" charset="0"/>
          <a:cs typeface="Arial" charset="0"/>
        </a:defRPr>
      </a:lvl8pPr>
      <a:lvl9pPr marL="1828800" algn="l" rtl="0" fontAlgn="base">
        <a:spcBef>
          <a:spcPct val="0"/>
        </a:spcBef>
        <a:spcAft>
          <a:spcPct val="0"/>
        </a:spcAft>
        <a:defRPr sz="2400" b="1">
          <a:solidFill>
            <a:srgbClr val="0070C0"/>
          </a:solidFill>
          <a:latin typeface="Arial" charset="0"/>
          <a:cs typeface="Arial" charset="0"/>
        </a:defRPr>
      </a:lvl9pPr>
    </p:titleStyle>
    <p:bodyStyle>
      <a:lvl1pPr algn="l" rtl="0" eaLnBrk="0" fontAlgn="base" hangingPunct="0">
        <a:spcBef>
          <a:spcPct val="0"/>
        </a:spcBef>
        <a:spcAft>
          <a:spcPct val="0"/>
        </a:spcAft>
        <a:defRPr b="1" kern="1200">
          <a:solidFill>
            <a:schemeClr val="tx1"/>
          </a:solidFill>
          <a:latin typeface="Arial" pitchFamily="34" charset="0"/>
          <a:ea typeface="+mn-ea"/>
          <a:cs typeface="Arial" pitchFamily="34" charset="0"/>
        </a:defRPr>
      </a:lvl1pPr>
      <a:lvl2pPr marL="228600" indent="-228600" algn="l" rtl="0" eaLnBrk="0" fontAlgn="base" hangingPunct="0">
        <a:spcBef>
          <a:spcPct val="0"/>
        </a:spcBef>
        <a:spcAft>
          <a:spcPct val="0"/>
        </a:spcAft>
        <a:buFont typeface="Arial" charset="0"/>
        <a:buChar char="•"/>
        <a:defRPr kern="1200">
          <a:solidFill>
            <a:schemeClr val="tx1"/>
          </a:solidFill>
          <a:latin typeface="Arial" pitchFamily="34" charset="0"/>
          <a:ea typeface="+mn-ea"/>
          <a:cs typeface="Arial" pitchFamily="34" charset="0"/>
        </a:defRPr>
      </a:lvl2pPr>
      <a:lvl3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457200" indent="-228600" algn="l" rtl="0" eaLnBrk="0" fontAlgn="base" hangingPunct="0">
        <a:spcBef>
          <a:spcPct val="0"/>
        </a:spcBef>
        <a:spcAft>
          <a:spcPct val="0"/>
        </a:spcAft>
        <a:buFont typeface="Arial" charset="0"/>
        <a:buChar char="•"/>
        <a:defRPr kern="1200">
          <a:solidFill>
            <a:schemeClr val="tx1"/>
          </a:solidFill>
          <a:latin typeface="Arial" pitchFamily="34" charset="0"/>
          <a:ea typeface="+mn-ea"/>
          <a:cs typeface="Arial" pitchFamily="34" charset="0"/>
        </a:defRPr>
      </a:lvl4pPr>
      <a:lvl5pPr marL="685800" indent="-228600" algn="l" rtl="0" eaLnBrk="0" fontAlgn="base" hangingPunct="0">
        <a:spcBef>
          <a:spcPct val="0"/>
        </a:spcBef>
        <a:spcAft>
          <a:spcPct val="0"/>
        </a:spcAft>
        <a:buFont typeface="Arial" charset="0"/>
        <a:buChar char="•"/>
        <a:defRPr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vmlDrawing" Target="../drawings/vmlDrawing1.vml"/><Relationship Id="rId5" Type="http://schemas.openxmlformats.org/officeDocument/2006/relationships/image" Target="../media/image7.png"/><Relationship Id="rId4" Type="http://schemas.openxmlformats.org/officeDocument/2006/relationships/oleObject" Target="../embeddings/Microsoft_Excel_97-2003_Worksheet1.xls"/></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3"/>
          <p:cNvSpPr>
            <a:spLocks noGrp="1"/>
          </p:cNvSpPr>
          <p:nvPr>
            <p:ph type="ctrTitle"/>
          </p:nvPr>
        </p:nvSpPr>
        <p:spPr>
          <a:xfrm>
            <a:off x="2591744" y="1894352"/>
            <a:ext cx="5950393" cy="2355924"/>
          </a:xfrm>
        </p:spPr>
        <p:txBody>
          <a:bodyPr>
            <a:noAutofit/>
          </a:bodyPr>
          <a:lstStyle/>
          <a:p>
            <a:pPr eaLnBrk="1" hangingPunct="1"/>
            <a:r>
              <a:rPr lang="en-US" sz="4800" b="0" dirty="0" smtClean="0"/>
              <a:t>Getting to Health </a:t>
            </a:r>
            <a:r>
              <a:rPr lang="en-US" sz="4800" b="0" dirty="0" smtClean="0"/>
              <a:t>Care Value</a:t>
            </a:r>
            <a:r>
              <a:rPr lang="en-US" sz="2400" dirty="0"/>
              <a:t/>
            </a:r>
            <a:br>
              <a:rPr lang="en-US" sz="2400" dirty="0"/>
            </a:br>
            <a:r>
              <a:rPr lang="en-US" sz="2400" dirty="0" smtClean="0"/>
              <a:t>A Critical Issue for Advocates</a:t>
            </a:r>
            <a:r>
              <a:rPr lang="en-US" sz="2400" dirty="0"/>
              <a:t/>
            </a:r>
            <a:br>
              <a:rPr lang="en-US" sz="2400" dirty="0"/>
            </a:br>
            <a:endParaRPr lang="en-US" altLang="en-US" sz="1800" dirty="0" smtClean="0">
              <a:latin typeface="Arial" charset="0"/>
              <a:cs typeface="Arial" charset="0"/>
            </a:endParaRPr>
          </a:p>
        </p:txBody>
      </p:sp>
      <p:sp>
        <p:nvSpPr>
          <p:cNvPr id="3" name="Subtitle 4"/>
          <p:cNvSpPr>
            <a:spLocks noGrp="1"/>
          </p:cNvSpPr>
          <p:nvPr>
            <p:ph type="subTitle" idx="1"/>
          </p:nvPr>
        </p:nvSpPr>
        <p:spPr>
          <a:xfrm>
            <a:off x="2702147" y="5277293"/>
            <a:ext cx="5014913" cy="1008063"/>
          </a:xfrm>
        </p:spPr>
        <p:txBody>
          <a:bodyPr/>
          <a:lstStyle/>
          <a:p>
            <a:pPr eaLnBrk="1" hangingPunct="1"/>
            <a:r>
              <a:rPr lang="en-US" altLang="en-US" dirty="0" smtClean="0">
                <a:latin typeface="Arial" charset="0"/>
                <a:cs typeface="Arial" charset="0"/>
              </a:rPr>
              <a:t>Lynn Quincy, Director</a:t>
            </a:r>
          </a:p>
          <a:p>
            <a:pPr eaLnBrk="1" hangingPunct="1"/>
            <a:r>
              <a:rPr lang="en-US" altLang="en-US" dirty="0" smtClean="0">
                <a:latin typeface="Arial" charset="0"/>
                <a:cs typeface="Arial" charset="0"/>
              </a:rPr>
              <a:t>January 14, 2016</a:t>
            </a:r>
            <a:endParaRPr lang="en-US" altLang="en-US" dirty="0" smtClean="0">
              <a:latin typeface="Arial" charset="0"/>
              <a:cs typeface="Arial" charset="0"/>
            </a:endParaRPr>
          </a:p>
          <a:p>
            <a:pPr eaLnBrk="1" hangingPunct="1"/>
            <a:r>
              <a:rPr lang="en-US" altLang="en-US" dirty="0" smtClean="0">
                <a:latin typeface="Arial" charset="0"/>
                <a:cs typeface="Arial" charset="0"/>
              </a:rPr>
              <a:t>Atlanta, Georgia</a:t>
            </a:r>
            <a:endParaRPr lang="en-US" altLang="en-US" dirty="0" smtClean="0">
              <a:latin typeface="Arial" charset="0"/>
              <a:cs typeface="Arial" charset="0"/>
            </a:endParaRPr>
          </a:p>
          <a:p>
            <a:pPr eaLnBrk="1" hangingPunct="1"/>
            <a:endParaRPr lang="en-US" altLang="en-US" dirty="0" smtClean="0">
              <a:latin typeface="Arial" charset="0"/>
              <a:cs typeface="Arial" charset="0"/>
            </a:endParaRPr>
          </a:p>
        </p:txBody>
      </p:sp>
    </p:spTree>
    <p:extLst>
      <p:ext uri="{BB962C8B-B14F-4D97-AF65-F5344CB8AC3E}">
        <p14:creationId xmlns:p14="http://schemas.microsoft.com/office/powerpoint/2010/main" val="14867206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idx="1"/>
          </p:nvPr>
        </p:nvSpPr>
        <p:spPr>
          <a:xfrm>
            <a:off x="2643413" y="1621064"/>
            <a:ext cx="5943600" cy="3382963"/>
          </a:xfrm>
        </p:spPr>
        <p:txBody>
          <a:bodyPr/>
          <a:lstStyle/>
          <a:p>
            <a:pPr marL="0" indent="0" eaLnBrk="1" hangingPunct="1">
              <a:buNone/>
            </a:pPr>
            <a:r>
              <a:rPr lang="en-US" altLang="en-US" dirty="0" smtClean="0">
                <a:latin typeface="Arial" charset="0"/>
                <a:cs typeface="Arial" charset="0"/>
              </a:rPr>
              <a:t>Operate from an informed basis: </a:t>
            </a:r>
          </a:p>
          <a:p>
            <a:pPr lvl="4" indent="-457200" eaLnBrk="1" hangingPunct="1">
              <a:buFont typeface="Arial" panose="020B0604020202020204" pitchFamily="34" charset="0"/>
              <a:buChar char="•"/>
            </a:pPr>
            <a:r>
              <a:rPr lang="en-US" altLang="en-US" dirty="0" smtClean="0">
                <a:latin typeface="Arial" charset="0"/>
                <a:cs typeface="Arial" charset="0"/>
              </a:rPr>
              <a:t>Cost drivers</a:t>
            </a:r>
          </a:p>
          <a:p>
            <a:pPr lvl="4" indent="-457200" eaLnBrk="1" hangingPunct="1">
              <a:buFont typeface="Arial" panose="020B0604020202020204" pitchFamily="34" charset="0"/>
              <a:buChar char="•"/>
            </a:pPr>
            <a:r>
              <a:rPr lang="en-US" altLang="en-US" dirty="0" smtClean="0">
                <a:latin typeface="Arial" charset="0"/>
                <a:cs typeface="Arial" charset="0"/>
              </a:rPr>
              <a:t>Quality measurement</a:t>
            </a:r>
          </a:p>
          <a:p>
            <a:pPr lvl="4" indent="-457200" eaLnBrk="1" hangingPunct="1">
              <a:buFont typeface="Arial" panose="020B0604020202020204" pitchFamily="34" charset="0"/>
              <a:buChar char="•"/>
            </a:pPr>
            <a:r>
              <a:rPr lang="en-US" altLang="en-US" dirty="0" smtClean="0">
                <a:latin typeface="Arial" charset="0"/>
                <a:cs typeface="Arial" charset="0"/>
              </a:rPr>
              <a:t>Interventions that work</a:t>
            </a:r>
          </a:p>
          <a:p>
            <a:pPr lvl="2" eaLnBrk="1" hangingPunct="1"/>
            <a:r>
              <a:rPr lang="en-US" altLang="en-US" sz="2800" dirty="0" smtClean="0">
                <a:latin typeface="Arial" charset="0"/>
                <a:cs typeface="Arial" charset="0"/>
              </a:rPr>
              <a:t>This is all tricky stuff! </a:t>
            </a:r>
          </a:p>
        </p:txBody>
      </p:sp>
    </p:spTree>
    <p:extLst>
      <p:ext uri="{BB962C8B-B14F-4D97-AF65-F5344CB8AC3E}">
        <p14:creationId xmlns:p14="http://schemas.microsoft.com/office/powerpoint/2010/main" val="33200318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8730" y="1183931"/>
            <a:ext cx="7496503" cy="854921"/>
          </a:xfrm>
        </p:spPr>
        <p:txBody>
          <a:bodyPr/>
          <a:lstStyle/>
          <a:p>
            <a:pPr algn="ctr"/>
            <a:r>
              <a:rPr lang="en-US" dirty="0" smtClean="0"/>
              <a:t>Aging of the population is NOT</a:t>
            </a:r>
            <a:br>
              <a:rPr lang="en-US" dirty="0" smtClean="0"/>
            </a:br>
            <a:r>
              <a:rPr lang="en-US" dirty="0" smtClean="0"/>
              <a:t> an important cost driver</a:t>
            </a:r>
            <a:r>
              <a:rPr lang="en-US" b="0" dirty="0" smtClean="0"/>
              <a:t> </a:t>
            </a:r>
            <a:endParaRPr lang="en-US" dirty="0"/>
          </a:p>
        </p:txBody>
      </p:sp>
      <p:sp>
        <p:nvSpPr>
          <p:cNvPr id="3" name="Content Placeholder 2"/>
          <p:cNvSpPr>
            <a:spLocks noGrp="1"/>
          </p:cNvSpPr>
          <p:nvPr>
            <p:ph idx="1"/>
          </p:nvPr>
        </p:nvSpPr>
        <p:spPr/>
        <p:txBody>
          <a:bodyPr/>
          <a:lstStyle/>
          <a:p>
            <a:endParaRPr lang="en-US" b="0" dirty="0" smtClean="0"/>
          </a:p>
          <a:p>
            <a:pPr marL="285750" indent="-285750">
              <a:buFont typeface="Arial" panose="020B0604020202020204" pitchFamily="34" charset="0"/>
              <a:buChar char="•"/>
            </a:pPr>
            <a:endParaRPr lang="en-US" b="0"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4" name="Slide Number Placeholder 3"/>
          <p:cNvSpPr>
            <a:spLocks noGrp="1"/>
          </p:cNvSpPr>
          <p:nvPr>
            <p:ph type="sldNum" sz="quarter" idx="11"/>
          </p:nvPr>
        </p:nvSpPr>
        <p:spPr/>
        <p:txBody>
          <a:bodyPr/>
          <a:lstStyle/>
          <a:p>
            <a:pPr>
              <a:defRPr/>
            </a:pPr>
            <a:fld id="{B2C39C33-E0BA-41FA-8724-A1F4F25DCB99}" type="slidenum">
              <a:rPr lang="en-US" smtClean="0"/>
              <a:pPr>
                <a:defRPr/>
              </a:pPr>
              <a:t>11</a:t>
            </a:fld>
            <a:endParaRPr lang="en-US" dirty="0"/>
          </a:p>
        </p:txBody>
      </p:sp>
      <p:sp>
        <p:nvSpPr>
          <p:cNvPr id="5" name="TextBox 4"/>
          <p:cNvSpPr txBox="1"/>
          <p:nvPr/>
        </p:nvSpPr>
        <p:spPr>
          <a:xfrm>
            <a:off x="488731" y="6235262"/>
            <a:ext cx="7646276" cy="369332"/>
          </a:xfrm>
          <a:prstGeom prst="rect">
            <a:avLst/>
          </a:prstGeom>
          <a:noFill/>
        </p:spPr>
        <p:txBody>
          <a:bodyPr wrap="square" rtlCol="0">
            <a:spAutoFit/>
          </a:bodyPr>
          <a:lstStyle/>
          <a:p>
            <a:r>
              <a:rPr lang="en-US" dirty="0" smtClean="0"/>
              <a:t>See: </a:t>
            </a:r>
            <a:r>
              <a:rPr lang="pl-PL" dirty="0"/>
              <a:t>Dale H. </a:t>
            </a:r>
            <a:r>
              <a:rPr lang="pl-PL" dirty="0" smtClean="0"/>
              <a:t>Yamamoto</a:t>
            </a:r>
            <a:r>
              <a:rPr lang="en-US" dirty="0" smtClean="0"/>
              <a:t>,</a:t>
            </a:r>
            <a:r>
              <a:rPr lang="pl-PL" dirty="0" smtClean="0"/>
              <a:t> </a:t>
            </a:r>
            <a:r>
              <a:rPr lang="en-US" i="1" dirty="0" smtClean="0"/>
              <a:t>Health </a:t>
            </a:r>
            <a:r>
              <a:rPr lang="en-US" i="1" dirty="0"/>
              <a:t>Care Costs from Birth to </a:t>
            </a:r>
            <a:r>
              <a:rPr lang="en-US" i="1" dirty="0" smtClean="0"/>
              <a:t>Death, </a:t>
            </a:r>
            <a:r>
              <a:rPr lang="pl-PL" dirty="0"/>
              <a:t>June 2013 </a:t>
            </a:r>
            <a:endParaRPr lang="en-US" dirty="0"/>
          </a:p>
        </p:txBody>
      </p:sp>
      <p:graphicFrame>
        <p:nvGraphicFramePr>
          <p:cNvPr id="6" name="Chart 5"/>
          <p:cNvGraphicFramePr/>
          <p:nvPr>
            <p:extLst>
              <p:ext uri="{D42A27DB-BD31-4B8C-83A1-F6EECF244321}">
                <p14:modId xmlns:p14="http://schemas.microsoft.com/office/powerpoint/2010/main" val="980101161"/>
              </p:ext>
            </p:extLst>
          </p:nvPr>
        </p:nvGraphicFramePr>
        <p:xfrm>
          <a:off x="986658" y="2355928"/>
          <a:ext cx="7424245"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1868214" y="2081049"/>
            <a:ext cx="4753303" cy="39413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600" b="1" dirty="0" smtClean="0"/>
              <a:t>Average Annual Change in Per Capita Health Spending</a:t>
            </a:r>
            <a:endParaRPr lang="en-US" sz="1600" b="1" dirty="0"/>
          </a:p>
        </p:txBody>
      </p:sp>
    </p:spTree>
    <p:extLst>
      <p:ext uri="{BB962C8B-B14F-4D97-AF65-F5344CB8AC3E}">
        <p14:creationId xmlns:p14="http://schemas.microsoft.com/office/powerpoint/2010/main" val="31098242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745" y="1231227"/>
            <a:ext cx="7890641" cy="854921"/>
          </a:xfrm>
        </p:spPr>
        <p:txBody>
          <a:bodyPr/>
          <a:lstStyle/>
          <a:p>
            <a:r>
              <a:rPr lang="en-US" dirty="0"/>
              <a:t>Rising unit prices</a:t>
            </a:r>
            <a:r>
              <a:rPr lang="en-US" b="0" dirty="0"/>
              <a:t> </a:t>
            </a:r>
            <a:r>
              <a:rPr lang="en-US" b="0" dirty="0" smtClean="0"/>
              <a:t>drive </a:t>
            </a:r>
            <a:r>
              <a:rPr lang="en-US" b="0" dirty="0"/>
              <a:t>our health care spending </a:t>
            </a:r>
            <a:r>
              <a:rPr lang="en-US" b="0" dirty="0" smtClean="0"/>
              <a:t>growth; increases in utilization are </a:t>
            </a:r>
            <a:r>
              <a:rPr lang="en-US" b="0" dirty="0"/>
              <a:t>a less important </a:t>
            </a:r>
            <a:r>
              <a:rPr lang="en-US" b="0" dirty="0" smtClean="0"/>
              <a:t>factor </a:t>
            </a:r>
            <a:r>
              <a:rPr lang="en-US" b="0" dirty="0"/>
              <a:t/>
            </a:r>
            <a:br>
              <a:rPr lang="en-US" b="0" dirty="0"/>
            </a:br>
            <a:r>
              <a:rPr lang="en-US" dirty="0" smtClean="0"/>
              <a:t> </a:t>
            </a:r>
            <a:endParaRPr lang="en-US" dirty="0"/>
          </a:p>
        </p:txBody>
      </p:sp>
      <p:sp>
        <p:nvSpPr>
          <p:cNvPr id="4" name="Slide Number Placeholder 3"/>
          <p:cNvSpPr>
            <a:spLocks noGrp="1"/>
          </p:cNvSpPr>
          <p:nvPr>
            <p:ph type="sldNum" sz="quarter" idx="11"/>
          </p:nvPr>
        </p:nvSpPr>
        <p:spPr/>
        <p:txBody>
          <a:bodyPr/>
          <a:lstStyle/>
          <a:p>
            <a:pPr>
              <a:defRPr/>
            </a:pPr>
            <a:fld id="{B2C39C33-E0BA-41FA-8724-A1F4F25DCB99}" type="slidenum">
              <a:rPr lang="en-US" smtClean="0"/>
              <a:pPr>
                <a:defRPr/>
              </a:pPr>
              <a:t>12</a:t>
            </a:fld>
            <a:endParaRPr lang="en-US" dirty="0"/>
          </a:p>
        </p:txBody>
      </p:sp>
      <p:sp>
        <p:nvSpPr>
          <p:cNvPr id="10" name="TextBox 9"/>
          <p:cNvSpPr txBox="1"/>
          <p:nvPr/>
        </p:nvSpPr>
        <p:spPr>
          <a:xfrm>
            <a:off x="402021" y="6353503"/>
            <a:ext cx="7851227" cy="369332"/>
          </a:xfrm>
          <a:prstGeom prst="rect">
            <a:avLst/>
          </a:prstGeom>
          <a:noFill/>
        </p:spPr>
        <p:txBody>
          <a:bodyPr wrap="square" rtlCol="0">
            <a:spAutoFit/>
          </a:bodyPr>
          <a:lstStyle/>
          <a:p>
            <a:r>
              <a:rPr lang="en-US" dirty="0" smtClean="0"/>
              <a:t>Source</a:t>
            </a:r>
            <a:r>
              <a:rPr lang="en-US" dirty="0"/>
              <a:t>: </a:t>
            </a:r>
            <a:r>
              <a:rPr lang="en-US" i="1" dirty="0"/>
              <a:t>2014 Health Care Cost and Utilization Report </a:t>
            </a:r>
            <a:r>
              <a:rPr lang="en-US" i="1" dirty="0" smtClean="0"/>
              <a:t>Appendix</a:t>
            </a:r>
            <a:r>
              <a:rPr lang="en-US" dirty="0" smtClean="0"/>
              <a:t>, HCCI, Oct 2015</a:t>
            </a:r>
            <a:endParaRPr lang="en-US" dirty="0"/>
          </a:p>
        </p:txBody>
      </p:sp>
      <p:graphicFrame>
        <p:nvGraphicFramePr>
          <p:cNvPr id="16" name="Chart 15"/>
          <p:cNvGraphicFramePr>
            <a:graphicFrameLocks/>
          </p:cNvGraphicFramePr>
          <p:nvPr>
            <p:extLst>
              <p:ext uri="{D42A27DB-BD31-4B8C-83A1-F6EECF244321}">
                <p14:modId xmlns:p14="http://schemas.microsoft.com/office/powerpoint/2010/main" val="1178058494"/>
              </p:ext>
            </p:extLst>
          </p:nvPr>
        </p:nvGraphicFramePr>
        <p:xfrm>
          <a:off x="97971" y="2373085"/>
          <a:ext cx="4489795" cy="35052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p:cNvGraphicFramePr>
            <a:graphicFrameLocks/>
          </p:cNvGraphicFramePr>
          <p:nvPr>
            <p:extLst>
              <p:ext uri="{D42A27DB-BD31-4B8C-83A1-F6EECF244321}">
                <p14:modId xmlns:p14="http://schemas.microsoft.com/office/powerpoint/2010/main" val="3333212270"/>
              </p:ext>
            </p:extLst>
          </p:nvPr>
        </p:nvGraphicFramePr>
        <p:xfrm>
          <a:off x="4327634" y="2351314"/>
          <a:ext cx="4816367" cy="352697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84173457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3131" y="1767255"/>
            <a:ext cx="5943600" cy="1267607"/>
          </a:xfrm>
        </p:spPr>
        <p:txBody>
          <a:bodyPr/>
          <a:lstStyle/>
          <a:p>
            <a:r>
              <a:rPr lang="en-US" dirty="0" smtClean="0"/>
              <a:t>Provider market power is a major reason for unit price growth</a:t>
            </a:r>
            <a:r>
              <a:rPr lang="en-US" b="0" dirty="0"/>
              <a:t/>
            </a:r>
            <a:br>
              <a:rPr lang="en-US" b="0" dirty="0"/>
            </a:br>
            <a:r>
              <a:rPr lang="en-US" dirty="0" smtClean="0"/>
              <a:t> </a:t>
            </a:r>
            <a:endParaRPr lang="en-US" dirty="0"/>
          </a:p>
        </p:txBody>
      </p:sp>
      <p:sp>
        <p:nvSpPr>
          <p:cNvPr id="4" name="Slide Number Placeholder 3"/>
          <p:cNvSpPr>
            <a:spLocks noGrp="1"/>
          </p:cNvSpPr>
          <p:nvPr>
            <p:ph type="sldNum" sz="quarter" idx="11"/>
          </p:nvPr>
        </p:nvSpPr>
        <p:spPr/>
        <p:txBody>
          <a:bodyPr/>
          <a:lstStyle/>
          <a:p>
            <a:pPr>
              <a:defRPr/>
            </a:pPr>
            <a:fld id="{B2C39C33-E0BA-41FA-8724-A1F4F25DCB99}" type="slidenum">
              <a:rPr lang="en-US" smtClean="0"/>
              <a:pPr>
                <a:defRPr/>
              </a:pPr>
              <a:t>13</a:t>
            </a:fld>
            <a:endParaRPr lang="en-US" dirty="0"/>
          </a:p>
        </p:txBody>
      </p:sp>
      <p:sp>
        <p:nvSpPr>
          <p:cNvPr id="5" name="Content Placeholder 4"/>
          <p:cNvSpPr>
            <a:spLocks noGrp="1"/>
          </p:cNvSpPr>
          <p:nvPr>
            <p:ph idx="1"/>
          </p:nvPr>
        </p:nvSpPr>
        <p:spPr>
          <a:xfrm>
            <a:off x="2031234" y="2732315"/>
            <a:ext cx="5943600" cy="3382963"/>
          </a:xfrm>
        </p:spPr>
        <p:txBody>
          <a:bodyPr/>
          <a:lstStyle/>
          <a:p>
            <a:r>
              <a:rPr lang="en-US" dirty="0" smtClean="0"/>
              <a:t>Massachusetts AG scrutinized the normally “secret” provider contracts and found: </a:t>
            </a:r>
          </a:p>
          <a:p>
            <a:endParaRPr lang="en-US" dirty="0"/>
          </a:p>
          <a:p>
            <a:r>
              <a:rPr lang="en-US" b="0" i="1" dirty="0" smtClean="0"/>
              <a:t>…wide </a:t>
            </a:r>
            <a:r>
              <a:rPr lang="en-US" b="0" i="1" dirty="0"/>
              <a:t>disparities in prices are not explained by differences in quality, complexity of services, or other characteristics that might justify variations in prices paid to providers. </a:t>
            </a:r>
            <a:r>
              <a:rPr lang="en-US" b="0" i="1" dirty="0" smtClean="0"/>
              <a:t> </a:t>
            </a:r>
            <a:r>
              <a:rPr lang="en-US" b="0" i="1" dirty="0"/>
              <a:t>Instead, prices reflect the relative market leverage of health insurers and health providers. </a:t>
            </a:r>
          </a:p>
        </p:txBody>
      </p:sp>
      <p:sp>
        <p:nvSpPr>
          <p:cNvPr id="6" name="TextBox 5"/>
          <p:cNvSpPr txBox="1"/>
          <p:nvPr/>
        </p:nvSpPr>
        <p:spPr>
          <a:xfrm>
            <a:off x="520262" y="6314090"/>
            <a:ext cx="7709338" cy="523220"/>
          </a:xfrm>
          <a:prstGeom prst="rect">
            <a:avLst/>
          </a:prstGeom>
          <a:noFill/>
        </p:spPr>
        <p:txBody>
          <a:bodyPr wrap="square" rtlCol="0">
            <a:spAutoFit/>
          </a:bodyPr>
          <a:lstStyle/>
          <a:p>
            <a:r>
              <a:rPr lang="en-US" sz="1400" dirty="0"/>
              <a:t>Source: </a:t>
            </a:r>
            <a:r>
              <a:rPr lang="en-US" sz="1400" dirty="0" smtClean="0"/>
              <a:t>Office of Attorney General Martha </a:t>
            </a:r>
            <a:r>
              <a:rPr lang="en-US" sz="1400" dirty="0" err="1" smtClean="0"/>
              <a:t>Coakley</a:t>
            </a:r>
            <a:r>
              <a:rPr lang="en-US" sz="1400" dirty="0" smtClean="0"/>
              <a:t>, </a:t>
            </a:r>
            <a:r>
              <a:rPr lang="en-US" sz="1400" i="1" dirty="0" smtClean="0"/>
              <a:t>Examination </a:t>
            </a:r>
            <a:r>
              <a:rPr lang="en-US" sz="1400" i="1" dirty="0"/>
              <a:t>of Health Care Cost Trends and Cost Drivers</a:t>
            </a:r>
            <a:r>
              <a:rPr lang="en-US" sz="1400" dirty="0"/>
              <a:t>, June 22, </a:t>
            </a:r>
            <a:r>
              <a:rPr lang="en-US" sz="1400" dirty="0" smtClean="0"/>
              <a:t>2011. </a:t>
            </a:r>
            <a:endParaRPr lang="en-US" sz="1400" dirty="0"/>
          </a:p>
        </p:txBody>
      </p:sp>
    </p:spTree>
    <p:extLst>
      <p:ext uri="{BB962C8B-B14F-4D97-AF65-F5344CB8AC3E}">
        <p14:creationId xmlns:p14="http://schemas.microsoft.com/office/powerpoint/2010/main" val="16026007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a:xfrm>
            <a:off x="1259048" y="2807064"/>
            <a:ext cx="7046752" cy="3210886"/>
          </a:xfrm>
          <a:prstGeom prst="roundRect">
            <a:avLst/>
          </a:prstGeom>
          <a:solidFill>
            <a:schemeClr val="accent2">
              <a:alpha val="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94" name="Title 1"/>
          <p:cNvSpPr>
            <a:spLocks noGrp="1"/>
          </p:cNvSpPr>
          <p:nvPr>
            <p:ph type="title"/>
          </p:nvPr>
        </p:nvSpPr>
        <p:spPr>
          <a:xfrm>
            <a:off x="503792" y="1268819"/>
            <a:ext cx="8001000" cy="1216025"/>
          </a:xfrm>
        </p:spPr>
        <p:txBody>
          <a:bodyPr/>
          <a:lstStyle/>
          <a:p>
            <a:r>
              <a:rPr lang="en-US" altLang="en-US" dirty="0" smtClean="0"/>
              <a:t>Only about 7% </a:t>
            </a:r>
            <a:r>
              <a:rPr lang="en-US" altLang="en-US" dirty="0" smtClean="0"/>
              <a:t>of overall health spending is “</a:t>
            </a:r>
            <a:r>
              <a:rPr lang="en-US" altLang="en-US" dirty="0" err="1" smtClean="0"/>
              <a:t>shoppable</a:t>
            </a:r>
            <a:r>
              <a:rPr lang="en-US" altLang="en-US" dirty="0" smtClean="0"/>
              <a:t>” and paid out-of-pocket by consumers </a:t>
            </a:r>
          </a:p>
        </p:txBody>
      </p:sp>
      <p:sp>
        <p:nvSpPr>
          <p:cNvPr id="8195" name="Text Placeholder 2"/>
          <p:cNvSpPr>
            <a:spLocks noGrp="1"/>
          </p:cNvSpPr>
          <p:nvPr>
            <p:ph type="body" sz="half" idx="1"/>
          </p:nvPr>
        </p:nvSpPr>
        <p:spPr>
          <a:xfrm>
            <a:off x="566738" y="2130804"/>
            <a:ext cx="8120062" cy="3888996"/>
          </a:xfrm>
        </p:spPr>
        <p:txBody>
          <a:bodyPr/>
          <a:lstStyle/>
          <a:p>
            <a:r>
              <a:rPr lang="en-US" altLang="en-US" b="0" dirty="0" smtClean="0"/>
              <a:t>And this is an outer bound. </a:t>
            </a:r>
            <a:r>
              <a:rPr lang="en-US" b="0" dirty="0"/>
              <a:t>Adding a requirement that </a:t>
            </a:r>
            <a:r>
              <a:rPr lang="en-US" b="0" dirty="0" smtClean="0"/>
              <a:t>usable price and quality data </a:t>
            </a:r>
            <a:r>
              <a:rPr lang="en-US" b="0" dirty="0"/>
              <a:t>be available would narrow the range of </a:t>
            </a:r>
            <a:r>
              <a:rPr lang="en-US" b="0" dirty="0" err="1"/>
              <a:t>shoppable</a:t>
            </a:r>
            <a:r>
              <a:rPr lang="en-US" b="0" dirty="0"/>
              <a:t> services substantially.</a:t>
            </a:r>
          </a:p>
          <a:p>
            <a:pPr marL="0" indent="0">
              <a:buFont typeface="Wingdings" pitchFamily="2" charset="2"/>
              <a:buNone/>
            </a:pPr>
            <a:endParaRPr lang="en-US" altLang="en-US" dirty="0" smtClean="0"/>
          </a:p>
        </p:txBody>
      </p:sp>
      <p:sp>
        <p:nvSpPr>
          <p:cNvPr id="8196" name="Slide Number Placeholder 4"/>
          <p:cNvSpPr>
            <a:spLocks noGrp="1"/>
          </p:cNvSpPr>
          <p:nvPr>
            <p:ph type="sldNum" sz="quarter" idx="12"/>
          </p:nvPr>
        </p:nvSpPr>
        <p:spPr>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62AE0566-62A7-4A4E-8AD6-1A0966A56A99}" type="slidenum">
              <a:rPr lang="en-US" altLang="en-US" smtClean="0"/>
              <a:pPr/>
              <a:t>14</a:t>
            </a:fld>
            <a:endParaRPr lang="en-US" altLang="en-US" dirty="0" smtClean="0"/>
          </a:p>
        </p:txBody>
      </p:sp>
      <p:sp>
        <p:nvSpPr>
          <p:cNvPr id="8198" name="TextBox 6"/>
          <p:cNvSpPr txBox="1">
            <a:spLocks noChangeArrowheads="1"/>
          </p:cNvSpPr>
          <p:nvPr/>
        </p:nvSpPr>
        <p:spPr bwMode="auto">
          <a:xfrm>
            <a:off x="304800" y="6172200"/>
            <a:ext cx="8001000"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fontAlgn="t"/>
            <a:r>
              <a:rPr lang="en-US" altLang="en-US" sz="1400" dirty="0"/>
              <a:t>Source: </a:t>
            </a:r>
            <a:r>
              <a:rPr lang="en-US" altLang="en-US" sz="1400" dirty="0" smtClean="0"/>
              <a:t>Health Affairs Blog forthcoming; White </a:t>
            </a:r>
            <a:r>
              <a:rPr lang="en-US" altLang="en-US" sz="1400" dirty="0"/>
              <a:t>and </a:t>
            </a:r>
            <a:r>
              <a:rPr lang="en-US" altLang="en-US" sz="1400" dirty="0" err="1" smtClean="0"/>
              <a:t>Eguchi</a:t>
            </a:r>
            <a:r>
              <a:rPr lang="en-US" altLang="en-US" sz="1400" i="1" dirty="0"/>
              <a:t>,</a:t>
            </a:r>
            <a:r>
              <a:rPr lang="en-US" altLang="en-US" sz="1400" i="1" dirty="0" smtClean="0"/>
              <a:t> </a:t>
            </a:r>
            <a:r>
              <a:rPr lang="en-US" altLang="en-US" sz="1400" i="1" dirty="0"/>
              <a:t>Reference Pricing: A Small Piece of the Health Care Price and Quality Puzzle</a:t>
            </a:r>
            <a:r>
              <a:rPr lang="en-US" altLang="en-US" sz="1400" dirty="0"/>
              <a:t>, NIHCR Research Brief No. </a:t>
            </a:r>
            <a:r>
              <a:rPr lang="en-US" altLang="en-US" sz="1400" dirty="0" smtClean="0"/>
              <a:t>18</a:t>
            </a:r>
            <a:r>
              <a:rPr lang="en-US" altLang="en-US" sz="1400" b="1" dirty="0"/>
              <a:t> </a:t>
            </a:r>
            <a:r>
              <a:rPr lang="en-US" altLang="en-US" sz="1400" dirty="0" smtClean="0"/>
              <a:t>(October 2014) and CMS.</a:t>
            </a:r>
            <a:endParaRPr lang="en-US" altLang="en-US" sz="1400" dirty="0"/>
          </a:p>
        </p:txBody>
      </p:sp>
      <p:sp>
        <p:nvSpPr>
          <p:cNvPr id="2" name="Oval 1"/>
          <p:cNvSpPr/>
          <p:nvPr/>
        </p:nvSpPr>
        <p:spPr>
          <a:xfrm>
            <a:off x="3028426" y="3993160"/>
            <a:ext cx="2394434" cy="1411905"/>
          </a:xfrm>
          <a:prstGeom prst="ellipse">
            <a:avLst/>
          </a:prstGeom>
          <a:solidFill>
            <a:srgbClr val="FFFF00">
              <a:alpha val="2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p:cNvSpPr/>
          <p:nvPr/>
        </p:nvSpPr>
        <p:spPr>
          <a:xfrm>
            <a:off x="3572586" y="3338622"/>
            <a:ext cx="3778102" cy="2495107"/>
          </a:xfrm>
          <a:prstGeom prst="ellipse">
            <a:avLst/>
          </a:prstGeom>
          <a:solidFill>
            <a:schemeClr val="accent1">
              <a:lumMod val="20000"/>
              <a:lumOff val="80000"/>
              <a:alpha val="6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944224" y="4412507"/>
            <a:ext cx="838200" cy="400110"/>
          </a:xfrm>
          <a:prstGeom prst="rect">
            <a:avLst/>
          </a:prstGeom>
          <a:noFill/>
        </p:spPr>
        <p:txBody>
          <a:bodyPr wrap="square" rtlCol="0">
            <a:spAutoFit/>
          </a:bodyPr>
          <a:lstStyle/>
          <a:p>
            <a:r>
              <a:rPr lang="en-US" sz="2000" b="1" dirty="0" smtClean="0">
                <a:solidFill>
                  <a:schemeClr val="accent2"/>
                </a:solidFill>
              </a:rPr>
              <a:t>~7%</a:t>
            </a:r>
            <a:endParaRPr lang="en-US" sz="2000" b="1" dirty="0">
              <a:solidFill>
                <a:schemeClr val="accent2"/>
              </a:solidFill>
            </a:endParaRPr>
          </a:p>
        </p:txBody>
      </p:sp>
      <p:sp>
        <p:nvSpPr>
          <p:cNvPr id="5" name="TextBox 4"/>
          <p:cNvSpPr txBox="1"/>
          <p:nvPr/>
        </p:nvSpPr>
        <p:spPr>
          <a:xfrm>
            <a:off x="304800" y="4830266"/>
            <a:ext cx="1275953" cy="646331"/>
          </a:xfrm>
          <a:prstGeom prst="rect">
            <a:avLst/>
          </a:prstGeom>
          <a:solidFill>
            <a:schemeClr val="bg1"/>
          </a:solidFill>
          <a:ln>
            <a:solidFill>
              <a:schemeClr val="tx1"/>
            </a:solidFill>
          </a:ln>
        </p:spPr>
        <p:txBody>
          <a:bodyPr wrap="square" rtlCol="0">
            <a:spAutoFit/>
          </a:bodyPr>
          <a:lstStyle/>
          <a:p>
            <a:r>
              <a:rPr lang="en-US" dirty="0" smtClean="0"/>
              <a:t>Consumer OOP= 13%</a:t>
            </a:r>
            <a:endParaRPr lang="en-US" dirty="0"/>
          </a:p>
        </p:txBody>
      </p:sp>
      <p:sp>
        <p:nvSpPr>
          <p:cNvPr id="11" name="TextBox 10"/>
          <p:cNvSpPr txBox="1"/>
          <p:nvPr/>
        </p:nvSpPr>
        <p:spPr>
          <a:xfrm>
            <a:off x="5422860" y="3781975"/>
            <a:ext cx="1669311" cy="646331"/>
          </a:xfrm>
          <a:prstGeom prst="rect">
            <a:avLst/>
          </a:prstGeom>
          <a:noFill/>
        </p:spPr>
        <p:txBody>
          <a:bodyPr wrap="square" rtlCol="0">
            <a:spAutoFit/>
          </a:bodyPr>
          <a:lstStyle/>
          <a:p>
            <a:r>
              <a:rPr lang="en-US" dirty="0" smtClean="0"/>
              <a:t>Shoppable Services = </a:t>
            </a:r>
            <a:r>
              <a:rPr lang="en-US" dirty="0"/>
              <a:t>3</a:t>
            </a:r>
            <a:r>
              <a:rPr lang="en-US" dirty="0" smtClean="0"/>
              <a:t>3%</a:t>
            </a:r>
            <a:endParaRPr lang="en-US" dirty="0"/>
          </a:p>
        </p:txBody>
      </p:sp>
      <p:cxnSp>
        <p:nvCxnSpPr>
          <p:cNvPr id="10" name="Straight Arrow Connector 9"/>
          <p:cNvCxnSpPr/>
          <p:nvPr/>
        </p:nvCxnSpPr>
        <p:spPr>
          <a:xfrm flipV="1">
            <a:off x="1580753" y="4699112"/>
            <a:ext cx="1716120" cy="454319"/>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913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6"/>
          <p:cNvSpPr>
            <a:spLocks noGrp="1"/>
          </p:cNvSpPr>
          <p:nvPr>
            <p:ph type="sldNum" sz="quarter" idx="12"/>
          </p:nvPr>
        </p:nvSpPr>
        <p:spPr>
          <a:xfrm>
            <a:off x="8392598" y="6222889"/>
            <a:ext cx="358775" cy="365125"/>
          </a:xfrm>
          <a:noFill/>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54F0006-5703-40CF-B6DF-EEE34882A76F}" type="slidenum">
              <a:rPr lang="en-US" altLang="en-US" smtClean="0"/>
              <a:pPr/>
              <a:t>15</a:t>
            </a:fld>
            <a:endParaRPr lang="en-US" altLang="en-US" smtClean="0"/>
          </a:p>
        </p:txBody>
      </p:sp>
      <p:sp>
        <p:nvSpPr>
          <p:cNvPr id="6147" name="Rectangle 2"/>
          <p:cNvSpPr>
            <a:spLocks noGrp="1" noChangeArrowheads="1"/>
          </p:cNvSpPr>
          <p:nvPr>
            <p:ph type="title"/>
          </p:nvPr>
        </p:nvSpPr>
        <p:spPr>
          <a:xfrm>
            <a:off x="381000" y="1254642"/>
            <a:ext cx="8001000" cy="1216025"/>
          </a:xfrm>
        </p:spPr>
        <p:txBody>
          <a:bodyPr/>
          <a:lstStyle/>
          <a:p>
            <a:pPr eaLnBrk="1" hangingPunct="1"/>
            <a:r>
              <a:rPr lang="en-US" altLang="en-US" dirty="0" smtClean="0"/>
              <a:t>Most Health Care Dollars Are Directed by Physicians</a:t>
            </a:r>
          </a:p>
        </p:txBody>
      </p:sp>
      <p:sp>
        <p:nvSpPr>
          <p:cNvPr id="6148" name="Rectangle 3"/>
          <p:cNvSpPr>
            <a:spLocks noGrp="1" noChangeArrowheads="1"/>
          </p:cNvSpPr>
          <p:nvPr>
            <p:ph type="body" sz="half" idx="1"/>
          </p:nvPr>
        </p:nvSpPr>
        <p:spPr>
          <a:xfrm>
            <a:off x="410794" y="2459665"/>
            <a:ext cx="4691062" cy="1864242"/>
          </a:xfrm>
        </p:spPr>
        <p:txBody>
          <a:bodyPr/>
          <a:lstStyle/>
          <a:p>
            <a:pPr eaLnBrk="1" hangingPunct="1"/>
            <a:r>
              <a:rPr lang="en-US" altLang="en-US" dirty="0" smtClean="0"/>
              <a:t>Consumers’ out-of-pocket spending is just 13% of our nation’s health care bill.</a:t>
            </a:r>
          </a:p>
          <a:p>
            <a:pPr eaLnBrk="1" hangingPunct="1"/>
            <a:endParaRPr lang="en-US" altLang="en-US" dirty="0" smtClean="0"/>
          </a:p>
          <a:p>
            <a:pPr eaLnBrk="1" hangingPunct="1"/>
            <a:r>
              <a:rPr lang="en-US" altLang="en-US" dirty="0" smtClean="0"/>
              <a:t>And a portion of this is still directed by the doctor.</a:t>
            </a:r>
          </a:p>
        </p:txBody>
      </p:sp>
      <p:graphicFrame>
        <p:nvGraphicFramePr>
          <p:cNvPr id="6149" name="Object 4"/>
          <p:cNvGraphicFramePr>
            <a:graphicFrameLocks noGrp="1" noChangeAspect="1"/>
          </p:cNvGraphicFramePr>
          <p:nvPr>
            <p:ph sz="half" idx="2"/>
            <p:extLst>
              <p:ext uri="{D42A27DB-BD31-4B8C-83A1-F6EECF244321}">
                <p14:modId xmlns:p14="http://schemas.microsoft.com/office/powerpoint/2010/main" val="3103567689"/>
              </p:ext>
            </p:extLst>
          </p:nvPr>
        </p:nvGraphicFramePr>
        <p:xfrm>
          <a:off x="5002075" y="2147091"/>
          <a:ext cx="3787775" cy="2746375"/>
        </p:xfrm>
        <a:graphic>
          <a:graphicData uri="http://schemas.openxmlformats.org/presentationml/2006/ole">
            <mc:AlternateContent xmlns:mc="http://schemas.openxmlformats.org/markup-compatibility/2006">
              <mc:Choice xmlns:v="urn:schemas-microsoft-com:vml" Requires="v">
                <p:oleObj spid="_x0000_s4152" r:id="rId4" imgW="3901778" imgH="2828789" progId="Excel.Chart.8">
                  <p:embed/>
                </p:oleObj>
              </mc:Choice>
              <mc:Fallback>
                <p:oleObj r:id="rId4" imgW="3901778" imgH="2828789" progId="Excel.Chart.8">
                  <p:embed/>
                  <p:pic>
                    <p:nvPicPr>
                      <p:cNvPr id="0" name=""/>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02075" y="2147091"/>
                        <a:ext cx="3787775" cy="2746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150" name="Text Box 7"/>
          <p:cNvSpPr txBox="1">
            <a:spLocks noChangeArrowheads="1"/>
          </p:cNvSpPr>
          <p:nvPr/>
        </p:nvSpPr>
        <p:spPr bwMode="auto">
          <a:xfrm>
            <a:off x="5231219" y="4958288"/>
            <a:ext cx="376038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spcBef>
                <a:spcPct val="50000"/>
              </a:spcBef>
            </a:pPr>
            <a:r>
              <a:rPr lang="en-US" altLang="en-US" sz="1200" i="1" dirty="0"/>
              <a:t>Source: CMS, National Health Expenditures</a:t>
            </a:r>
          </a:p>
        </p:txBody>
      </p:sp>
      <p:sp>
        <p:nvSpPr>
          <p:cNvPr id="8200" name="Rectangle 8"/>
          <p:cNvSpPr>
            <a:spLocks noChangeArrowheads="1"/>
          </p:cNvSpPr>
          <p:nvPr/>
        </p:nvSpPr>
        <p:spPr bwMode="auto">
          <a:xfrm>
            <a:off x="793898" y="4175671"/>
            <a:ext cx="3505200" cy="758825"/>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lnSpc>
                <a:spcPct val="80000"/>
              </a:lnSpc>
              <a:spcBef>
                <a:spcPct val="20000"/>
              </a:spcBef>
              <a:buClr>
                <a:schemeClr val="accent2"/>
              </a:buClr>
              <a:buFont typeface="Wingdings" pitchFamily="2" charset="2"/>
              <a:buNone/>
            </a:pPr>
            <a:r>
              <a:rPr lang="en-US" altLang="en-US" i="1" dirty="0">
                <a:solidFill>
                  <a:schemeClr val="hlink"/>
                </a:solidFill>
              </a:rPr>
              <a:t>The most expensive piece of medical equipment is a doctor’s pen.</a:t>
            </a:r>
          </a:p>
        </p:txBody>
      </p:sp>
      <p:sp>
        <p:nvSpPr>
          <p:cNvPr id="9" name="Footer Placeholder 5"/>
          <p:cNvSpPr>
            <a:spLocks noGrp="1"/>
          </p:cNvSpPr>
          <p:nvPr>
            <p:ph type="ftr" sz="quarter" idx="10"/>
          </p:nvPr>
        </p:nvSpPr>
        <p:spPr bwMode="auto">
          <a:xfrm>
            <a:off x="482009" y="6208713"/>
            <a:ext cx="78618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buFont typeface="Arial" charset="0"/>
              <a:buChar char="•"/>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buFont typeface="Arial" charset="0"/>
              <a:buChar char="•"/>
              <a:defRPr>
                <a:solidFill>
                  <a:schemeClr val="tx1"/>
                </a:solidFill>
                <a:latin typeface="Arial" charset="0"/>
                <a:cs typeface="Arial" charset="0"/>
              </a:defRPr>
            </a:lvl4pPr>
            <a:lvl5pPr marL="2057400" indent="-228600" eaLnBrk="0" hangingPunct="0">
              <a:buFont typeface="Arial" charset="0"/>
              <a:buChar char="•"/>
              <a:defRPr>
                <a:solidFill>
                  <a:schemeClr val="tx1"/>
                </a:solidFill>
                <a:latin typeface="Arial" charset="0"/>
                <a:cs typeface="Arial" charset="0"/>
              </a:defRPr>
            </a:lvl5pPr>
            <a:lvl6pPr marL="2514600" indent="-228600" eaLnBrk="0" fontAlgn="base" hangingPunct="0">
              <a:spcBef>
                <a:spcPct val="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0"/>
              </a:spcBef>
              <a:spcAft>
                <a:spcPct val="0"/>
              </a:spcAft>
              <a:buFont typeface="Arial" charset="0"/>
              <a:buChar char="•"/>
              <a:defRPr>
                <a:solidFill>
                  <a:schemeClr val="tx1"/>
                </a:solidFill>
                <a:latin typeface="Arial" charset="0"/>
                <a:cs typeface="Arial" charset="0"/>
              </a:defRPr>
            </a:lvl9pPr>
          </a:lstStyle>
          <a:p>
            <a:pPr eaLnBrk="1" fontAlgn="base" hangingPunct="1">
              <a:spcBef>
                <a:spcPct val="0"/>
              </a:spcBef>
              <a:spcAft>
                <a:spcPct val="0"/>
              </a:spcAft>
            </a:pPr>
            <a:r>
              <a:rPr lang="en-US" altLang="en-US" sz="1000" b="0" dirty="0" smtClean="0"/>
              <a:t> </a:t>
            </a:r>
            <a:r>
              <a:rPr lang="en-US" altLang="en-US" sz="1000" dirty="0" smtClean="0">
                <a:solidFill>
                  <a:srgbClr val="FF0000"/>
                </a:solidFill>
              </a:rPr>
              <a:t>@</a:t>
            </a:r>
            <a:r>
              <a:rPr lang="en-US" altLang="en-US" sz="1000" dirty="0" err="1" smtClean="0">
                <a:solidFill>
                  <a:srgbClr val="FF0000"/>
                </a:solidFill>
              </a:rPr>
              <a:t>HealthValueHub</a:t>
            </a:r>
            <a:r>
              <a:rPr lang="en-US" altLang="en-US" sz="1000" dirty="0" smtClean="0">
                <a:solidFill>
                  <a:srgbClr val="FF0000"/>
                </a:solidFill>
              </a:rPr>
              <a:t>                                </a:t>
            </a:r>
            <a:r>
              <a:rPr lang="en-US" altLang="en-US" sz="1000" dirty="0" smtClean="0">
                <a:solidFill>
                  <a:srgbClr val="FF0000"/>
                </a:solidFill>
              </a:rPr>
              <a:t>                                                                                                             </a:t>
            </a:r>
            <a:r>
              <a:rPr lang="en-US" altLang="en-US" sz="1000" b="0" dirty="0" smtClean="0"/>
              <a:t>Getting to Health Care Value</a:t>
            </a:r>
            <a:endParaRPr lang="en-US" altLang="en-US" sz="1000" b="0" dirty="0" smtClean="0"/>
          </a:p>
        </p:txBody>
      </p:sp>
    </p:spTree>
    <p:extLst>
      <p:ext uri="{BB962C8B-B14F-4D97-AF65-F5344CB8AC3E}">
        <p14:creationId xmlns:p14="http://schemas.microsoft.com/office/powerpoint/2010/main" val="9498192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0"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0871" y="1604222"/>
            <a:ext cx="5943600" cy="854921"/>
          </a:xfrm>
        </p:spPr>
        <p:txBody>
          <a:bodyPr/>
          <a:lstStyle/>
          <a:p>
            <a:r>
              <a:rPr lang="en-US" dirty="0" smtClean="0"/>
              <a:t>What IS </a:t>
            </a:r>
            <a:r>
              <a:rPr lang="en-US" dirty="0" smtClean="0"/>
              <a:t>the </a:t>
            </a:r>
            <a:r>
              <a:rPr lang="en-US" dirty="0" smtClean="0"/>
              <a:t>“Health Care Value Hub?” </a:t>
            </a:r>
            <a:endParaRPr lang="en-US" dirty="0"/>
          </a:p>
        </p:txBody>
      </p:sp>
      <p:sp>
        <p:nvSpPr>
          <p:cNvPr id="3" name="Content Placeholder 2"/>
          <p:cNvSpPr>
            <a:spLocks noGrp="1"/>
          </p:cNvSpPr>
          <p:nvPr>
            <p:ph idx="1"/>
          </p:nvPr>
        </p:nvSpPr>
        <p:spPr>
          <a:xfrm>
            <a:off x="1951997" y="2353340"/>
            <a:ext cx="5943600" cy="3382963"/>
          </a:xfrm>
        </p:spPr>
        <p:txBody>
          <a:bodyPr>
            <a:normAutofit/>
          </a:bodyPr>
          <a:lstStyle/>
          <a:p>
            <a:pPr marL="285750" indent="-285750">
              <a:buFont typeface="Arial" panose="020B0604020202020204" pitchFamily="34" charset="0"/>
              <a:buChar char="•"/>
            </a:pPr>
            <a:r>
              <a:rPr lang="en-US" dirty="0" smtClean="0"/>
              <a:t>We monitor, synthesize, translate and disseminate evidence about interventions intended to improve value for our health care dollar. </a:t>
            </a:r>
          </a:p>
          <a:p>
            <a:pPr marL="342900" indent="-342900">
              <a:buFont typeface="+mj-lt"/>
              <a:buAutoNum type="arabicPeriod"/>
            </a:pPr>
            <a:endParaRPr lang="en-US" dirty="0" smtClean="0"/>
          </a:p>
          <a:p>
            <a:pPr marL="285750" indent="-285750">
              <a:buFont typeface="Arial" panose="020B0604020202020204" pitchFamily="34" charset="0"/>
              <a:buChar char="•"/>
            </a:pPr>
            <a:r>
              <a:rPr lang="en-US" dirty="0" smtClean="0"/>
              <a:t>We support </a:t>
            </a:r>
            <a:r>
              <a:rPr lang="en-US" dirty="0"/>
              <a:t>and </a:t>
            </a:r>
            <a:r>
              <a:rPr lang="en-US" dirty="0" smtClean="0"/>
              <a:t>connect </a:t>
            </a:r>
            <a:r>
              <a:rPr lang="en-US" dirty="0"/>
              <a:t>consumer advocates across the U.S., providing comprehensive fact-based information to help them advocate for </a:t>
            </a:r>
            <a:r>
              <a:rPr lang="en-US" dirty="0" smtClean="0"/>
              <a:t>change, and connect them to researchers and other resources.  </a:t>
            </a:r>
          </a:p>
        </p:txBody>
      </p:sp>
      <p:sp>
        <p:nvSpPr>
          <p:cNvPr id="5" name="Slide Number Placeholder 4"/>
          <p:cNvSpPr>
            <a:spLocks noGrp="1"/>
          </p:cNvSpPr>
          <p:nvPr>
            <p:ph type="sldNum" sz="quarter" idx="11"/>
          </p:nvPr>
        </p:nvSpPr>
        <p:spPr bwMode="auto">
          <a:xfrm>
            <a:off x="8428038" y="6208713"/>
            <a:ext cx="3587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buFont typeface="Arial" charset="0"/>
              <a:buChar char="•"/>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buFont typeface="Arial" charset="0"/>
              <a:buChar char="•"/>
              <a:defRPr>
                <a:solidFill>
                  <a:schemeClr val="tx1"/>
                </a:solidFill>
                <a:latin typeface="Arial" charset="0"/>
                <a:cs typeface="Arial" charset="0"/>
              </a:defRPr>
            </a:lvl4pPr>
            <a:lvl5pPr marL="2057400" indent="-228600" eaLnBrk="0" hangingPunct="0">
              <a:buFont typeface="Arial" charset="0"/>
              <a:buChar char="•"/>
              <a:defRPr>
                <a:solidFill>
                  <a:schemeClr val="tx1"/>
                </a:solidFill>
                <a:latin typeface="Arial" charset="0"/>
                <a:cs typeface="Arial" charset="0"/>
              </a:defRPr>
            </a:lvl5pPr>
            <a:lvl6pPr marL="2514600" indent="-228600" eaLnBrk="0" fontAlgn="base" hangingPunct="0">
              <a:spcBef>
                <a:spcPct val="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0"/>
              </a:spcBef>
              <a:spcAft>
                <a:spcPct val="0"/>
              </a:spcAft>
              <a:buFont typeface="Arial" charset="0"/>
              <a:buChar char="•"/>
              <a:defRPr>
                <a:solidFill>
                  <a:schemeClr val="tx1"/>
                </a:solidFill>
                <a:latin typeface="Arial" charset="0"/>
                <a:cs typeface="Arial" charset="0"/>
              </a:defRPr>
            </a:lvl9pPr>
          </a:lstStyle>
          <a:p>
            <a:pPr eaLnBrk="1" fontAlgn="base" hangingPunct="1">
              <a:spcBef>
                <a:spcPct val="0"/>
              </a:spcBef>
              <a:spcAft>
                <a:spcPct val="0"/>
              </a:spcAft>
            </a:pPr>
            <a:fld id="{A3386778-9186-4969-A101-23071F718D53}" type="slidenum">
              <a:rPr lang="en-US" altLang="en-US" b="0" smtClean="0"/>
              <a:pPr eaLnBrk="1" fontAlgn="base" hangingPunct="1">
                <a:spcBef>
                  <a:spcPct val="0"/>
                </a:spcBef>
                <a:spcAft>
                  <a:spcPct val="0"/>
                </a:spcAft>
              </a:pPr>
              <a:t>16</a:t>
            </a:fld>
            <a:endParaRPr lang="en-US" altLang="en-US" b="0" dirty="0" smtClean="0"/>
          </a:p>
        </p:txBody>
      </p:sp>
      <p:sp>
        <p:nvSpPr>
          <p:cNvPr id="6" name="Footer Placeholder 5"/>
          <p:cNvSpPr>
            <a:spLocks noGrp="1"/>
          </p:cNvSpPr>
          <p:nvPr>
            <p:ph type="ftr" sz="quarter" idx="10"/>
          </p:nvPr>
        </p:nvSpPr>
        <p:spPr bwMode="auto">
          <a:xfrm>
            <a:off x="482009" y="6208713"/>
            <a:ext cx="78618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buFont typeface="Arial" charset="0"/>
              <a:buChar char="•"/>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buFont typeface="Arial" charset="0"/>
              <a:buChar char="•"/>
              <a:defRPr>
                <a:solidFill>
                  <a:schemeClr val="tx1"/>
                </a:solidFill>
                <a:latin typeface="Arial" charset="0"/>
                <a:cs typeface="Arial" charset="0"/>
              </a:defRPr>
            </a:lvl4pPr>
            <a:lvl5pPr marL="2057400" indent="-228600" eaLnBrk="0" hangingPunct="0">
              <a:buFont typeface="Arial" charset="0"/>
              <a:buChar char="•"/>
              <a:defRPr>
                <a:solidFill>
                  <a:schemeClr val="tx1"/>
                </a:solidFill>
                <a:latin typeface="Arial" charset="0"/>
                <a:cs typeface="Arial" charset="0"/>
              </a:defRPr>
            </a:lvl5pPr>
            <a:lvl6pPr marL="2514600" indent="-228600" eaLnBrk="0" fontAlgn="base" hangingPunct="0">
              <a:spcBef>
                <a:spcPct val="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0"/>
              </a:spcBef>
              <a:spcAft>
                <a:spcPct val="0"/>
              </a:spcAft>
              <a:buFont typeface="Arial" charset="0"/>
              <a:buChar char="•"/>
              <a:defRPr>
                <a:solidFill>
                  <a:schemeClr val="tx1"/>
                </a:solidFill>
                <a:latin typeface="Arial" charset="0"/>
                <a:cs typeface="Arial" charset="0"/>
              </a:defRPr>
            </a:lvl9pPr>
          </a:lstStyle>
          <a:p>
            <a:pPr eaLnBrk="1" fontAlgn="base" hangingPunct="1">
              <a:spcBef>
                <a:spcPct val="0"/>
              </a:spcBef>
              <a:spcAft>
                <a:spcPct val="0"/>
              </a:spcAft>
            </a:pPr>
            <a:r>
              <a:rPr lang="en-US" altLang="en-US" b="0" dirty="0" smtClean="0"/>
              <a:t> </a:t>
            </a:r>
            <a:r>
              <a:rPr lang="en-US" altLang="en-US" dirty="0" smtClean="0">
                <a:solidFill>
                  <a:srgbClr val="FF0000"/>
                </a:solidFill>
              </a:rPr>
              <a:t>@</a:t>
            </a:r>
            <a:r>
              <a:rPr lang="en-US" altLang="en-US" dirty="0" err="1" smtClean="0">
                <a:solidFill>
                  <a:srgbClr val="FF0000"/>
                </a:solidFill>
              </a:rPr>
              <a:t>HealthValueHub</a:t>
            </a:r>
            <a:r>
              <a:rPr lang="en-US" altLang="en-US" dirty="0" smtClean="0">
                <a:solidFill>
                  <a:srgbClr val="FF0000"/>
                </a:solidFill>
              </a:rPr>
              <a:t>                                                   </a:t>
            </a:r>
            <a:r>
              <a:rPr lang="en-US" altLang="en-US" dirty="0" smtClean="0">
                <a:solidFill>
                  <a:srgbClr val="FF0000"/>
                </a:solidFill>
              </a:rPr>
              <a:t>                                                                                                                      </a:t>
            </a:r>
            <a:r>
              <a:rPr lang="en-US" altLang="en-US" b="0" dirty="0" smtClean="0"/>
              <a:t>Getting to Health Care Value</a:t>
            </a:r>
            <a:endParaRPr lang="en-US" altLang="en-US" b="0" dirty="0" smtClean="0"/>
          </a:p>
        </p:txBody>
      </p:sp>
    </p:spTree>
    <p:extLst>
      <p:ext uri="{BB962C8B-B14F-4D97-AF65-F5344CB8AC3E}">
        <p14:creationId xmlns:p14="http://schemas.microsoft.com/office/powerpoint/2010/main" val="18659531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pPr>
              <a:defRPr/>
            </a:pPr>
            <a:fld id="{FD287006-4D5E-4E45-AB86-1D919CC253ED}" type="slidenum">
              <a:rPr lang="en-US" smtClean="0"/>
              <a:pPr>
                <a:defRPr/>
              </a:pPr>
              <a:t>17</a:t>
            </a:fld>
            <a:endParaRPr lang="en-US" dirty="0"/>
          </a:p>
        </p:txBody>
      </p:sp>
      <p:pic>
        <p:nvPicPr>
          <p:cNvPr id="133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5897" y="346841"/>
            <a:ext cx="10046440" cy="6069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22552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2518" y="1660930"/>
            <a:ext cx="5943600" cy="854921"/>
          </a:xfrm>
        </p:spPr>
        <p:txBody>
          <a:bodyPr>
            <a:normAutofit/>
          </a:bodyPr>
          <a:lstStyle/>
          <a:p>
            <a:r>
              <a:rPr lang="en-US" dirty="0" smtClean="0"/>
              <a:t>Hub Resources </a:t>
            </a:r>
            <a:br>
              <a:rPr lang="en-US" dirty="0" smtClean="0"/>
            </a:br>
            <a:endParaRPr lang="en-US" dirty="0"/>
          </a:p>
        </p:txBody>
      </p:sp>
      <p:sp>
        <p:nvSpPr>
          <p:cNvPr id="3" name="Content Placeholder 2"/>
          <p:cNvSpPr>
            <a:spLocks noGrp="1"/>
          </p:cNvSpPr>
          <p:nvPr>
            <p:ph idx="1"/>
          </p:nvPr>
        </p:nvSpPr>
        <p:spPr>
          <a:xfrm>
            <a:off x="1895290" y="2324985"/>
            <a:ext cx="5943600" cy="3382963"/>
          </a:xfrm>
        </p:spPr>
        <p:txBody>
          <a:bodyPr>
            <a:normAutofit fontScale="92500" lnSpcReduction="10000"/>
          </a:bodyPr>
          <a:lstStyle/>
          <a:p>
            <a:endParaRPr lang="en-US" dirty="0" smtClean="0"/>
          </a:p>
          <a:p>
            <a:pPr marL="285750" indent="-285750">
              <a:buFont typeface="Arial" panose="020B0604020202020204" pitchFamily="34" charset="0"/>
              <a:buChar char="•"/>
            </a:pPr>
            <a:r>
              <a:rPr lang="en-US" i="1" dirty="0" smtClean="0"/>
              <a:t>Easy Explainers </a:t>
            </a:r>
            <a:r>
              <a:rPr lang="en-US" dirty="0" smtClean="0"/>
              <a:t>– short 2 pagers </a:t>
            </a:r>
          </a:p>
          <a:p>
            <a:pPr marL="285750" indent="-285750">
              <a:buFont typeface="Arial" panose="020B0604020202020204" pitchFamily="34" charset="0"/>
              <a:buChar char="•"/>
            </a:pPr>
            <a:endParaRPr lang="en-US" i="1" dirty="0" smtClean="0"/>
          </a:p>
          <a:p>
            <a:pPr marL="285750" indent="-285750">
              <a:buFont typeface="Arial" panose="020B0604020202020204" pitchFamily="34" charset="0"/>
              <a:buChar char="•"/>
            </a:pPr>
            <a:r>
              <a:rPr lang="en-US" i="1" dirty="0" smtClean="0"/>
              <a:t>Research Briefs – </a:t>
            </a:r>
            <a:r>
              <a:rPr lang="en-US" dirty="0" smtClean="0"/>
              <a:t>longer reports that navigate the research and discuss consumer considerations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Recommendations for experts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Free monthly webinars on timely topics featuring key subject-matter experts and the advocacy perspective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Sign </a:t>
            </a:r>
            <a:r>
              <a:rPr lang="en-US" dirty="0"/>
              <a:t>up to receive the monthly </a:t>
            </a:r>
            <a:r>
              <a:rPr lang="en-US" i="1" dirty="0"/>
              <a:t>Research Roundup </a:t>
            </a:r>
            <a:br>
              <a:rPr lang="en-US" i="1" dirty="0"/>
            </a:br>
            <a:r>
              <a:rPr lang="en-US" i="1" dirty="0"/>
              <a:t>e-</a:t>
            </a:r>
            <a:r>
              <a:rPr lang="en-US" dirty="0"/>
              <a:t>newsletter.</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p:txBody>
      </p:sp>
      <p:sp>
        <p:nvSpPr>
          <p:cNvPr id="5" name="Slide Number Placeholder 4"/>
          <p:cNvSpPr>
            <a:spLocks noGrp="1"/>
          </p:cNvSpPr>
          <p:nvPr>
            <p:ph type="sldNum" sz="quarter" idx="11"/>
          </p:nvPr>
        </p:nvSpPr>
        <p:spPr bwMode="auto">
          <a:xfrm>
            <a:off x="8428038" y="6208713"/>
            <a:ext cx="3587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buFont typeface="Arial" charset="0"/>
              <a:buChar char="•"/>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buFont typeface="Arial" charset="0"/>
              <a:buChar char="•"/>
              <a:defRPr>
                <a:solidFill>
                  <a:schemeClr val="tx1"/>
                </a:solidFill>
                <a:latin typeface="Arial" charset="0"/>
                <a:cs typeface="Arial" charset="0"/>
              </a:defRPr>
            </a:lvl4pPr>
            <a:lvl5pPr marL="2057400" indent="-228600" eaLnBrk="0" hangingPunct="0">
              <a:buFont typeface="Arial" charset="0"/>
              <a:buChar char="•"/>
              <a:defRPr>
                <a:solidFill>
                  <a:schemeClr val="tx1"/>
                </a:solidFill>
                <a:latin typeface="Arial" charset="0"/>
                <a:cs typeface="Arial" charset="0"/>
              </a:defRPr>
            </a:lvl5pPr>
            <a:lvl6pPr marL="2514600" indent="-228600" eaLnBrk="0" fontAlgn="base" hangingPunct="0">
              <a:spcBef>
                <a:spcPct val="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0"/>
              </a:spcBef>
              <a:spcAft>
                <a:spcPct val="0"/>
              </a:spcAft>
              <a:buFont typeface="Arial" charset="0"/>
              <a:buChar char="•"/>
              <a:defRPr>
                <a:solidFill>
                  <a:schemeClr val="tx1"/>
                </a:solidFill>
                <a:latin typeface="Arial" charset="0"/>
                <a:cs typeface="Arial" charset="0"/>
              </a:defRPr>
            </a:lvl9pPr>
          </a:lstStyle>
          <a:p>
            <a:pPr eaLnBrk="1" fontAlgn="base" hangingPunct="1">
              <a:spcBef>
                <a:spcPct val="0"/>
              </a:spcBef>
              <a:spcAft>
                <a:spcPct val="0"/>
              </a:spcAft>
            </a:pPr>
            <a:fld id="{A3386778-9186-4969-A101-23071F718D53}" type="slidenum">
              <a:rPr lang="en-US" altLang="en-US" b="0" smtClean="0"/>
              <a:pPr eaLnBrk="1" fontAlgn="base" hangingPunct="1">
                <a:spcBef>
                  <a:spcPct val="0"/>
                </a:spcBef>
                <a:spcAft>
                  <a:spcPct val="0"/>
                </a:spcAft>
              </a:pPr>
              <a:t>18</a:t>
            </a:fld>
            <a:endParaRPr lang="en-US" altLang="en-US" b="0" dirty="0" smtClean="0"/>
          </a:p>
        </p:txBody>
      </p:sp>
      <p:sp>
        <p:nvSpPr>
          <p:cNvPr id="6" name="Footer Placeholder 5"/>
          <p:cNvSpPr>
            <a:spLocks noGrp="1"/>
          </p:cNvSpPr>
          <p:nvPr>
            <p:ph type="ftr" sz="quarter" idx="10"/>
          </p:nvPr>
        </p:nvSpPr>
        <p:spPr bwMode="auto">
          <a:xfrm>
            <a:off x="482009" y="6208713"/>
            <a:ext cx="78618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buFont typeface="Arial" charset="0"/>
              <a:buChar char="•"/>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buFont typeface="Arial" charset="0"/>
              <a:buChar char="•"/>
              <a:defRPr>
                <a:solidFill>
                  <a:schemeClr val="tx1"/>
                </a:solidFill>
                <a:latin typeface="Arial" charset="0"/>
                <a:cs typeface="Arial" charset="0"/>
              </a:defRPr>
            </a:lvl4pPr>
            <a:lvl5pPr marL="2057400" indent="-228600" eaLnBrk="0" hangingPunct="0">
              <a:buFont typeface="Arial" charset="0"/>
              <a:buChar char="•"/>
              <a:defRPr>
                <a:solidFill>
                  <a:schemeClr val="tx1"/>
                </a:solidFill>
                <a:latin typeface="Arial" charset="0"/>
                <a:cs typeface="Arial" charset="0"/>
              </a:defRPr>
            </a:lvl5pPr>
            <a:lvl6pPr marL="2514600" indent="-228600" eaLnBrk="0" fontAlgn="base" hangingPunct="0">
              <a:spcBef>
                <a:spcPct val="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0"/>
              </a:spcBef>
              <a:spcAft>
                <a:spcPct val="0"/>
              </a:spcAft>
              <a:buFont typeface="Arial" charset="0"/>
              <a:buChar char="•"/>
              <a:defRPr>
                <a:solidFill>
                  <a:schemeClr val="tx1"/>
                </a:solidFill>
                <a:latin typeface="Arial" charset="0"/>
                <a:cs typeface="Arial" charset="0"/>
              </a:defRPr>
            </a:lvl9pPr>
          </a:lstStyle>
          <a:p>
            <a:pPr eaLnBrk="1" fontAlgn="base" hangingPunct="1">
              <a:spcBef>
                <a:spcPct val="0"/>
              </a:spcBef>
              <a:spcAft>
                <a:spcPct val="0"/>
              </a:spcAft>
            </a:pPr>
            <a:r>
              <a:rPr lang="en-US" altLang="en-US" b="0" dirty="0" smtClean="0"/>
              <a:t> </a:t>
            </a:r>
            <a:r>
              <a:rPr lang="en-US" altLang="en-US" dirty="0" smtClean="0">
                <a:solidFill>
                  <a:srgbClr val="FF0000"/>
                </a:solidFill>
              </a:rPr>
              <a:t>@</a:t>
            </a:r>
            <a:r>
              <a:rPr lang="en-US" altLang="en-US" dirty="0" err="1" smtClean="0">
                <a:solidFill>
                  <a:srgbClr val="FF0000"/>
                </a:solidFill>
              </a:rPr>
              <a:t>HealthValueHub</a:t>
            </a:r>
            <a:r>
              <a:rPr lang="en-US" altLang="en-US" dirty="0" smtClean="0">
                <a:solidFill>
                  <a:srgbClr val="FF0000"/>
                </a:solidFill>
              </a:rPr>
              <a:t>                                                   </a:t>
            </a:r>
            <a:r>
              <a:rPr lang="en-US" altLang="en-US" dirty="0" smtClean="0">
                <a:solidFill>
                  <a:srgbClr val="FF0000"/>
                </a:solidFill>
              </a:rPr>
              <a:t>                                                                                                                      </a:t>
            </a:r>
            <a:r>
              <a:rPr lang="en-US" altLang="en-US" b="0" dirty="0" smtClean="0"/>
              <a:t>Getting to Health Care Value</a:t>
            </a:r>
            <a:endParaRPr lang="en-US" altLang="en-US" b="0" dirty="0" smtClean="0"/>
          </a:p>
        </p:txBody>
      </p:sp>
    </p:spTree>
    <p:extLst>
      <p:ext uri="{BB962C8B-B14F-4D97-AF65-F5344CB8AC3E}">
        <p14:creationId xmlns:p14="http://schemas.microsoft.com/office/powerpoint/2010/main" val="23365798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idx="1"/>
          </p:nvPr>
        </p:nvSpPr>
        <p:spPr>
          <a:xfrm>
            <a:off x="2730500" y="1708150"/>
            <a:ext cx="5943600" cy="3382963"/>
          </a:xfrm>
        </p:spPr>
        <p:txBody>
          <a:bodyPr/>
          <a:lstStyle/>
          <a:p>
            <a:pPr eaLnBrk="1" hangingPunct="1"/>
            <a:r>
              <a:rPr lang="en-US" altLang="en-US" dirty="0" smtClean="0">
                <a:latin typeface="Arial" charset="0"/>
                <a:cs typeface="Arial" charset="0"/>
              </a:rPr>
              <a:t>Thank you!</a:t>
            </a:r>
          </a:p>
          <a:p>
            <a:pPr eaLnBrk="1" hangingPunct="1"/>
            <a:endParaRPr lang="en-US" altLang="en-US" sz="1400" dirty="0" smtClean="0">
              <a:latin typeface="Arial" charset="0"/>
              <a:cs typeface="Arial" charset="0"/>
            </a:endParaRPr>
          </a:p>
          <a:p>
            <a:pPr lvl="1" eaLnBrk="1" hangingPunct="1"/>
            <a:r>
              <a:rPr lang="en-US" altLang="en-US" dirty="0" smtClean="0">
                <a:latin typeface="Arial" charset="0"/>
                <a:cs typeface="Arial" charset="0"/>
              </a:rPr>
              <a:t>Contact Lynn Quincy at lquincy@consumer.org </a:t>
            </a:r>
            <a:br>
              <a:rPr lang="en-US" altLang="en-US" dirty="0" smtClean="0">
                <a:latin typeface="Arial" charset="0"/>
                <a:cs typeface="Arial" charset="0"/>
              </a:rPr>
            </a:br>
            <a:r>
              <a:rPr lang="en-US" altLang="en-US" dirty="0" smtClean="0">
                <a:latin typeface="Arial" charset="0"/>
                <a:cs typeface="Arial" charset="0"/>
              </a:rPr>
              <a:t>or any member of the Hub team with your follow-up questions.</a:t>
            </a:r>
          </a:p>
          <a:p>
            <a:pPr lvl="1" eaLnBrk="1" hangingPunct="1"/>
            <a:endParaRPr lang="en-US" altLang="en-US" dirty="0">
              <a:latin typeface="Arial" charset="0"/>
              <a:cs typeface="Arial" charset="0"/>
            </a:endParaRPr>
          </a:p>
          <a:p>
            <a:pPr lvl="1" eaLnBrk="1" hangingPunct="1"/>
            <a:r>
              <a:rPr lang="en-US" altLang="en-US" dirty="0" smtClean="0">
                <a:latin typeface="Arial" charset="0"/>
                <a:cs typeface="Arial" charset="0"/>
              </a:rPr>
              <a:t>Visit us at </a:t>
            </a:r>
            <a:r>
              <a:rPr lang="en-US" altLang="en-US" i="1" dirty="0" smtClean="0">
                <a:latin typeface="Arial" charset="0"/>
                <a:cs typeface="Arial" charset="0"/>
              </a:rPr>
              <a:t>www.HealthCareValueHub.org</a:t>
            </a:r>
          </a:p>
        </p:txBody>
      </p:sp>
    </p:spTree>
    <p:extLst>
      <p:ext uri="{BB962C8B-B14F-4D97-AF65-F5344CB8AC3E}">
        <p14:creationId xmlns:p14="http://schemas.microsoft.com/office/powerpoint/2010/main" val="2514947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56" y="1539161"/>
            <a:ext cx="5943600" cy="854921"/>
          </a:xfrm>
        </p:spPr>
        <p:txBody>
          <a:bodyPr/>
          <a:lstStyle/>
          <a:p>
            <a:r>
              <a:rPr lang="en-US" dirty="0" smtClean="0"/>
              <a:t>Symptoms of Poor </a:t>
            </a:r>
            <a:r>
              <a:rPr lang="en-US" dirty="0" smtClean="0"/>
              <a:t>Health Care Value</a:t>
            </a:r>
            <a:endParaRPr lang="en-US" dirty="0"/>
          </a:p>
        </p:txBody>
      </p:sp>
      <p:sp>
        <p:nvSpPr>
          <p:cNvPr id="3" name="Content Placeholder 2"/>
          <p:cNvSpPr>
            <a:spLocks noGrp="1"/>
          </p:cNvSpPr>
          <p:nvPr>
            <p:ph idx="1"/>
          </p:nvPr>
        </p:nvSpPr>
        <p:spPr>
          <a:xfrm>
            <a:off x="2085663" y="2285748"/>
            <a:ext cx="5943600" cy="3829530"/>
          </a:xfrm>
        </p:spPr>
        <p:txBody>
          <a:bodyPr/>
          <a:lstStyle/>
          <a:p>
            <a:pPr marL="285750" indent="-285750">
              <a:buFont typeface="Arial" panose="020B0604020202020204" pitchFamily="34" charset="0"/>
              <a:buChar char="•"/>
            </a:pPr>
            <a:r>
              <a:rPr lang="en-US" dirty="0" smtClean="0"/>
              <a:t>High and rising health care costs</a:t>
            </a:r>
          </a:p>
          <a:p>
            <a:pPr marL="285750" indent="-285750">
              <a:buFont typeface="Arial" panose="020B0604020202020204" pitchFamily="34" charset="0"/>
              <a:buChar char="•"/>
            </a:pPr>
            <a:endParaRPr lang="en-US" dirty="0" smtClean="0"/>
          </a:p>
          <a:p>
            <a:pPr marL="971550" lvl="4" indent="-285750">
              <a:buFont typeface="Arial" panose="020B0604020202020204" pitchFamily="34" charset="0"/>
              <a:buChar char="•"/>
            </a:pPr>
            <a:r>
              <a:rPr lang="en-US" dirty="0" smtClean="0"/>
              <a:t>Health Spending/GDP: </a:t>
            </a:r>
          </a:p>
          <a:p>
            <a:pPr marL="2800350" lvl="5" indent="-285750"/>
            <a:r>
              <a:rPr lang="en-US" dirty="0" smtClean="0"/>
              <a:t>1975 = 8%</a:t>
            </a:r>
          </a:p>
          <a:p>
            <a:pPr marL="2800350" lvl="5" indent="-285750"/>
            <a:r>
              <a:rPr lang="en-US" dirty="0" smtClean="0"/>
              <a:t>2013 = 17%</a:t>
            </a:r>
          </a:p>
          <a:p>
            <a:pPr marL="2800350" lvl="5" indent="-285750"/>
            <a:r>
              <a:rPr lang="en-US" dirty="0" smtClean="0"/>
              <a:t>2023 = 19% </a:t>
            </a:r>
            <a:r>
              <a:rPr lang="en-US" i="1" dirty="0" smtClean="0"/>
              <a:t>projected</a:t>
            </a:r>
          </a:p>
          <a:p>
            <a:pPr marL="514350" lvl="1"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Too little transparency</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Unwarranted </a:t>
            </a:r>
            <a:r>
              <a:rPr lang="en-US" dirty="0" smtClean="0"/>
              <a:t>variation in health care prices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Unacceptable variation in health care quality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
        <p:nvSpPr>
          <p:cNvPr id="4" name="Slide Number Placeholder 3"/>
          <p:cNvSpPr>
            <a:spLocks noGrp="1"/>
          </p:cNvSpPr>
          <p:nvPr>
            <p:ph type="sldNum" sz="quarter" idx="11"/>
          </p:nvPr>
        </p:nvSpPr>
        <p:spPr/>
        <p:txBody>
          <a:bodyPr/>
          <a:lstStyle/>
          <a:p>
            <a:pPr>
              <a:defRPr/>
            </a:pPr>
            <a:fld id="{B2C39C33-E0BA-41FA-8724-A1F4F25DCB99}" type="slidenum">
              <a:rPr lang="en-US" smtClean="0"/>
              <a:pPr>
                <a:defRPr/>
              </a:pPr>
              <a:t>2</a:t>
            </a:fld>
            <a:endParaRPr lang="en-US" dirty="0"/>
          </a:p>
        </p:txBody>
      </p:sp>
      <p:sp>
        <p:nvSpPr>
          <p:cNvPr id="5" name="Footer Placeholder 5"/>
          <p:cNvSpPr>
            <a:spLocks noGrp="1"/>
          </p:cNvSpPr>
          <p:nvPr>
            <p:ph type="ftr" sz="quarter" idx="10"/>
          </p:nvPr>
        </p:nvSpPr>
        <p:spPr bwMode="auto">
          <a:xfrm>
            <a:off x="482009" y="6208713"/>
            <a:ext cx="78618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buFont typeface="Arial" charset="0"/>
              <a:buChar char="•"/>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buFont typeface="Arial" charset="0"/>
              <a:buChar char="•"/>
              <a:defRPr>
                <a:solidFill>
                  <a:schemeClr val="tx1"/>
                </a:solidFill>
                <a:latin typeface="Arial" charset="0"/>
                <a:cs typeface="Arial" charset="0"/>
              </a:defRPr>
            </a:lvl4pPr>
            <a:lvl5pPr marL="2057400" indent="-228600" eaLnBrk="0" hangingPunct="0">
              <a:buFont typeface="Arial" charset="0"/>
              <a:buChar char="•"/>
              <a:defRPr>
                <a:solidFill>
                  <a:schemeClr val="tx1"/>
                </a:solidFill>
                <a:latin typeface="Arial" charset="0"/>
                <a:cs typeface="Arial" charset="0"/>
              </a:defRPr>
            </a:lvl5pPr>
            <a:lvl6pPr marL="2514600" indent="-228600" eaLnBrk="0" fontAlgn="base" hangingPunct="0">
              <a:spcBef>
                <a:spcPct val="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0"/>
              </a:spcBef>
              <a:spcAft>
                <a:spcPct val="0"/>
              </a:spcAft>
              <a:buFont typeface="Arial" charset="0"/>
              <a:buChar char="•"/>
              <a:defRPr>
                <a:solidFill>
                  <a:schemeClr val="tx1"/>
                </a:solidFill>
                <a:latin typeface="Arial" charset="0"/>
                <a:cs typeface="Arial" charset="0"/>
              </a:defRPr>
            </a:lvl9pPr>
          </a:lstStyle>
          <a:p>
            <a:pPr eaLnBrk="1" fontAlgn="base" hangingPunct="1">
              <a:spcBef>
                <a:spcPct val="0"/>
              </a:spcBef>
              <a:spcAft>
                <a:spcPct val="0"/>
              </a:spcAft>
            </a:pPr>
            <a:r>
              <a:rPr lang="en-US" altLang="en-US" b="0" dirty="0" smtClean="0"/>
              <a:t> </a:t>
            </a:r>
            <a:r>
              <a:rPr lang="en-US" altLang="en-US" dirty="0" smtClean="0">
                <a:solidFill>
                  <a:srgbClr val="FF0000"/>
                </a:solidFill>
              </a:rPr>
              <a:t>@</a:t>
            </a:r>
            <a:r>
              <a:rPr lang="en-US" altLang="en-US" dirty="0" err="1" smtClean="0">
                <a:solidFill>
                  <a:srgbClr val="FF0000"/>
                </a:solidFill>
              </a:rPr>
              <a:t>HealthValueHub</a:t>
            </a:r>
            <a:r>
              <a:rPr lang="en-US" altLang="en-US" dirty="0" smtClean="0">
                <a:solidFill>
                  <a:srgbClr val="FF0000"/>
                </a:solidFill>
              </a:rPr>
              <a:t>                                                   </a:t>
            </a:r>
            <a:r>
              <a:rPr lang="en-US" altLang="en-US" dirty="0" smtClean="0">
                <a:solidFill>
                  <a:srgbClr val="FF0000"/>
                </a:solidFill>
              </a:rPr>
              <a:t>                                                                                                                      </a:t>
            </a:r>
            <a:r>
              <a:rPr lang="en-US" altLang="en-US" b="0" dirty="0" smtClean="0"/>
              <a:t>Getting to Health Care Value</a:t>
            </a:r>
            <a:endParaRPr lang="en-US" altLang="en-US" b="0" dirty="0" smtClean="0"/>
          </a:p>
        </p:txBody>
      </p:sp>
    </p:spTree>
    <p:extLst>
      <p:ext uri="{BB962C8B-B14F-4D97-AF65-F5344CB8AC3E}">
        <p14:creationId xmlns:p14="http://schemas.microsoft.com/office/powerpoint/2010/main" val="1674210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B2C39C33-E0BA-41FA-8724-A1F4F25DCB99}" type="slidenum">
              <a:rPr lang="en-US" smtClean="0"/>
              <a:pPr>
                <a:defRPr/>
              </a:pPr>
              <a:t>3</a:t>
            </a:fld>
            <a:endParaRPr lang="en-US" dirty="0"/>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178229" y="1103906"/>
            <a:ext cx="3295737" cy="516686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814647" y="1596043"/>
            <a:ext cx="3823854" cy="4339650"/>
          </a:xfrm>
          <a:prstGeom prst="rect">
            <a:avLst/>
          </a:prstGeom>
          <a:noFill/>
        </p:spPr>
        <p:txBody>
          <a:bodyPr wrap="square" rtlCol="0">
            <a:spAutoFit/>
          </a:bodyPr>
          <a:lstStyle/>
          <a:p>
            <a:r>
              <a:rPr lang="en-US" sz="2400" b="1" dirty="0">
                <a:solidFill>
                  <a:srgbClr val="0070C0"/>
                </a:solidFill>
                <a:latin typeface="Arial" panose="020B0604020202020204" pitchFamily="34" charset="0"/>
                <a:cs typeface="Arial" panose="020B0604020202020204" pitchFamily="34" charset="0"/>
              </a:rPr>
              <a:t>Poor health care value is a consumer </a:t>
            </a:r>
            <a:r>
              <a:rPr lang="en-US" sz="2400" b="1" dirty="0" smtClean="0">
                <a:solidFill>
                  <a:srgbClr val="0070C0"/>
                </a:solidFill>
                <a:latin typeface="Arial" panose="020B0604020202020204" pitchFamily="34" charset="0"/>
                <a:cs typeface="Arial" panose="020B0604020202020204" pitchFamily="34" charset="0"/>
              </a:rPr>
              <a:t>hardship</a:t>
            </a:r>
          </a:p>
          <a:p>
            <a:endParaRPr lang="en-US" sz="2400" dirty="0"/>
          </a:p>
          <a:p>
            <a:pPr marL="285750" indent="-285750">
              <a:buFont typeface="Arial" panose="020B0604020202020204" pitchFamily="34" charset="0"/>
              <a:buChar char="•"/>
            </a:pPr>
            <a:r>
              <a:rPr lang="en-US" dirty="0" smtClean="0"/>
              <a:t>Difficulty </a:t>
            </a:r>
            <a:r>
              <a:rPr lang="en-US" dirty="0"/>
              <a:t>affording premiums and out-of-pocket </a:t>
            </a:r>
            <a:r>
              <a:rPr lang="en-US" dirty="0" smtClean="0"/>
              <a:t>expenses &gt;&gt; </a:t>
            </a:r>
            <a:br>
              <a:rPr lang="en-US" dirty="0" smtClean="0"/>
            </a:br>
            <a:r>
              <a:rPr lang="en-US" dirty="0" smtClean="0"/>
              <a:t>sub-optimal </a:t>
            </a:r>
            <a:r>
              <a:rPr lang="en-US" dirty="0"/>
              <a:t>health care</a:t>
            </a:r>
          </a:p>
          <a:p>
            <a:pPr marL="285750" lvl="2" indent="-285750">
              <a:buFont typeface="Arial" panose="020B0604020202020204" pitchFamily="34" charset="0"/>
              <a:buChar char="•"/>
            </a:pPr>
            <a:endParaRPr lang="en-US" dirty="0"/>
          </a:p>
          <a:p>
            <a:pPr marL="285750" lvl="2" indent="-285750">
              <a:buFont typeface="Arial" panose="020B0604020202020204" pitchFamily="34" charset="0"/>
              <a:buChar char="•"/>
            </a:pPr>
            <a:r>
              <a:rPr lang="en-US" dirty="0"/>
              <a:t>Lower paychecks</a:t>
            </a:r>
          </a:p>
          <a:p>
            <a:pPr marL="285750" lvl="2" indent="-285750">
              <a:buFont typeface="Arial" panose="020B0604020202020204" pitchFamily="34" charset="0"/>
              <a:buChar char="•"/>
            </a:pPr>
            <a:endParaRPr lang="en-US" dirty="0"/>
          </a:p>
          <a:p>
            <a:pPr marL="285750" lvl="2" indent="-285750">
              <a:buFont typeface="Arial" panose="020B0604020202020204" pitchFamily="34" charset="0"/>
              <a:buChar char="•"/>
            </a:pPr>
            <a:r>
              <a:rPr lang="en-US" dirty="0"/>
              <a:t>Medical harm</a:t>
            </a:r>
          </a:p>
          <a:p>
            <a:pPr marL="285750" lvl="2" indent="-285750">
              <a:buFont typeface="Arial" panose="020B0604020202020204" pitchFamily="34" charset="0"/>
              <a:buChar char="•"/>
            </a:pPr>
            <a:endParaRPr lang="en-US" dirty="0"/>
          </a:p>
          <a:p>
            <a:pPr marL="285750" lvl="2" indent="-285750">
              <a:buFont typeface="Arial" panose="020B0604020202020204" pitchFamily="34" charset="0"/>
              <a:buChar char="•"/>
            </a:pPr>
            <a:r>
              <a:rPr lang="en-US" dirty="0"/>
              <a:t>Public resources diverted from other uses</a:t>
            </a:r>
          </a:p>
          <a:p>
            <a:r>
              <a:rPr lang="en-US" sz="2400" b="1" dirty="0" smtClean="0">
                <a:solidFill>
                  <a:srgbClr val="0070C0"/>
                </a:solidFill>
                <a:latin typeface="Arial" panose="020B0604020202020204" pitchFamily="34" charset="0"/>
                <a:cs typeface="Arial" panose="020B0604020202020204" pitchFamily="34" charset="0"/>
              </a:rPr>
              <a:t> </a:t>
            </a:r>
            <a:endParaRPr lang="en-US" sz="2400" b="1" dirty="0">
              <a:solidFill>
                <a:srgbClr val="0070C0"/>
              </a:solidFill>
              <a:latin typeface="Arial" panose="020B0604020202020204" pitchFamily="34" charset="0"/>
              <a:cs typeface="Arial" panose="020B0604020202020204" pitchFamily="34" charset="0"/>
            </a:endParaRPr>
          </a:p>
        </p:txBody>
      </p:sp>
      <p:sp>
        <p:nvSpPr>
          <p:cNvPr id="7" name="Footer Placeholder 5"/>
          <p:cNvSpPr txBox="1">
            <a:spLocks/>
          </p:cNvSpPr>
          <p:nvPr/>
        </p:nvSpPr>
        <p:spPr bwMode="auto">
          <a:xfrm>
            <a:off x="501059" y="6340476"/>
            <a:ext cx="7861891"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900" b="1" kern="1200">
                <a:solidFill>
                  <a:schemeClr val="tx1"/>
                </a:solidFill>
                <a:latin typeface="Arial" charset="0"/>
                <a:ea typeface="+mn-ea"/>
                <a:cs typeface="Arial" charset="0"/>
              </a:defRPr>
            </a:lvl1pPr>
            <a:lvl2pPr marL="742950" indent="-285750" algn="l" rtl="0" eaLnBrk="0" fontAlgn="base" hangingPunct="0">
              <a:spcBef>
                <a:spcPct val="0"/>
              </a:spcBef>
              <a:spcAft>
                <a:spcPct val="0"/>
              </a:spcAft>
              <a:buFont typeface="Arial" charset="0"/>
              <a:buChar char="•"/>
              <a:defRPr kern="1200">
                <a:solidFill>
                  <a:schemeClr val="tx1"/>
                </a:solidFill>
                <a:latin typeface="Arial" charset="0"/>
                <a:ea typeface="+mn-ea"/>
                <a:cs typeface="Arial" charset="0"/>
              </a:defRPr>
            </a:lvl2pPr>
            <a:lvl3pPr marL="1143000" indent="-228600" algn="l" rtl="0" eaLnBrk="0" fontAlgn="base" hangingPunct="0">
              <a:spcBef>
                <a:spcPct val="0"/>
              </a:spcBef>
              <a:spcAft>
                <a:spcPct val="0"/>
              </a:spcAft>
              <a:defRPr kern="1200">
                <a:solidFill>
                  <a:schemeClr val="tx1"/>
                </a:solidFill>
                <a:latin typeface="Arial" charset="0"/>
                <a:ea typeface="+mn-ea"/>
                <a:cs typeface="Arial" charset="0"/>
              </a:defRPr>
            </a:lvl3pPr>
            <a:lvl4pPr marL="1600200" indent="-228600" algn="l" rtl="0" eaLnBrk="0" fontAlgn="base" hangingPunct="0">
              <a:spcBef>
                <a:spcPct val="0"/>
              </a:spcBef>
              <a:spcAft>
                <a:spcPct val="0"/>
              </a:spcAft>
              <a:buFont typeface="Arial" charset="0"/>
              <a:buChar char="•"/>
              <a:defRPr kern="1200">
                <a:solidFill>
                  <a:schemeClr val="tx1"/>
                </a:solidFill>
                <a:latin typeface="Arial" charset="0"/>
                <a:ea typeface="+mn-ea"/>
                <a:cs typeface="Arial" charset="0"/>
              </a:defRPr>
            </a:lvl4pPr>
            <a:lvl5pPr marL="2057400" indent="-228600" algn="l" rtl="0" eaLnBrk="0" fontAlgn="base" hangingPunct="0">
              <a:spcBef>
                <a:spcPct val="0"/>
              </a:spcBef>
              <a:spcAft>
                <a:spcPct val="0"/>
              </a:spcAft>
              <a:buFont typeface="Arial" charset="0"/>
              <a:buChar char="•"/>
              <a:defRPr kern="1200">
                <a:solidFill>
                  <a:schemeClr val="tx1"/>
                </a:solidFill>
                <a:latin typeface="Arial" charset="0"/>
                <a:ea typeface="+mn-ea"/>
                <a:cs typeface="Arial" charset="0"/>
              </a:defRPr>
            </a:lvl5pPr>
            <a:lvl6pPr marL="25146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6pPr>
            <a:lvl7pPr marL="29718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7pPr>
            <a:lvl8pPr marL="34290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8pPr>
            <a:lvl9pPr marL="38862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9pPr>
          </a:lstStyle>
          <a:p>
            <a:pPr eaLnBrk="1" fontAlgn="base" hangingPunct="1">
              <a:spcBef>
                <a:spcPct val="0"/>
              </a:spcBef>
              <a:spcAft>
                <a:spcPct val="0"/>
              </a:spcAft>
            </a:pPr>
            <a:r>
              <a:rPr lang="en-US" altLang="en-US" b="0" dirty="0" smtClean="0"/>
              <a:t> </a:t>
            </a:r>
            <a:r>
              <a:rPr lang="en-US" altLang="en-US" dirty="0" smtClean="0">
                <a:solidFill>
                  <a:srgbClr val="FF0000"/>
                </a:solidFill>
              </a:rPr>
              <a:t>@</a:t>
            </a:r>
            <a:r>
              <a:rPr lang="en-US" altLang="en-US" dirty="0" err="1" smtClean="0">
                <a:solidFill>
                  <a:srgbClr val="FF0000"/>
                </a:solidFill>
              </a:rPr>
              <a:t>HealthValueHub</a:t>
            </a:r>
            <a:r>
              <a:rPr lang="en-US" altLang="en-US" dirty="0" smtClean="0">
                <a:solidFill>
                  <a:srgbClr val="FF0000"/>
                </a:solidFill>
              </a:rPr>
              <a:t>                                                                                                                                                                         </a:t>
            </a:r>
            <a:r>
              <a:rPr lang="en-US" altLang="en-US" b="0" dirty="0" smtClean="0"/>
              <a:t>Getting to Health Care Value</a:t>
            </a:r>
            <a:endParaRPr lang="en-US" altLang="en-US" b="0" dirty="0" smtClean="0"/>
          </a:p>
        </p:txBody>
      </p:sp>
    </p:spTree>
    <p:extLst>
      <p:ext uri="{BB962C8B-B14F-4D97-AF65-F5344CB8AC3E}">
        <p14:creationId xmlns:p14="http://schemas.microsoft.com/office/powerpoint/2010/main" val="2707277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idx="1"/>
          </p:nvPr>
        </p:nvSpPr>
        <p:spPr>
          <a:xfrm>
            <a:off x="2689557" y="1476139"/>
            <a:ext cx="5943600" cy="3382963"/>
          </a:xfrm>
        </p:spPr>
        <p:txBody>
          <a:bodyPr/>
          <a:lstStyle/>
          <a:p>
            <a:pPr marL="0" indent="0" eaLnBrk="1" hangingPunct="1">
              <a:buNone/>
            </a:pPr>
            <a:r>
              <a:rPr lang="en-US" altLang="en-US" dirty="0" smtClean="0">
                <a:latin typeface="Arial" charset="0"/>
                <a:cs typeface="Arial" charset="0"/>
              </a:rPr>
              <a:t>What’s missing is a sense of urgency and a comprehensive framework for describing the </a:t>
            </a:r>
            <a:r>
              <a:rPr lang="en-US" altLang="en-US" dirty="0" smtClean="0">
                <a:latin typeface="Arial" charset="0"/>
                <a:cs typeface="Arial" charset="0"/>
              </a:rPr>
              <a:t>problem and making it a priority for legislators and regulators. </a:t>
            </a:r>
            <a:endParaRPr lang="en-US" altLang="en-US" sz="2800" dirty="0" smtClean="0">
              <a:latin typeface="Arial" charset="0"/>
              <a:cs typeface="Arial" charset="0"/>
            </a:endParaRPr>
          </a:p>
        </p:txBody>
      </p:sp>
    </p:spTree>
    <p:extLst>
      <p:ext uri="{BB962C8B-B14F-4D97-AF65-F5344CB8AC3E}">
        <p14:creationId xmlns:p14="http://schemas.microsoft.com/office/powerpoint/2010/main" val="1758146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0871" y="1604222"/>
            <a:ext cx="5943600" cy="854921"/>
          </a:xfrm>
        </p:spPr>
        <p:txBody>
          <a:bodyPr/>
          <a:lstStyle/>
          <a:p>
            <a:r>
              <a:rPr lang="en-US" dirty="0" smtClean="0"/>
              <a:t>What Is Health Care Value? </a:t>
            </a:r>
            <a:endParaRPr lang="en-US" dirty="0"/>
          </a:p>
        </p:txBody>
      </p:sp>
      <p:sp>
        <p:nvSpPr>
          <p:cNvPr id="3" name="Content Placeholder 2"/>
          <p:cNvSpPr>
            <a:spLocks noGrp="1"/>
          </p:cNvSpPr>
          <p:nvPr>
            <p:ph idx="1"/>
          </p:nvPr>
        </p:nvSpPr>
        <p:spPr>
          <a:xfrm>
            <a:off x="1951997" y="2353340"/>
            <a:ext cx="5943600" cy="3382963"/>
          </a:xfrm>
        </p:spPr>
        <p:txBody>
          <a:bodyPr>
            <a:normAutofit/>
          </a:bodyPr>
          <a:lstStyle/>
          <a:p>
            <a:r>
              <a:rPr lang="en-US" b="0" i="1" dirty="0"/>
              <a:t>Achieving high value for patients must become the overarching goal of health care delivery, with </a:t>
            </a:r>
            <a:r>
              <a:rPr lang="en-US" i="1" dirty="0"/>
              <a:t>value defined as the health outcomes achieved per dollar </a:t>
            </a:r>
            <a:r>
              <a:rPr lang="en-US" i="1" dirty="0" smtClean="0"/>
              <a:t>spent</a:t>
            </a:r>
            <a:r>
              <a:rPr lang="en-US" b="0" i="1" dirty="0" smtClean="0"/>
              <a:t>. This </a:t>
            </a:r>
            <a:r>
              <a:rPr lang="en-US" b="0" i="1" dirty="0"/>
              <a:t>goal is what matters for patients and unites the interests of all actors in the system</a:t>
            </a:r>
            <a:r>
              <a:rPr lang="en-US" b="0" i="1" dirty="0" smtClean="0"/>
              <a:t>.</a:t>
            </a:r>
          </a:p>
          <a:p>
            <a:endParaRPr lang="en-US" b="0" i="1" dirty="0" smtClean="0"/>
          </a:p>
          <a:p>
            <a:pPr marL="457200" lvl="4" indent="0">
              <a:buNone/>
            </a:pPr>
            <a:r>
              <a:rPr lang="en-US" sz="1500" b="0" i="1" dirty="0" smtClean="0"/>
              <a:t>-</a:t>
            </a:r>
            <a:r>
              <a:rPr lang="en-US" sz="1500" b="0" dirty="0"/>
              <a:t>Michael E. Porter, Ph.D</a:t>
            </a:r>
            <a:r>
              <a:rPr lang="en-US" sz="1500" b="0" dirty="0" smtClean="0"/>
              <a:t>., “What </a:t>
            </a:r>
            <a:r>
              <a:rPr lang="en-US" sz="1500" b="0" dirty="0"/>
              <a:t>Is Value in Health Care</a:t>
            </a:r>
            <a:r>
              <a:rPr lang="en-US" sz="1500" b="0" dirty="0" smtClean="0"/>
              <a:t>?”</a:t>
            </a:r>
            <a:endParaRPr lang="en-US" sz="1500" b="0" dirty="0"/>
          </a:p>
          <a:p>
            <a:pPr marL="457200" lvl="4" indent="0">
              <a:buNone/>
            </a:pPr>
            <a:r>
              <a:rPr lang="en-US" sz="1500" b="0" i="1" dirty="0" smtClean="0"/>
              <a:t>N </a:t>
            </a:r>
            <a:r>
              <a:rPr lang="en-US" sz="1500" b="0" i="1" dirty="0" err="1"/>
              <a:t>Engl</a:t>
            </a:r>
            <a:r>
              <a:rPr lang="en-US" sz="1500" b="0" i="1" dirty="0"/>
              <a:t> J Med </a:t>
            </a:r>
            <a:r>
              <a:rPr lang="en-US" sz="1500" b="0" dirty="0" smtClean="0"/>
              <a:t>December </a:t>
            </a:r>
            <a:r>
              <a:rPr lang="en-US" sz="1500" b="0" dirty="0"/>
              <a:t>23, 2010</a:t>
            </a:r>
          </a:p>
          <a:p>
            <a:endParaRPr lang="en-US" b="0" i="1" dirty="0" smtClean="0"/>
          </a:p>
        </p:txBody>
      </p:sp>
      <p:sp>
        <p:nvSpPr>
          <p:cNvPr id="5" name="Slide Number Placeholder 4"/>
          <p:cNvSpPr>
            <a:spLocks noGrp="1"/>
          </p:cNvSpPr>
          <p:nvPr>
            <p:ph type="sldNum" sz="quarter" idx="11"/>
          </p:nvPr>
        </p:nvSpPr>
        <p:spPr bwMode="auto">
          <a:xfrm>
            <a:off x="8428038" y="6208713"/>
            <a:ext cx="358775"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buFont typeface="Arial" charset="0"/>
              <a:buChar char="•"/>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buFont typeface="Arial" charset="0"/>
              <a:buChar char="•"/>
              <a:defRPr>
                <a:solidFill>
                  <a:schemeClr val="tx1"/>
                </a:solidFill>
                <a:latin typeface="Arial" charset="0"/>
                <a:cs typeface="Arial" charset="0"/>
              </a:defRPr>
            </a:lvl4pPr>
            <a:lvl5pPr marL="2057400" indent="-228600" eaLnBrk="0" hangingPunct="0">
              <a:buFont typeface="Arial" charset="0"/>
              <a:buChar char="•"/>
              <a:defRPr>
                <a:solidFill>
                  <a:schemeClr val="tx1"/>
                </a:solidFill>
                <a:latin typeface="Arial" charset="0"/>
                <a:cs typeface="Arial" charset="0"/>
              </a:defRPr>
            </a:lvl5pPr>
            <a:lvl6pPr marL="2514600" indent="-228600" eaLnBrk="0" fontAlgn="base" hangingPunct="0">
              <a:spcBef>
                <a:spcPct val="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0"/>
              </a:spcBef>
              <a:spcAft>
                <a:spcPct val="0"/>
              </a:spcAft>
              <a:buFont typeface="Arial" charset="0"/>
              <a:buChar char="•"/>
              <a:defRPr>
                <a:solidFill>
                  <a:schemeClr val="tx1"/>
                </a:solidFill>
                <a:latin typeface="Arial" charset="0"/>
                <a:cs typeface="Arial" charset="0"/>
              </a:defRPr>
            </a:lvl9pPr>
          </a:lstStyle>
          <a:p>
            <a:pPr eaLnBrk="1" fontAlgn="base" hangingPunct="1">
              <a:spcBef>
                <a:spcPct val="0"/>
              </a:spcBef>
              <a:spcAft>
                <a:spcPct val="0"/>
              </a:spcAft>
            </a:pPr>
            <a:fld id="{A3386778-9186-4969-A101-23071F718D53}" type="slidenum">
              <a:rPr lang="en-US" altLang="en-US" b="0" smtClean="0"/>
              <a:pPr eaLnBrk="1" fontAlgn="base" hangingPunct="1">
                <a:spcBef>
                  <a:spcPct val="0"/>
                </a:spcBef>
                <a:spcAft>
                  <a:spcPct val="0"/>
                </a:spcAft>
              </a:pPr>
              <a:t>5</a:t>
            </a:fld>
            <a:endParaRPr lang="en-US" altLang="en-US" b="0" dirty="0" smtClean="0"/>
          </a:p>
        </p:txBody>
      </p:sp>
      <p:sp>
        <p:nvSpPr>
          <p:cNvPr id="7" name="Footer Placeholder 5"/>
          <p:cNvSpPr>
            <a:spLocks noGrp="1"/>
          </p:cNvSpPr>
          <p:nvPr>
            <p:ph type="ftr" sz="quarter" idx="10"/>
          </p:nvPr>
        </p:nvSpPr>
        <p:spPr bwMode="auto">
          <a:xfrm>
            <a:off x="482009" y="6208713"/>
            <a:ext cx="7861891"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b="1">
                <a:solidFill>
                  <a:schemeClr val="tx1"/>
                </a:solidFill>
                <a:latin typeface="Arial" charset="0"/>
                <a:cs typeface="Arial" charset="0"/>
              </a:defRPr>
            </a:lvl1pPr>
            <a:lvl2pPr marL="742950" indent="-285750" eaLnBrk="0" hangingPunct="0">
              <a:buFont typeface="Arial" charset="0"/>
              <a:buChar char="•"/>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buFont typeface="Arial" charset="0"/>
              <a:buChar char="•"/>
              <a:defRPr>
                <a:solidFill>
                  <a:schemeClr val="tx1"/>
                </a:solidFill>
                <a:latin typeface="Arial" charset="0"/>
                <a:cs typeface="Arial" charset="0"/>
              </a:defRPr>
            </a:lvl4pPr>
            <a:lvl5pPr marL="2057400" indent="-228600" eaLnBrk="0" hangingPunct="0">
              <a:buFont typeface="Arial" charset="0"/>
              <a:buChar char="•"/>
              <a:defRPr>
                <a:solidFill>
                  <a:schemeClr val="tx1"/>
                </a:solidFill>
                <a:latin typeface="Arial" charset="0"/>
                <a:cs typeface="Arial" charset="0"/>
              </a:defRPr>
            </a:lvl5pPr>
            <a:lvl6pPr marL="2514600" indent="-228600" eaLnBrk="0" fontAlgn="base" hangingPunct="0">
              <a:spcBef>
                <a:spcPct val="0"/>
              </a:spcBef>
              <a:spcAft>
                <a:spcPct val="0"/>
              </a:spcAft>
              <a:buFont typeface="Arial" charset="0"/>
              <a:buChar char="•"/>
              <a:defRPr>
                <a:solidFill>
                  <a:schemeClr val="tx1"/>
                </a:solidFill>
                <a:latin typeface="Arial" charset="0"/>
                <a:cs typeface="Arial" charset="0"/>
              </a:defRPr>
            </a:lvl6pPr>
            <a:lvl7pPr marL="2971800" indent="-228600" eaLnBrk="0" fontAlgn="base" hangingPunct="0">
              <a:spcBef>
                <a:spcPct val="0"/>
              </a:spcBef>
              <a:spcAft>
                <a:spcPct val="0"/>
              </a:spcAft>
              <a:buFont typeface="Arial" charset="0"/>
              <a:buChar char="•"/>
              <a:defRPr>
                <a:solidFill>
                  <a:schemeClr val="tx1"/>
                </a:solidFill>
                <a:latin typeface="Arial" charset="0"/>
                <a:cs typeface="Arial" charset="0"/>
              </a:defRPr>
            </a:lvl7pPr>
            <a:lvl8pPr marL="3429000" indent="-228600" eaLnBrk="0" fontAlgn="base" hangingPunct="0">
              <a:spcBef>
                <a:spcPct val="0"/>
              </a:spcBef>
              <a:spcAft>
                <a:spcPct val="0"/>
              </a:spcAft>
              <a:buFont typeface="Arial" charset="0"/>
              <a:buChar char="•"/>
              <a:defRPr>
                <a:solidFill>
                  <a:schemeClr val="tx1"/>
                </a:solidFill>
                <a:latin typeface="Arial" charset="0"/>
                <a:cs typeface="Arial" charset="0"/>
              </a:defRPr>
            </a:lvl8pPr>
            <a:lvl9pPr marL="3886200" indent="-228600" eaLnBrk="0" fontAlgn="base" hangingPunct="0">
              <a:spcBef>
                <a:spcPct val="0"/>
              </a:spcBef>
              <a:spcAft>
                <a:spcPct val="0"/>
              </a:spcAft>
              <a:buFont typeface="Arial" charset="0"/>
              <a:buChar char="•"/>
              <a:defRPr>
                <a:solidFill>
                  <a:schemeClr val="tx1"/>
                </a:solidFill>
                <a:latin typeface="Arial" charset="0"/>
                <a:cs typeface="Arial" charset="0"/>
              </a:defRPr>
            </a:lvl9pPr>
          </a:lstStyle>
          <a:p>
            <a:pPr eaLnBrk="1" fontAlgn="base" hangingPunct="1">
              <a:spcBef>
                <a:spcPct val="0"/>
              </a:spcBef>
              <a:spcAft>
                <a:spcPct val="0"/>
              </a:spcAft>
            </a:pPr>
            <a:r>
              <a:rPr lang="en-US" altLang="en-US" b="0" dirty="0" smtClean="0"/>
              <a:t> </a:t>
            </a:r>
            <a:r>
              <a:rPr lang="en-US" altLang="en-US" dirty="0" smtClean="0">
                <a:solidFill>
                  <a:srgbClr val="FF0000"/>
                </a:solidFill>
              </a:rPr>
              <a:t>@</a:t>
            </a:r>
            <a:r>
              <a:rPr lang="en-US" altLang="en-US" dirty="0" err="1" smtClean="0">
                <a:solidFill>
                  <a:srgbClr val="FF0000"/>
                </a:solidFill>
              </a:rPr>
              <a:t>HealthValueHub</a:t>
            </a:r>
            <a:r>
              <a:rPr lang="en-US" altLang="en-US" dirty="0" smtClean="0">
                <a:solidFill>
                  <a:srgbClr val="FF0000"/>
                </a:solidFill>
              </a:rPr>
              <a:t>                                                   </a:t>
            </a:r>
            <a:r>
              <a:rPr lang="en-US" altLang="en-US" dirty="0" smtClean="0">
                <a:solidFill>
                  <a:srgbClr val="FF0000"/>
                </a:solidFill>
              </a:rPr>
              <a:t>                                                                                                                      </a:t>
            </a:r>
            <a:r>
              <a:rPr lang="en-US" altLang="en-US" b="0" dirty="0" smtClean="0"/>
              <a:t>Getting to Health Care Value</a:t>
            </a:r>
            <a:endParaRPr lang="en-US" altLang="en-US" b="0" dirty="0" smtClean="0"/>
          </a:p>
        </p:txBody>
      </p:sp>
    </p:spTree>
    <p:extLst>
      <p:ext uri="{BB962C8B-B14F-4D97-AF65-F5344CB8AC3E}">
        <p14:creationId xmlns:p14="http://schemas.microsoft.com/office/powerpoint/2010/main" val="16550659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2250" y="1300422"/>
            <a:ext cx="5943600" cy="854921"/>
          </a:xfrm>
        </p:spPr>
        <p:txBody>
          <a:bodyPr/>
          <a:lstStyle/>
          <a:p>
            <a:r>
              <a:rPr lang="en-US" dirty="0" smtClean="0"/>
              <a:t>Poor </a:t>
            </a:r>
            <a:r>
              <a:rPr lang="en-US" dirty="0" smtClean="0"/>
              <a:t>Health </a:t>
            </a:r>
            <a:r>
              <a:rPr lang="en-US" dirty="0"/>
              <a:t>C</a:t>
            </a:r>
            <a:r>
              <a:rPr lang="en-US" dirty="0" smtClean="0"/>
              <a:t>are </a:t>
            </a:r>
            <a:r>
              <a:rPr lang="en-US" dirty="0"/>
              <a:t>V</a:t>
            </a:r>
            <a:r>
              <a:rPr lang="en-US" dirty="0" smtClean="0"/>
              <a:t>alue </a:t>
            </a:r>
            <a:r>
              <a:rPr lang="en-US" dirty="0" smtClean="0"/>
              <a:t>IS</a:t>
            </a:r>
            <a:r>
              <a:rPr lang="en-US" dirty="0" smtClean="0"/>
              <a:t> </a:t>
            </a:r>
            <a:r>
              <a:rPr lang="en-US" dirty="0"/>
              <a:t>A</a:t>
            </a:r>
            <a:r>
              <a:rPr lang="en-US" dirty="0" smtClean="0"/>
              <a:t>n Urgent Problem</a:t>
            </a:r>
            <a:endParaRPr lang="en-US" dirty="0"/>
          </a:p>
        </p:txBody>
      </p:sp>
      <p:sp>
        <p:nvSpPr>
          <p:cNvPr id="3" name="Content Placeholder 2"/>
          <p:cNvSpPr>
            <a:spLocks noGrp="1"/>
          </p:cNvSpPr>
          <p:nvPr>
            <p:ph idx="1"/>
          </p:nvPr>
        </p:nvSpPr>
        <p:spPr>
          <a:xfrm>
            <a:off x="2757856" y="2039458"/>
            <a:ext cx="5943600" cy="4151791"/>
          </a:xfrm>
        </p:spPr>
        <p:txBody>
          <a:bodyPr/>
          <a:lstStyle/>
          <a:p>
            <a:pPr marL="285750" lvl="2" indent="-285750">
              <a:buFont typeface="Arial" panose="020B0604020202020204" pitchFamily="34" charset="0"/>
              <a:buChar char="•"/>
            </a:pPr>
            <a:r>
              <a:rPr lang="en-US" dirty="0" smtClean="0"/>
              <a:t>We overspend on medical care by as much as $3,000 per person per year.</a:t>
            </a:r>
          </a:p>
          <a:p>
            <a:pPr marL="285750" lvl="2" indent="-285750">
              <a:buFont typeface="Arial" panose="020B0604020202020204" pitchFamily="34" charset="0"/>
              <a:buChar char="•"/>
            </a:pPr>
            <a:endParaRPr lang="en-US" dirty="0"/>
          </a:p>
          <a:p>
            <a:pPr marL="285750" lvl="2" indent="-285750">
              <a:buFont typeface="Arial" panose="020B0604020202020204" pitchFamily="34" charset="0"/>
              <a:buChar char="•"/>
            </a:pPr>
            <a:r>
              <a:rPr lang="en-US" dirty="0" smtClean="0"/>
              <a:t>Avoidable </a:t>
            </a:r>
            <a:r>
              <a:rPr lang="en-US" dirty="0"/>
              <a:t>medical errors </a:t>
            </a:r>
            <a:r>
              <a:rPr lang="en-US" dirty="0" smtClean="0"/>
              <a:t>are </a:t>
            </a:r>
            <a:r>
              <a:rPr lang="en-US" dirty="0"/>
              <a:t>now the third leading cause of death in the U.S., claiming the lives of </a:t>
            </a:r>
            <a:r>
              <a:rPr lang="en-US" dirty="0" smtClean="0"/>
              <a:t>400,000 </a:t>
            </a:r>
            <a:r>
              <a:rPr lang="en-US" dirty="0"/>
              <a:t>hospital </a:t>
            </a:r>
            <a:r>
              <a:rPr lang="en-US" dirty="0" smtClean="0"/>
              <a:t>patients </a:t>
            </a:r>
            <a:r>
              <a:rPr lang="en-US" dirty="0"/>
              <a:t>each </a:t>
            </a:r>
            <a:r>
              <a:rPr lang="en-US" dirty="0" smtClean="0"/>
              <a:t>year. </a:t>
            </a:r>
            <a:endParaRPr lang="en-US" dirty="0" smtClean="0"/>
          </a:p>
          <a:p>
            <a:pPr marL="285750" lvl="2" indent="-285750">
              <a:buFont typeface="Arial" panose="020B0604020202020204" pitchFamily="34" charset="0"/>
              <a:buChar char="•"/>
            </a:pPr>
            <a:endParaRPr lang="en-US" dirty="0"/>
          </a:p>
          <a:p>
            <a:pPr marL="285750" indent="-285750">
              <a:buFont typeface="Arial" panose="020B0604020202020204" pitchFamily="34" charset="0"/>
              <a:buChar char="•"/>
            </a:pPr>
            <a:r>
              <a:rPr lang="en-US" b="0" dirty="0" smtClean="0"/>
              <a:t>In Georgia, more than 20% of the population did not go to the doctor due to concerns about cost.  Delayed care can lead to suffering and higher costs down the road.</a:t>
            </a:r>
          </a:p>
          <a:p>
            <a:pPr marL="285750" indent="-285750">
              <a:buFont typeface="Arial" panose="020B0604020202020204" pitchFamily="34" charset="0"/>
              <a:buChar char="•"/>
            </a:pPr>
            <a:endParaRPr lang="en-US" b="0" dirty="0"/>
          </a:p>
          <a:p>
            <a:pPr marL="285750" indent="-285750">
              <a:buFont typeface="Arial" panose="020B0604020202020204" pitchFamily="34" charset="0"/>
              <a:buChar char="•"/>
            </a:pPr>
            <a:r>
              <a:rPr lang="en-US" b="0" dirty="0"/>
              <a:t>The effects of unaffordable medical bills go well beyond the medical </a:t>
            </a:r>
            <a:r>
              <a:rPr lang="en-US" b="0" dirty="0" smtClean="0"/>
              <a:t>system – affecting ability to pay rent and other bills. </a:t>
            </a: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2390" y="2362200"/>
            <a:ext cx="2055629" cy="2682139"/>
          </a:xfrm>
          <a:prstGeom prst="rect">
            <a:avLst/>
          </a:prstGeom>
          <a:ln w="6350">
            <a:solidFill>
              <a:schemeClr val="tx1"/>
            </a:solidFill>
          </a:ln>
        </p:spPr>
      </p:pic>
      <p:sp>
        <p:nvSpPr>
          <p:cNvPr id="6" name="Slide Number Placeholder 5"/>
          <p:cNvSpPr>
            <a:spLocks noGrp="1"/>
          </p:cNvSpPr>
          <p:nvPr>
            <p:ph type="sldNum" sz="quarter" idx="11"/>
          </p:nvPr>
        </p:nvSpPr>
        <p:spPr/>
        <p:txBody>
          <a:bodyPr/>
          <a:lstStyle/>
          <a:p>
            <a:pPr>
              <a:defRPr/>
            </a:pPr>
            <a:fld id="{B2C39C33-E0BA-41FA-8724-A1F4F25DCB99}" type="slidenum">
              <a:rPr lang="en-US" smtClean="0"/>
              <a:pPr>
                <a:defRPr/>
              </a:pPr>
              <a:t>6</a:t>
            </a:fld>
            <a:endParaRPr lang="en-US" dirty="0"/>
          </a:p>
        </p:txBody>
      </p:sp>
      <p:sp>
        <p:nvSpPr>
          <p:cNvPr id="7" name="Footer Placeholder 5"/>
          <p:cNvSpPr txBox="1">
            <a:spLocks/>
          </p:cNvSpPr>
          <p:nvPr/>
        </p:nvSpPr>
        <p:spPr bwMode="auto">
          <a:xfrm>
            <a:off x="432390" y="6230937"/>
            <a:ext cx="7861891"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900" b="1" kern="1200">
                <a:solidFill>
                  <a:schemeClr val="tx1"/>
                </a:solidFill>
                <a:latin typeface="Arial" charset="0"/>
                <a:ea typeface="+mn-ea"/>
                <a:cs typeface="Arial" charset="0"/>
              </a:defRPr>
            </a:lvl1pPr>
            <a:lvl2pPr marL="742950" indent="-285750" algn="l" rtl="0" eaLnBrk="0" fontAlgn="base" hangingPunct="0">
              <a:spcBef>
                <a:spcPct val="0"/>
              </a:spcBef>
              <a:spcAft>
                <a:spcPct val="0"/>
              </a:spcAft>
              <a:buFont typeface="Arial" charset="0"/>
              <a:buChar char="•"/>
              <a:defRPr kern="1200">
                <a:solidFill>
                  <a:schemeClr val="tx1"/>
                </a:solidFill>
                <a:latin typeface="Arial" charset="0"/>
                <a:ea typeface="+mn-ea"/>
                <a:cs typeface="Arial" charset="0"/>
              </a:defRPr>
            </a:lvl2pPr>
            <a:lvl3pPr marL="1143000" indent="-228600" algn="l" rtl="0" eaLnBrk="0" fontAlgn="base" hangingPunct="0">
              <a:spcBef>
                <a:spcPct val="0"/>
              </a:spcBef>
              <a:spcAft>
                <a:spcPct val="0"/>
              </a:spcAft>
              <a:defRPr kern="1200">
                <a:solidFill>
                  <a:schemeClr val="tx1"/>
                </a:solidFill>
                <a:latin typeface="Arial" charset="0"/>
                <a:ea typeface="+mn-ea"/>
                <a:cs typeface="Arial" charset="0"/>
              </a:defRPr>
            </a:lvl3pPr>
            <a:lvl4pPr marL="1600200" indent="-228600" algn="l" rtl="0" eaLnBrk="0" fontAlgn="base" hangingPunct="0">
              <a:spcBef>
                <a:spcPct val="0"/>
              </a:spcBef>
              <a:spcAft>
                <a:spcPct val="0"/>
              </a:spcAft>
              <a:buFont typeface="Arial" charset="0"/>
              <a:buChar char="•"/>
              <a:defRPr kern="1200">
                <a:solidFill>
                  <a:schemeClr val="tx1"/>
                </a:solidFill>
                <a:latin typeface="Arial" charset="0"/>
                <a:ea typeface="+mn-ea"/>
                <a:cs typeface="Arial" charset="0"/>
              </a:defRPr>
            </a:lvl4pPr>
            <a:lvl5pPr marL="2057400" indent="-228600" algn="l" rtl="0" eaLnBrk="0" fontAlgn="base" hangingPunct="0">
              <a:spcBef>
                <a:spcPct val="0"/>
              </a:spcBef>
              <a:spcAft>
                <a:spcPct val="0"/>
              </a:spcAft>
              <a:buFont typeface="Arial" charset="0"/>
              <a:buChar char="•"/>
              <a:defRPr kern="1200">
                <a:solidFill>
                  <a:schemeClr val="tx1"/>
                </a:solidFill>
                <a:latin typeface="Arial" charset="0"/>
                <a:ea typeface="+mn-ea"/>
                <a:cs typeface="Arial" charset="0"/>
              </a:defRPr>
            </a:lvl5pPr>
            <a:lvl6pPr marL="25146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6pPr>
            <a:lvl7pPr marL="29718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7pPr>
            <a:lvl8pPr marL="34290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8pPr>
            <a:lvl9pPr marL="38862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9pPr>
          </a:lstStyle>
          <a:p>
            <a:pPr eaLnBrk="1" fontAlgn="base" hangingPunct="1">
              <a:spcBef>
                <a:spcPct val="0"/>
              </a:spcBef>
              <a:spcAft>
                <a:spcPct val="0"/>
              </a:spcAft>
            </a:pPr>
            <a:r>
              <a:rPr lang="en-US" altLang="en-US" b="0" dirty="0" smtClean="0"/>
              <a:t> </a:t>
            </a:r>
            <a:r>
              <a:rPr lang="en-US" altLang="en-US" dirty="0" smtClean="0">
                <a:solidFill>
                  <a:srgbClr val="FF0000"/>
                </a:solidFill>
              </a:rPr>
              <a:t>@</a:t>
            </a:r>
            <a:r>
              <a:rPr lang="en-US" altLang="en-US" dirty="0" err="1" smtClean="0">
                <a:solidFill>
                  <a:srgbClr val="FF0000"/>
                </a:solidFill>
              </a:rPr>
              <a:t>HealthValueHub</a:t>
            </a:r>
            <a:r>
              <a:rPr lang="en-US" altLang="en-US" dirty="0" smtClean="0">
                <a:solidFill>
                  <a:srgbClr val="FF0000"/>
                </a:solidFill>
              </a:rPr>
              <a:t>                                                                                                                                                                         </a:t>
            </a:r>
            <a:r>
              <a:rPr lang="en-US" altLang="en-US" b="0" dirty="0" smtClean="0"/>
              <a:t>Getting to Health Care Value</a:t>
            </a:r>
            <a:endParaRPr lang="en-US" altLang="en-US" b="0" dirty="0" smtClean="0"/>
          </a:p>
        </p:txBody>
      </p:sp>
    </p:spTree>
    <p:extLst>
      <p:ext uri="{BB962C8B-B14F-4D97-AF65-F5344CB8AC3E}">
        <p14:creationId xmlns:p14="http://schemas.microsoft.com/office/powerpoint/2010/main" val="425310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115" y="1368339"/>
            <a:ext cx="5943600" cy="854921"/>
          </a:xfrm>
        </p:spPr>
        <p:txBody>
          <a:bodyPr/>
          <a:lstStyle/>
          <a:p>
            <a:r>
              <a:rPr lang="en-US" dirty="0" smtClean="0"/>
              <a:t>Health care costs are a “top of mind” worry for consumers</a:t>
            </a:r>
            <a:endParaRPr lang="en-US" dirty="0"/>
          </a:p>
        </p:txBody>
      </p:sp>
      <p:sp>
        <p:nvSpPr>
          <p:cNvPr id="3" name="Content Placeholder 2"/>
          <p:cNvSpPr>
            <a:spLocks noGrp="1"/>
          </p:cNvSpPr>
          <p:nvPr>
            <p:ph idx="1"/>
          </p:nvPr>
        </p:nvSpPr>
        <p:spPr>
          <a:xfrm>
            <a:off x="543354" y="2608444"/>
            <a:ext cx="4614862" cy="3352307"/>
          </a:xfrm>
        </p:spPr>
        <p:txBody>
          <a:bodyPr/>
          <a:lstStyle/>
          <a:p>
            <a:pPr>
              <a:lnSpc>
                <a:spcPct val="80000"/>
              </a:lnSpc>
              <a:defRPr/>
            </a:pPr>
            <a:r>
              <a:rPr lang="en-US" altLang="en-US" b="0" dirty="0" smtClean="0">
                <a:ea typeface="MS PGothic" pitchFamily="34" charset="-128"/>
              </a:rPr>
              <a:t>Health </a:t>
            </a:r>
            <a:r>
              <a:rPr lang="en-US" altLang="en-US" b="0" dirty="0">
                <a:ea typeface="MS PGothic" pitchFamily="34" charset="-128"/>
              </a:rPr>
              <a:t>coverage is one of most expensive purchases consumers make</a:t>
            </a:r>
            <a:r>
              <a:rPr lang="en-US" altLang="en-US" b="0" dirty="0" smtClean="0">
                <a:ea typeface="MS PGothic" pitchFamily="34" charset="-128"/>
              </a:rPr>
              <a:t>.</a:t>
            </a:r>
          </a:p>
          <a:p>
            <a:pPr>
              <a:lnSpc>
                <a:spcPct val="80000"/>
              </a:lnSpc>
              <a:defRPr/>
            </a:pPr>
            <a:endParaRPr lang="en-US" altLang="en-US" b="0" dirty="0" smtClean="0">
              <a:ea typeface="MS PGothic" pitchFamily="34" charset="-128"/>
            </a:endParaRPr>
          </a:p>
          <a:p>
            <a:pPr>
              <a:lnSpc>
                <a:spcPct val="80000"/>
              </a:lnSpc>
              <a:defRPr/>
            </a:pPr>
            <a:r>
              <a:rPr lang="en-US" altLang="en-US" b="0" dirty="0" smtClean="0">
                <a:ea typeface="MS PGothic" pitchFamily="34" charset="-128"/>
              </a:rPr>
              <a:t>Consumers feel strongly that “someone” – probably a government entity - should address high health care </a:t>
            </a:r>
            <a:r>
              <a:rPr lang="en-US" altLang="en-US" dirty="0" smtClean="0">
                <a:ea typeface="MS PGothic" pitchFamily="34" charset="-128"/>
              </a:rPr>
              <a:t>prices</a:t>
            </a:r>
            <a:r>
              <a:rPr lang="en-US" altLang="en-US" b="0" dirty="0" smtClean="0">
                <a:ea typeface="MS PGothic" pitchFamily="34" charset="-128"/>
              </a:rPr>
              <a:t>.</a:t>
            </a:r>
          </a:p>
          <a:p>
            <a:pPr>
              <a:lnSpc>
                <a:spcPct val="80000"/>
              </a:lnSpc>
              <a:defRPr/>
            </a:pPr>
            <a:endParaRPr lang="en-US" altLang="en-US" b="0" dirty="0">
              <a:ea typeface="MS PGothic" pitchFamily="34" charset="-128"/>
            </a:endParaRPr>
          </a:p>
          <a:p>
            <a:pPr>
              <a:lnSpc>
                <a:spcPct val="80000"/>
              </a:lnSpc>
              <a:defRPr/>
            </a:pPr>
            <a:r>
              <a:rPr lang="en-US" altLang="en-US" b="0" dirty="0" smtClean="0">
                <a:ea typeface="MS PGothic" pitchFamily="34" charset="-128"/>
              </a:rPr>
              <a:t>Consumers willing to embrace a wide-range of solutions.</a:t>
            </a:r>
          </a:p>
          <a:p>
            <a:pPr>
              <a:lnSpc>
                <a:spcPct val="80000"/>
              </a:lnSpc>
              <a:defRPr/>
            </a:pPr>
            <a:r>
              <a:rPr lang="en-US" altLang="en-US" b="0" dirty="0" smtClean="0">
                <a:ea typeface="MS PGothic" pitchFamily="34" charset="-128"/>
              </a:rPr>
              <a:t> </a:t>
            </a:r>
            <a:endParaRPr lang="en-US" altLang="en-US" b="0" dirty="0">
              <a:ea typeface="MS PGothic" pitchFamily="34" charset="-128"/>
            </a:endParaRPr>
          </a:p>
          <a:p>
            <a:r>
              <a:rPr lang="en-US" b="0" dirty="0" smtClean="0"/>
              <a:t>But they believe clinical health care </a:t>
            </a:r>
            <a:r>
              <a:rPr lang="en-US" dirty="0" smtClean="0"/>
              <a:t>quality</a:t>
            </a:r>
            <a:r>
              <a:rPr lang="en-US" b="0" dirty="0" smtClean="0"/>
              <a:t> is high and uniform</a:t>
            </a:r>
            <a:endParaRPr lang="en-US" b="0" dirty="0"/>
          </a:p>
        </p:txBody>
      </p:sp>
      <p:sp>
        <p:nvSpPr>
          <p:cNvPr id="4" name="Slide Number Placeholder 3"/>
          <p:cNvSpPr>
            <a:spLocks noGrp="1"/>
          </p:cNvSpPr>
          <p:nvPr>
            <p:ph type="sldNum" sz="quarter" idx="4294967295"/>
          </p:nvPr>
        </p:nvSpPr>
        <p:spPr>
          <a:xfrm>
            <a:off x="8314662" y="6160168"/>
            <a:ext cx="460745" cy="476250"/>
          </a:xfrm>
          <a:prstGeom prst="rect">
            <a:avLst/>
          </a:prstGeom>
        </p:spPr>
        <p:txBody>
          <a:bodyPr/>
          <a:lstStyle/>
          <a:p>
            <a:pPr>
              <a:defRPr/>
            </a:pPr>
            <a:fld id="{2F78C7F6-2EBC-45E9-9D85-5B8832849C70}" type="slidenum">
              <a:rPr lang="en-US" altLang="en-US" smtClean="0"/>
              <a:pPr>
                <a:defRPr/>
              </a:pPr>
              <a:t>7</a:t>
            </a:fld>
            <a:endParaRPr lang="en-US" altLang="en-US"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2444672"/>
            <a:ext cx="2599660" cy="3352307"/>
          </a:xfrm>
          <a:prstGeom prst="rect">
            <a:avLst/>
          </a:prstGeom>
          <a:ln>
            <a:solidFill>
              <a:schemeClr val="tx1"/>
            </a:solidFill>
          </a:ln>
        </p:spPr>
      </p:pic>
      <p:sp>
        <p:nvSpPr>
          <p:cNvPr id="7" name="TextBox 6"/>
          <p:cNvSpPr txBox="1"/>
          <p:nvPr/>
        </p:nvSpPr>
        <p:spPr>
          <a:xfrm>
            <a:off x="441251" y="6276094"/>
            <a:ext cx="8001000" cy="307777"/>
          </a:xfrm>
          <a:prstGeom prst="rect">
            <a:avLst/>
          </a:prstGeom>
          <a:noFill/>
        </p:spPr>
        <p:txBody>
          <a:bodyPr wrap="square" rtlCol="0">
            <a:spAutoFit/>
          </a:bodyPr>
          <a:lstStyle/>
          <a:p>
            <a:r>
              <a:rPr lang="en-US" sz="1400" dirty="0"/>
              <a:t>Report </a:t>
            </a:r>
            <a:r>
              <a:rPr lang="en-US" sz="1400" dirty="0" smtClean="0"/>
              <a:t>available at</a:t>
            </a:r>
            <a:r>
              <a:rPr lang="en-US" sz="1400" i="1" dirty="0" smtClean="0"/>
              <a:t>: </a:t>
            </a:r>
            <a:r>
              <a:rPr lang="en-US" sz="1400" i="1" dirty="0"/>
              <a:t>http://consumersunion.org/consumer-views-on-health-costs-quality-and-reforms/</a:t>
            </a:r>
          </a:p>
        </p:txBody>
      </p:sp>
    </p:spTree>
    <p:extLst>
      <p:ext uri="{BB962C8B-B14F-4D97-AF65-F5344CB8AC3E}">
        <p14:creationId xmlns:p14="http://schemas.microsoft.com/office/powerpoint/2010/main" val="4263747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6443" y="1419418"/>
            <a:ext cx="5943600" cy="1142807"/>
          </a:xfrm>
        </p:spPr>
        <p:txBody>
          <a:bodyPr/>
          <a:lstStyle/>
          <a:p>
            <a:r>
              <a:rPr lang="en-US" dirty="0" smtClean="0"/>
              <a:t>Addressing poor health care value IS a role for regulators and legislators, and therefore advocates </a:t>
            </a:r>
            <a:endParaRPr lang="en-US" dirty="0"/>
          </a:p>
        </p:txBody>
      </p:sp>
      <p:sp>
        <p:nvSpPr>
          <p:cNvPr id="3" name="Content Placeholder 2"/>
          <p:cNvSpPr>
            <a:spLocks noGrp="1"/>
          </p:cNvSpPr>
          <p:nvPr>
            <p:ph idx="1"/>
          </p:nvPr>
        </p:nvSpPr>
        <p:spPr>
          <a:xfrm>
            <a:off x="1536930" y="2619882"/>
            <a:ext cx="6064020" cy="732918"/>
          </a:xfrm>
        </p:spPr>
        <p:txBody>
          <a:bodyPr/>
          <a:lstStyle/>
          <a:p>
            <a:r>
              <a:rPr lang="en-US" b="0" dirty="0" smtClean="0"/>
              <a:t>Mostly, health care markets don’t work and can’t be made to fix the problem: information asymmetry, market power, third party payers</a:t>
            </a:r>
          </a:p>
          <a:p>
            <a:pPr marL="285750" indent="-285750">
              <a:buFont typeface="Arial" panose="020B0604020202020204" pitchFamily="34" charset="0"/>
              <a:buChar char="•"/>
            </a:pPr>
            <a:endParaRPr lang="en-US" b="0" dirty="0" smtClean="0"/>
          </a:p>
          <a:p>
            <a:pPr marL="285750" indent="-285750">
              <a:buFont typeface="Arial" panose="020B0604020202020204" pitchFamily="34" charset="0"/>
              <a:buChar char="•"/>
            </a:pPr>
            <a:endParaRPr lang="en-US" b="0"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
        <p:nvSpPr>
          <p:cNvPr id="4" name="Slide Number Placeholder 3"/>
          <p:cNvSpPr>
            <a:spLocks noGrp="1"/>
          </p:cNvSpPr>
          <p:nvPr>
            <p:ph type="sldNum" sz="quarter" idx="11"/>
          </p:nvPr>
        </p:nvSpPr>
        <p:spPr/>
        <p:txBody>
          <a:bodyPr/>
          <a:lstStyle/>
          <a:p>
            <a:pPr>
              <a:defRPr/>
            </a:pPr>
            <a:fld id="{B2C39C33-E0BA-41FA-8724-A1F4F25DCB99}" type="slidenum">
              <a:rPr lang="en-US" smtClean="0"/>
              <a:pPr>
                <a:defRPr/>
              </a:pPr>
              <a:t>8</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439792941"/>
              </p:ext>
            </p:extLst>
          </p:nvPr>
        </p:nvGraphicFramePr>
        <p:xfrm>
          <a:off x="1568133" y="3512815"/>
          <a:ext cx="5118418" cy="2326011"/>
        </p:xfrm>
        <a:graphic>
          <a:graphicData uri="http://schemas.openxmlformats.org/drawingml/2006/table">
            <a:tbl>
              <a:tblPr firstRow="1" firstCol="1" bandRow="1">
                <a:tableStyleId>{5C22544A-7EE6-4342-B048-85BDC9FD1C3A}</a:tableStyleId>
              </a:tblPr>
              <a:tblGrid>
                <a:gridCol w="1338547"/>
                <a:gridCol w="1338547"/>
                <a:gridCol w="1085801"/>
                <a:gridCol w="1355523"/>
              </a:tblGrid>
              <a:tr h="973428">
                <a:tc>
                  <a:txBody>
                    <a:bodyPr/>
                    <a:lstStyle/>
                    <a:p>
                      <a:pPr marL="0" marR="0">
                        <a:lnSpc>
                          <a:spcPts val="1200"/>
                        </a:lnSpc>
                        <a:spcBef>
                          <a:spcPts val="0"/>
                        </a:spcBef>
                        <a:spcAft>
                          <a:spcPts val="0"/>
                        </a:spcAft>
                      </a:pPr>
                      <a:r>
                        <a:rPr lang="en-US" sz="1800" dirty="0">
                          <a:effectLst/>
                        </a:rPr>
                        <a:t>Georgia </a:t>
                      </a:r>
                      <a:br>
                        <a:rPr lang="en-US" sz="1800" dirty="0">
                          <a:effectLst/>
                        </a:rPr>
                      </a:br>
                      <a:endParaRPr lang="en-US" sz="1800" dirty="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dirty="0" err="1">
                          <a:effectLst/>
                        </a:rPr>
                        <a:t>Herfindahl</a:t>
                      </a:r>
                      <a:r>
                        <a:rPr lang="en-US" sz="1200" dirty="0">
                          <a:effectLst/>
                        </a:rPr>
                        <a:t>-Hirschman Index (HHI)</a:t>
                      </a:r>
                      <a:endParaRPr lang="en-US" sz="1200" dirty="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a:effectLst/>
                        </a:rPr>
                        <a:t>Market Share of Largest Insurer</a:t>
                      </a:r>
                      <a:endParaRPr lang="en-US" sz="120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a:effectLst/>
                        </a:rPr>
                        <a:t>Number of Insurers with Greater than 5% Market Share</a:t>
                      </a:r>
                      <a:endParaRPr lang="en-US" sz="1200">
                        <a:effectLst/>
                        <a:latin typeface="Calibri"/>
                        <a:ea typeface="Calibri"/>
                        <a:cs typeface="Times New Roman"/>
                      </a:endParaRPr>
                    </a:p>
                  </a:txBody>
                  <a:tcPr marL="95250" marR="95250" marT="47625" marB="47625" anchor="ctr"/>
                </a:tc>
              </a:tr>
              <a:tr h="548165">
                <a:tc>
                  <a:txBody>
                    <a:bodyPr/>
                    <a:lstStyle/>
                    <a:p>
                      <a:pPr marL="0" marR="0">
                        <a:lnSpc>
                          <a:spcPts val="1200"/>
                        </a:lnSpc>
                        <a:spcBef>
                          <a:spcPts val="0"/>
                        </a:spcBef>
                        <a:spcAft>
                          <a:spcPts val="0"/>
                        </a:spcAft>
                      </a:pPr>
                      <a:r>
                        <a:rPr lang="en-US" sz="1600">
                          <a:effectLst/>
                        </a:rPr>
                        <a:t>Individual Market</a:t>
                      </a:r>
                      <a:endParaRPr lang="en-US" sz="160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dirty="0">
                          <a:effectLst/>
                        </a:rPr>
                        <a:t>Bordering</a:t>
                      </a:r>
                    </a:p>
                    <a:p>
                      <a:pPr marL="0" marR="0" algn="ctr">
                        <a:lnSpc>
                          <a:spcPts val="1200"/>
                        </a:lnSpc>
                        <a:spcBef>
                          <a:spcPts val="0"/>
                        </a:spcBef>
                        <a:spcAft>
                          <a:spcPts val="0"/>
                        </a:spcAft>
                      </a:pPr>
                      <a:r>
                        <a:rPr lang="en-US" sz="1200" dirty="0">
                          <a:effectLst/>
                        </a:rPr>
                        <a:t>on concentrated</a:t>
                      </a:r>
                      <a:endParaRPr lang="en-US" sz="1200" dirty="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dirty="0">
                          <a:effectLst/>
                        </a:rPr>
                        <a:t>36%</a:t>
                      </a:r>
                      <a:endParaRPr lang="en-US" sz="1200" dirty="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a:effectLst/>
                        </a:rPr>
                        <a:t>3</a:t>
                      </a:r>
                      <a:endParaRPr lang="en-US" sz="1200">
                        <a:effectLst/>
                        <a:latin typeface="Calibri"/>
                        <a:ea typeface="Calibri"/>
                        <a:cs typeface="Times New Roman"/>
                      </a:endParaRPr>
                    </a:p>
                  </a:txBody>
                  <a:tcPr marL="95250" marR="95250" marT="47625" marB="47625" anchor="ctr"/>
                </a:tc>
              </a:tr>
              <a:tr h="339341">
                <a:tc>
                  <a:txBody>
                    <a:bodyPr/>
                    <a:lstStyle/>
                    <a:p>
                      <a:pPr marL="0" marR="0">
                        <a:lnSpc>
                          <a:spcPts val="1200"/>
                        </a:lnSpc>
                        <a:spcBef>
                          <a:spcPts val="0"/>
                        </a:spcBef>
                        <a:spcAft>
                          <a:spcPts val="0"/>
                        </a:spcAft>
                      </a:pPr>
                      <a:r>
                        <a:rPr lang="en-US" sz="1600">
                          <a:effectLst/>
                        </a:rPr>
                        <a:t>Small Group</a:t>
                      </a:r>
                      <a:endParaRPr lang="en-US" sz="160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a:effectLst/>
                        </a:rPr>
                        <a:t>Moderately competitive</a:t>
                      </a:r>
                      <a:endParaRPr lang="en-US" sz="120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dirty="0">
                          <a:effectLst/>
                        </a:rPr>
                        <a:t>28%</a:t>
                      </a:r>
                      <a:endParaRPr lang="en-US" sz="1200" dirty="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dirty="0">
                          <a:effectLst/>
                        </a:rPr>
                        <a:t>4</a:t>
                      </a:r>
                      <a:endParaRPr lang="en-US" sz="1200" dirty="0">
                        <a:effectLst/>
                        <a:latin typeface="Calibri"/>
                        <a:ea typeface="Calibri"/>
                        <a:cs typeface="Times New Roman"/>
                      </a:endParaRPr>
                    </a:p>
                  </a:txBody>
                  <a:tcPr marL="95250" marR="95250" marT="47625" marB="47625" anchor="ctr"/>
                </a:tc>
              </a:tr>
              <a:tr h="339341">
                <a:tc>
                  <a:txBody>
                    <a:bodyPr/>
                    <a:lstStyle/>
                    <a:p>
                      <a:pPr marL="0" marR="0">
                        <a:lnSpc>
                          <a:spcPts val="1200"/>
                        </a:lnSpc>
                        <a:spcBef>
                          <a:spcPts val="0"/>
                        </a:spcBef>
                        <a:spcAft>
                          <a:spcPts val="0"/>
                        </a:spcAft>
                      </a:pPr>
                      <a:r>
                        <a:rPr lang="en-US" sz="1600" dirty="0">
                          <a:effectLst/>
                        </a:rPr>
                        <a:t>Larger Group</a:t>
                      </a:r>
                      <a:endParaRPr lang="en-US" sz="1600" dirty="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a:effectLst/>
                        </a:rPr>
                        <a:t>Excessively concentrated</a:t>
                      </a:r>
                      <a:endParaRPr lang="en-US" sz="120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a:effectLst/>
                        </a:rPr>
                        <a:t>42%</a:t>
                      </a:r>
                      <a:endParaRPr lang="en-US" sz="1200">
                        <a:effectLst/>
                        <a:latin typeface="Calibri"/>
                        <a:ea typeface="Calibri"/>
                        <a:cs typeface="Times New Roman"/>
                      </a:endParaRPr>
                    </a:p>
                  </a:txBody>
                  <a:tcPr marL="95250" marR="95250" marT="47625" marB="47625" anchor="ctr"/>
                </a:tc>
                <a:tc>
                  <a:txBody>
                    <a:bodyPr/>
                    <a:lstStyle/>
                    <a:p>
                      <a:pPr marL="0" marR="0" algn="ctr">
                        <a:lnSpc>
                          <a:spcPts val="1200"/>
                        </a:lnSpc>
                        <a:spcBef>
                          <a:spcPts val="0"/>
                        </a:spcBef>
                        <a:spcAft>
                          <a:spcPts val="0"/>
                        </a:spcAft>
                      </a:pPr>
                      <a:r>
                        <a:rPr lang="en-US" sz="1200" dirty="0">
                          <a:effectLst/>
                        </a:rPr>
                        <a:t>5</a:t>
                      </a:r>
                      <a:endParaRPr lang="en-US" sz="1200" dirty="0">
                        <a:effectLst/>
                        <a:latin typeface="Calibri"/>
                        <a:ea typeface="Calibri"/>
                        <a:cs typeface="Times New Roman"/>
                      </a:endParaRPr>
                    </a:p>
                  </a:txBody>
                  <a:tcPr marL="95250" marR="95250" marT="47625" marB="47625" anchor="ctr"/>
                </a:tc>
              </a:tr>
            </a:tbl>
          </a:graphicData>
        </a:graphic>
      </p:graphicFrame>
      <p:sp>
        <p:nvSpPr>
          <p:cNvPr id="7" name="Rectangle 1"/>
          <p:cNvSpPr>
            <a:spLocks noChangeArrowheads="1"/>
          </p:cNvSpPr>
          <p:nvPr/>
        </p:nvSpPr>
        <p:spPr bwMode="auto">
          <a:xfrm>
            <a:off x="1844675" y="5905502"/>
            <a:ext cx="5194300" cy="2616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Source: Kaiser Family Foundation – State Health Facts – Data from 2013</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Footer Placeholder 5"/>
          <p:cNvSpPr txBox="1">
            <a:spLocks/>
          </p:cNvSpPr>
          <p:nvPr/>
        </p:nvSpPr>
        <p:spPr bwMode="auto">
          <a:xfrm>
            <a:off x="432390" y="6230937"/>
            <a:ext cx="7861891"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45720" numCol="1" rtlCol="0" anchor="ctr" anchorCtr="0" compatLnSpc="1">
            <a:prstTxWarp prst="textNoShape">
              <a:avLst/>
            </a:prstTxWarp>
          </a:bodyPr>
          <a:lstStyle>
            <a:defPPr>
              <a:defRPr lang="en-US"/>
            </a:defPPr>
            <a:lvl1pPr algn="r" rtl="0" eaLnBrk="0" fontAlgn="auto" hangingPunct="0">
              <a:spcBef>
                <a:spcPts val="0"/>
              </a:spcBef>
              <a:spcAft>
                <a:spcPts val="0"/>
              </a:spcAft>
              <a:defRPr sz="900" b="1" kern="1200">
                <a:solidFill>
                  <a:schemeClr val="tx1"/>
                </a:solidFill>
                <a:latin typeface="Arial" charset="0"/>
                <a:ea typeface="+mn-ea"/>
                <a:cs typeface="Arial" charset="0"/>
              </a:defRPr>
            </a:lvl1pPr>
            <a:lvl2pPr marL="742950" indent="-285750" algn="l" rtl="0" eaLnBrk="0" fontAlgn="base" hangingPunct="0">
              <a:spcBef>
                <a:spcPct val="0"/>
              </a:spcBef>
              <a:spcAft>
                <a:spcPct val="0"/>
              </a:spcAft>
              <a:buFont typeface="Arial" charset="0"/>
              <a:buChar char="•"/>
              <a:defRPr kern="1200">
                <a:solidFill>
                  <a:schemeClr val="tx1"/>
                </a:solidFill>
                <a:latin typeface="Arial" charset="0"/>
                <a:ea typeface="+mn-ea"/>
                <a:cs typeface="Arial" charset="0"/>
              </a:defRPr>
            </a:lvl2pPr>
            <a:lvl3pPr marL="1143000" indent="-228600" algn="l" rtl="0" eaLnBrk="0" fontAlgn="base" hangingPunct="0">
              <a:spcBef>
                <a:spcPct val="0"/>
              </a:spcBef>
              <a:spcAft>
                <a:spcPct val="0"/>
              </a:spcAft>
              <a:defRPr kern="1200">
                <a:solidFill>
                  <a:schemeClr val="tx1"/>
                </a:solidFill>
                <a:latin typeface="Arial" charset="0"/>
                <a:ea typeface="+mn-ea"/>
                <a:cs typeface="Arial" charset="0"/>
              </a:defRPr>
            </a:lvl3pPr>
            <a:lvl4pPr marL="1600200" indent="-228600" algn="l" rtl="0" eaLnBrk="0" fontAlgn="base" hangingPunct="0">
              <a:spcBef>
                <a:spcPct val="0"/>
              </a:spcBef>
              <a:spcAft>
                <a:spcPct val="0"/>
              </a:spcAft>
              <a:buFont typeface="Arial" charset="0"/>
              <a:buChar char="•"/>
              <a:defRPr kern="1200">
                <a:solidFill>
                  <a:schemeClr val="tx1"/>
                </a:solidFill>
                <a:latin typeface="Arial" charset="0"/>
                <a:ea typeface="+mn-ea"/>
                <a:cs typeface="Arial" charset="0"/>
              </a:defRPr>
            </a:lvl4pPr>
            <a:lvl5pPr marL="2057400" indent="-228600" algn="l" rtl="0" eaLnBrk="0" fontAlgn="base" hangingPunct="0">
              <a:spcBef>
                <a:spcPct val="0"/>
              </a:spcBef>
              <a:spcAft>
                <a:spcPct val="0"/>
              </a:spcAft>
              <a:buFont typeface="Arial" charset="0"/>
              <a:buChar char="•"/>
              <a:defRPr kern="1200">
                <a:solidFill>
                  <a:schemeClr val="tx1"/>
                </a:solidFill>
                <a:latin typeface="Arial" charset="0"/>
                <a:ea typeface="+mn-ea"/>
                <a:cs typeface="Arial" charset="0"/>
              </a:defRPr>
            </a:lvl5pPr>
            <a:lvl6pPr marL="25146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6pPr>
            <a:lvl7pPr marL="29718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7pPr>
            <a:lvl8pPr marL="34290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8pPr>
            <a:lvl9pPr marL="3886200" indent="-228600" algn="l" defTabSz="914400" rtl="0" eaLnBrk="0" fontAlgn="base" latinLnBrk="0" hangingPunct="0">
              <a:spcBef>
                <a:spcPct val="0"/>
              </a:spcBef>
              <a:spcAft>
                <a:spcPct val="0"/>
              </a:spcAft>
              <a:buFont typeface="Arial" charset="0"/>
              <a:buChar char="•"/>
              <a:defRPr kern="1200">
                <a:solidFill>
                  <a:schemeClr val="tx1"/>
                </a:solidFill>
                <a:latin typeface="Arial" charset="0"/>
                <a:ea typeface="+mn-ea"/>
                <a:cs typeface="Arial" charset="0"/>
              </a:defRPr>
            </a:lvl9pPr>
          </a:lstStyle>
          <a:p>
            <a:pPr eaLnBrk="1" fontAlgn="base" hangingPunct="1">
              <a:spcBef>
                <a:spcPct val="0"/>
              </a:spcBef>
              <a:spcAft>
                <a:spcPct val="0"/>
              </a:spcAft>
            </a:pPr>
            <a:r>
              <a:rPr lang="en-US" altLang="en-US" b="0" dirty="0" smtClean="0"/>
              <a:t> </a:t>
            </a:r>
            <a:r>
              <a:rPr lang="en-US" altLang="en-US" dirty="0" smtClean="0">
                <a:solidFill>
                  <a:srgbClr val="FF0000"/>
                </a:solidFill>
              </a:rPr>
              <a:t>@</a:t>
            </a:r>
            <a:r>
              <a:rPr lang="en-US" altLang="en-US" dirty="0" err="1" smtClean="0">
                <a:solidFill>
                  <a:srgbClr val="FF0000"/>
                </a:solidFill>
              </a:rPr>
              <a:t>HealthValueHub</a:t>
            </a:r>
            <a:r>
              <a:rPr lang="en-US" altLang="en-US" dirty="0" smtClean="0">
                <a:solidFill>
                  <a:srgbClr val="FF0000"/>
                </a:solidFill>
              </a:rPr>
              <a:t>                                                                                                                                                                         </a:t>
            </a:r>
            <a:r>
              <a:rPr lang="en-US" altLang="en-US" b="0" dirty="0" smtClean="0"/>
              <a:t>Getting to Health Care Value</a:t>
            </a:r>
            <a:endParaRPr lang="en-US" altLang="en-US" b="0" dirty="0" smtClean="0"/>
          </a:p>
        </p:txBody>
      </p:sp>
    </p:spTree>
    <p:extLst>
      <p:ext uri="{BB962C8B-B14F-4D97-AF65-F5344CB8AC3E}">
        <p14:creationId xmlns:p14="http://schemas.microsoft.com/office/powerpoint/2010/main" val="3775063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2840" y="1332707"/>
            <a:ext cx="5943600" cy="854921"/>
          </a:xfrm>
        </p:spPr>
        <p:txBody>
          <a:bodyPr/>
          <a:lstStyle/>
          <a:p>
            <a:r>
              <a:rPr lang="en-US" dirty="0" smtClean="0"/>
              <a:t>Getting Started</a:t>
            </a:r>
            <a:endParaRPr lang="en-US" dirty="0"/>
          </a:p>
        </p:txBody>
      </p:sp>
      <p:sp>
        <p:nvSpPr>
          <p:cNvPr id="3" name="Content Placeholder 2"/>
          <p:cNvSpPr>
            <a:spLocks noGrp="1"/>
          </p:cNvSpPr>
          <p:nvPr>
            <p:ph idx="1"/>
          </p:nvPr>
        </p:nvSpPr>
        <p:spPr>
          <a:xfrm>
            <a:off x="1935515" y="1830677"/>
            <a:ext cx="6476140" cy="4225159"/>
          </a:xfrm>
        </p:spPr>
        <p:txBody>
          <a:bodyPr/>
          <a:lstStyle/>
          <a:p>
            <a:pPr marL="285750" indent="-285750">
              <a:buFont typeface="Arial" panose="020B0604020202020204" pitchFamily="34" charset="0"/>
              <a:buChar char="•"/>
            </a:pPr>
            <a:r>
              <a:rPr lang="en-US" b="0" dirty="0" smtClean="0"/>
              <a:t>Support/Use </a:t>
            </a:r>
            <a:r>
              <a:rPr lang="en-US" dirty="0" smtClean="0"/>
              <a:t>All Payer Claims Dataset (APCD) </a:t>
            </a:r>
            <a:r>
              <a:rPr lang="en-US" b="0" dirty="0" smtClean="0"/>
              <a:t>in your state:</a:t>
            </a:r>
          </a:p>
          <a:p>
            <a:pPr marL="742950" lvl="3" indent="-285750">
              <a:buFont typeface="Arial" panose="020B0604020202020204" pitchFamily="34" charset="0"/>
              <a:buChar char="•"/>
            </a:pPr>
            <a:r>
              <a:rPr lang="en-US" dirty="0" smtClean="0"/>
              <a:t>Inform Rate Review </a:t>
            </a:r>
            <a:r>
              <a:rPr lang="en-US" sz="1400" dirty="0" smtClean="0"/>
              <a:t>(being pursued/considered in OR, NH, VT, MD, MI)</a:t>
            </a:r>
          </a:p>
          <a:p>
            <a:pPr marL="742950" lvl="3" indent="-285750">
              <a:buFont typeface="Arial" panose="020B0604020202020204" pitchFamily="34" charset="0"/>
              <a:buChar char="•"/>
            </a:pPr>
            <a:r>
              <a:rPr lang="en-US" dirty="0" smtClean="0"/>
              <a:t>Support price transparency tools for consumers and other audiences</a:t>
            </a:r>
          </a:p>
          <a:p>
            <a:pPr marL="742950" lvl="3" indent="-285750">
              <a:buFont typeface="Arial" panose="020B0604020202020204" pitchFamily="34" charset="0"/>
              <a:buChar char="•"/>
            </a:pPr>
            <a:r>
              <a:rPr lang="en-US" dirty="0" smtClean="0"/>
              <a:t>Understand the pricing “landscape” and identify outliers/ areas of excessive price variation</a:t>
            </a:r>
          </a:p>
          <a:p>
            <a:pPr marL="285750" indent="-285750">
              <a:buFont typeface="Arial" panose="020B0604020202020204" pitchFamily="34" charset="0"/>
              <a:buChar char="•"/>
            </a:pPr>
            <a:r>
              <a:rPr lang="en-US" b="0" dirty="0" smtClean="0"/>
              <a:t>Expand</a:t>
            </a:r>
            <a:r>
              <a:rPr lang="en-US" dirty="0" smtClean="0"/>
              <a:t> factors used in Rate Review</a:t>
            </a:r>
          </a:p>
          <a:p>
            <a:pPr marL="742950" lvl="3" indent="-285750">
              <a:buFont typeface="Arial" panose="020B0604020202020204" pitchFamily="34" charset="0"/>
              <a:buChar char="•"/>
            </a:pPr>
            <a:r>
              <a:rPr lang="en-US" dirty="0" smtClean="0"/>
              <a:t>Affordability (RI)</a:t>
            </a:r>
          </a:p>
          <a:p>
            <a:pPr marL="742950" lvl="3" indent="-285750">
              <a:buFont typeface="Arial" panose="020B0604020202020204" pitchFamily="34" charset="0"/>
              <a:buChar char="•"/>
            </a:pPr>
            <a:r>
              <a:rPr lang="en-US" dirty="0" smtClean="0"/>
              <a:t>Reasonability of provider contracts</a:t>
            </a:r>
          </a:p>
          <a:p>
            <a:pPr marL="285750" lvl="2" indent="-285750">
              <a:buFont typeface="Arial" panose="020B0604020202020204" pitchFamily="34" charset="0"/>
              <a:buChar char="•"/>
            </a:pPr>
            <a:r>
              <a:rPr lang="en-US" dirty="0" smtClean="0"/>
              <a:t>Support legislative efforts to address </a:t>
            </a:r>
            <a:r>
              <a:rPr lang="en-US" b="1" dirty="0" smtClean="0"/>
              <a:t>Surprise Medical Bills</a:t>
            </a:r>
          </a:p>
          <a:p>
            <a:pPr marL="285750" lvl="2" indent="-285750">
              <a:buFont typeface="Arial" panose="020B0604020202020204" pitchFamily="34" charset="0"/>
              <a:buChar char="•"/>
            </a:pPr>
            <a:r>
              <a:rPr lang="en-US" b="1" dirty="0" smtClean="0"/>
              <a:t>Work across state agencies </a:t>
            </a:r>
            <a:r>
              <a:rPr lang="en-US" dirty="0" smtClean="0"/>
              <a:t>to </a:t>
            </a:r>
            <a:r>
              <a:rPr lang="en-US" dirty="0" smtClean="0"/>
              <a:t>comprehensively </a:t>
            </a:r>
            <a:r>
              <a:rPr lang="en-US" dirty="0" smtClean="0"/>
              <a:t>address health care spending and quality in your state</a:t>
            </a:r>
            <a:r>
              <a:rPr lang="en-US" sz="2400" dirty="0" smtClean="0"/>
              <a:t> </a:t>
            </a:r>
            <a:endParaRPr lang="en-US" sz="2400"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p:txBody>
      </p:sp>
      <p:sp>
        <p:nvSpPr>
          <p:cNvPr id="4" name="Slide Number Placeholder 3"/>
          <p:cNvSpPr>
            <a:spLocks noGrp="1"/>
          </p:cNvSpPr>
          <p:nvPr>
            <p:ph type="sldNum" sz="quarter" idx="11"/>
          </p:nvPr>
        </p:nvSpPr>
        <p:spPr/>
        <p:txBody>
          <a:bodyPr/>
          <a:lstStyle/>
          <a:p>
            <a:pPr>
              <a:defRPr/>
            </a:pPr>
            <a:fld id="{B2C39C33-E0BA-41FA-8724-A1F4F25DCB99}" type="slidenum">
              <a:rPr lang="en-US" smtClean="0"/>
              <a:pPr>
                <a:defRPr/>
              </a:pPr>
              <a:t>9</a:t>
            </a:fld>
            <a:endParaRPr lang="en-US" dirty="0"/>
          </a:p>
        </p:txBody>
      </p:sp>
      <p:sp>
        <p:nvSpPr>
          <p:cNvPr id="5" name="TextBox 4"/>
          <p:cNvSpPr txBox="1"/>
          <p:nvPr/>
        </p:nvSpPr>
        <p:spPr>
          <a:xfrm>
            <a:off x="488731" y="6274676"/>
            <a:ext cx="7110248" cy="523220"/>
          </a:xfrm>
          <a:prstGeom prst="rect">
            <a:avLst/>
          </a:prstGeom>
          <a:noFill/>
        </p:spPr>
        <p:txBody>
          <a:bodyPr wrap="square" rtlCol="0">
            <a:spAutoFit/>
          </a:bodyPr>
          <a:lstStyle/>
          <a:p>
            <a:r>
              <a:rPr lang="en-US" sz="1400" dirty="0" smtClean="0"/>
              <a:t>See, </a:t>
            </a:r>
            <a:r>
              <a:rPr lang="en-US" sz="1400" dirty="0"/>
              <a:t>for example, </a:t>
            </a:r>
            <a:r>
              <a:rPr lang="en-US" sz="1400" b="1" i="1" dirty="0"/>
              <a:t>Applicability of All-Payer Claims Databases for Rate Review and Other Regulatory </a:t>
            </a:r>
            <a:r>
              <a:rPr lang="en-US" sz="1400" b="1" i="1" dirty="0" smtClean="0"/>
              <a:t>Functions, </a:t>
            </a:r>
            <a:r>
              <a:rPr lang="en-US" sz="1400" dirty="0" err="1" smtClean="0"/>
              <a:t>Wakely</a:t>
            </a:r>
            <a:r>
              <a:rPr lang="en-US" sz="1400" dirty="0" smtClean="0"/>
              <a:t> Consulting </a:t>
            </a:r>
            <a:r>
              <a:rPr lang="en-US" sz="1400" dirty="0"/>
              <a:t>G</a:t>
            </a:r>
            <a:r>
              <a:rPr lang="en-US" sz="1400" dirty="0" smtClean="0"/>
              <a:t>roup, 2014. Also HealthCareValueHub.org</a:t>
            </a:r>
            <a:endParaRPr lang="en-US" sz="1400" dirty="0"/>
          </a:p>
        </p:txBody>
      </p:sp>
    </p:spTree>
    <p:extLst>
      <p:ext uri="{BB962C8B-B14F-4D97-AF65-F5344CB8AC3E}">
        <p14:creationId xmlns:p14="http://schemas.microsoft.com/office/powerpoint/2010/main" val="2919983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HCVH Theme">
      <a:dk1>
        <a:sysClr val="windowText" lastClr="000000"/>
      </a:dk1>
      <a:lt1>
        <a:sysClr val="window" lastClr="FFFFFF"/>
      </a:lt1>
      <a:dk2>
        <a:srgbClr val="1F497D"/>
      </a:dk2>
      <a:lt2>
        <a:srgbClr val="EEECE1"/>
      </a:lt2>
      <a:accent1>
        <a:srgbClr val="0091D9"/>
      </a:accent1>
      <a:accent2>
        <a:srgbClr val="EC1C24"/>
      </a:accent2>
      <a:accent3>
        <a:srgbClr val="666666"/>
      </a:accent3>
      <a:accent4>
        <a:srgbClr val="F57D17"/>
      </a:accent4>
      <a:accent5>
        <a:srgbClr val="408A2D"/>
      </a:accent5>
      <a:accent6>
        <a:srgbClr val="CCE9F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2828</TotalTime>
  <Words>1367</Words>
  <Application>Microsoft Office PowerPoint</Application>
  <PresentationFormat>On-screen Show (4:3)</PresentationFormat>
  <Paragraphs>190</Paragraphs>
  <Slides>19</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Microsoft Excel Chart</vt:lpstr>
      <vt:lpstr>Getting to Health Care Value A Critical Issue for Advocates </vt:lpstr>
      <vt:lpstr>Symptoms of Poor Health Care Value</vt:lpstr>
      <vt:lpstr>PowerPoint Presentation</vt:lpstr>
      <vt:lpstr>PowerPoint Presentation</vt:lpstr>
      <vt:lpstr>What Is Health Care Value? </vt:lpstr>
      <vt:lpstr>Poor Health Care Value IS An Urgent Problem</vt:lpstr>
      <vt:lpstr>Health care costs are a “top of mind” worry for consumers</vt:lpstr>
      <vt:lpstr>Addressing poor health care value IS a role for regulators and legislators, and therefore advocates </vt:lpstr>
      <vt:lpstr>Getting Started</vt:lpstr>
      <vt:lpstr>PowerPoint Presentation</vt:lpstr>
      <vt:lpstr>Aging of the population is NOT  an important cost driver </vt:lpstr>
      <vt:lpstr>Rising unit prices drive our health care spending growth; increases in utilization are a less important factor   </vt:lpstr>
      <vt:lpstr>Provider market power is a major reason for unit price growth  </vt:lpstr>
      <vt:lpstr>Only about 7% of overall health spending is “shoppable” and paid out-of-pocket by consumers </vt:lpstr>
      <vt:lpstr>Most Health Care Dollars Are Directed by Physicians</vt:lpstr>
      <vt:lpstr>What IS the “Health Care Value Hub?” </vt:lpstr>
      <vt:lpstr>PowerPoint Presentation</vt:lpstr>
      <vt:lpstr>Hub Resources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Patty Kelley</dc:creator>
  <cp:lastModifiedBy>Quincy, Lynn</cp:lastModifiedBy>
  <cp:revision>134</cp:revision>
  <cp:lastPrinted>2015-04-29T13:19:24Z</cp:lastPrinted>
  <dcterms:created xsi:type="dcterms:W3CDTF">2015-02-26T00:40:19Z</dcterms:created>
  <dcterms:modified xsi:type="dcterms:W3CDTF">2016-01-11T22:15:04Z</dcterms:modified>
</cp:coreProperties>
</file>