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6"/>
  </p:notesMasterIdLst>
  <p:handoutMasterIdLst>
    <p:handoutMasterId r:id="rId27"/>
  </p:handoutMasterIdLst>
  <p:sldIdLst>
    <p:sldId id="256" r:id="rId3"/>
    <p:sldId id="318" r:id="rId4"/>
    <p:sldId id="284" r:id="rId5"/>
    <p:sldId id="306" r:id="rId6"/>
    <p:sldId id="307" r:id="rId7"/>
    <p:sldId id="304" r:id="rId8"/>
    <p:sldId id="282" r:id="rId9"/>
    <p:sldId id="302" r:id="rId10"/>
    <p:sldId id="257" r:id="rId11"/>
    <p:sldId id="286" r:id="rId12"/>
    <p:sldId id="308" r:id="rId13"/>
    <p:sldId id="309" r:id="rId14"/>
    <p:sldId id="310" r:id="rId15"/>
    <p:sldId id="311" r:id="rId16"/>
    <p:sldId id="312" r:id="rId17"/>
    <p:sldId id="313" r:id="rId18"/>
    <p:sldId id="314" r:id="rId19"/>
    <p:sldId id="315" r:id="rId20"/>
    <p:sldId id="316" r:id="rId21"/>
    <p:sldId id="317" r:id="rId22"/>
    <p:sldId id="305" r:id="rId23"/>
    <p:sldId id="319" r:id="rId24"/>
    <p:sldId id="303" r:id="rId25"/>
  </p:sldIdLst>
  <p:sldSz cx="9144000" cy="6858000" type="screen4x3"/>
  <p:notesSz cx="6858000" cy="92964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Biasi" initials="AD"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autoAdjust="0"/>
    <p:restoredTop sz="55033" autoAdjust="0"/>
  </p:normalViewPr>
  <p:slideViewPr>
    <p:cSldViewPr snapToObjects="1">
      <p:cViewPr>
        <p:scale>
          <a:sx n="77" d="100"/>
          <a:sy n="77" d="100"/>
        </p:scale>
        <p:origin x="-2280"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91F538B-9C9D-474B-B6C2-595AAF7777B4}" type="datetimeFigureOut">
              <a:rPr lang="en-US" smtClean="0"/>
              <a:t>1/13/2016</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16DAE0A-462C-4013-987B-37DE00910E81}" type="slidenum">
              <a:rPr lang="en-US" smtClean="0"/>
              <a:t>‹#›</a:t>
            </a:fld>
            <a:endParaRPr lang="en-US" dirty="0"/>
          </a:p>
        </p:txBody>
      </p:sp>
    </p:spTree>
    <p:extLst>
      <p:ext uri="{BB962C8B-B14F-4D97-AF65-F5344CB8AC3E}">
        <p14:creationId xmlns:p14="http://schemas.microsoft.com/office/powerpoint/2010/main" val="57929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7343969-80DD-495F-8C2F-A09FC71081F8}" type="datetimeFigureOut">
              <a:rPr lang="en-US" smtClean="0"/>
              <a:t>1/13/2016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89BD512-5485-4F05-88C0-4CB8A1349CF4}" type="slidenum">
              <a:rPr lang="en-US" smtClean="0"/>
              <a:t>‹#›</a:t>
            </a:fld>
            <a:endParaRPr lang="en-US" dirty="0"/>
          </a:p>
        </p:txBody>
      </p:sp>
    </p:spTree>
    <p:extLst>
      <p:ext uri="{BB962C8B-B14F-4D97-AF65-F5344CB8AC3E}">
        <p14:creationId xmlns:p14="http://schemas.microsoft.com/office/powerpoint/2010/main" val="931363681"/>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edicaid.gov/state-resource-center/medicaid-state-plan-amendments/medicaid-state-plan-amendment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a:t>
            </a:fld>
            <a:endParaRPr lang="en-US" dirty="0"/>
          </a:p>
        </p:txBody>
      </p:sp>
    </p:spTree>
    <p:extLst>
      <p:ext uri="{BB962C8B-B14F-4D97-AF65-F5344CB8AC3E}">
        <p14:creationId xmlns:p14="http://schemas.microsoft.com/office/powerpoint/2010/main" val="387954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population health initiative…</a:t>
            </a:r>
          </a:p>
          <a:p>
            <a:r>
              <a:rPr lang="en-US" baseline="0" dirty="0" smtClean="0"/>
              <a:t>That said – we’re seeing a lot of models emerging from   earlier CMMI investments e.g. SIM with initial work in AHC. </a:t>
            </a:r>
          </a:p>
          <a:p>
            <a:endParaRPr lang="en-US" baseline="0" dirty="0" smtClean="0"/>
          </a:p>
          <a:p>
            <a:r>
              <a:rPr lang="en-US" baseline="0" dirty="0" smtClean="0"/>
              <a:t>Early emphasis on funding, data, partnerships….</a:t>
            </a:r>
          </a:p>
          <a:p>
            <a:r>
              <a:rPr lang="en-US" baseline="0" dirty="0" smtClean="0"/>
              <a:t>Most do not yet include policy, systems and enviro change but we are seeing models that have incorporated work of this nature – SW WA HLC</a:t>
            </a:r>
          </a:p>
          <a:p>
            <a:r>
              <a:rPr lang="en-US" baseline="0" dirty="0" smtClean="0"/>
              <a:t>SRTS</a:t>
            </a:r>
          </a:p>
          <a:p>
            <a:r>
              <a:rPr lang="en-US" baseline="0" dirty="0" smtClean="0"/>
              <a:t>Housing Policy </a:t>
            </a:r>
          </a:p>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11</a:t>
            </a:fld>
            <a:endParaRPr lang="en-US" dirty="0"/>
          </a:p>
        </p:txBody>
      </p:sp>
    </p:spTree>
    <p:extLst>
      <p:ext uri="{BB962C8B-B14F-4D97-AF65-F5344CB8AC3E}">
        <p14:creationId xmlns:p14="http://schemas.microsoft.com/office/powerpoint/2010/main" val="3992693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range of efforts…</a:t>
            </a:r>
          </a:p>
          <a:p>
            <a:r>
              <a:rPr lang="en-US" dirty="0" smtClean="0"/>
              <a:t>-CDC</a:t>
            </a:r>
            <a:r>
              <a:rPr lang="en-US" baseline="0" dirty="0" smtClean="0"/>
              <a:t> (Heart Disease and Diabetes emphasis) &amp; Partnerships to Improve Community Health</a:t>
            </a:r>
          </a:p>
          <a:p>
            <a:r>
              <a:rPr lang="en-US" dirty="0" smtClean="0"/>
              <a:t>(this has been</a:t>
            </a:r>
            <a:r>
              <a:rPr lang="en-US" baseline="0" dirty="0" smtClean="0"/>
              <a:t> an evolution – with earlier efforts like CPPW, CTG…) but building support given connection to ACA, misperceptions of efforts etc require a new way forward and that’s something TFAH is proactively working on now.</a:t>
            </a:r>
          </a:p>
          <a:p>
            <a:endParaRPr lang="en-US" baseline="0" dirty="0" smtClean="0"/>
          </a:p>
          <a:p>
            <a:r>
              <a:rPr lang="en-US" baseline="0" dirty="0" smtClean="0"/>
              <a:t>-CMMI – existing and new investments</a:t>
            </a:r>
          </a:p>
          <a:p>
            <a:endParaRPr lang="en-US" baseline="0" dirty="0" smtClean="0"/>
          </a:p>
          <a:p>
            <a:r>
              <a:rPr lang="en-US" baseline="0" dirty="0" smtClean="0"/>
              <a:t>-Health plan/hospital led – runs the gamut</a:t>
            </a:r>
          </a:p>
          <a:p>
            <a:r>
              <a:rPr lang="en-US" baseline="0" dirty="0" smtClean="0"/>
              <a:t>-Community Gardens</a:t>
            </a:r>
          </a:p>
          <a:p>
            <a:r>
              <a:rPr lang="en-US" baseline="0" dirty="0" smtClean="0"/>
              <a:t>-Farmers Markets</a:t>
            </a:r>
          </a:p>
          <a:p>
            <a:r>
              <a:rPr lang="en-US" baseline="0" dirty="0" smtClean="0"/>
              <a:t>-Health Zones</a:t>
            </a:r>
          </a:p>
          <a:p>
            <a:r>
              <a:rPr lang="en-US" baseline="0" dirty="0" smtClean="0"/>
              <a:t>TO</a:t>
            </a:r>
          </a:p>
          <a:p>
            <a:r>
              <a:rPr lang="en-US" baseline="0" dirty="0" smtClean="0"/>
              <a:t>-some of the examples I’ll share now </a:t>
            </a:r>
          </a:p>
          <a:p>
            <a:endParaRPr lang="en-US" baseline="0" dirty="0" smtClean="0"/>
          </a:p>
        </p:txBody>
      </p:sp>
      <p:sp>
        <p:nvSpPr>
          <p:cNvPr id="4" name="Slide Number Placeholder 3"/>
          <p:cNvSpPr>
            <a:spLocks noGrp="1"/>
          </p:cNvSpPr>
          <p:nvPr>
            <p:ph type="sldNum" sz="quarter" idx="10"/>
          </p:nvPr>
        </p:nvSpPr>
        <p:spPr/>
        <p:txBody>
          <a:bodyPr/>
          <a:lstStyle/>
          <a:p>
            <a:fld id="{989BD512-5485-4F05-88C0-4CB8A1349CF4}" type="slidenum">
              <a:rPr lang="en-US" smtClean="0"/>
              <a:t>12</a:t>
            </a:fld>
            <a:endParaRPr lang="en-US" dirty="0"/>
          </a:p>
        </p:txBody>
      </p:sp>
    </p:spTree>
    <p:extLst>
      <p:ext uri="{BB962C8B-B14F-4D97-AF65-F5344CB8AC3E}">
        <p14:creationId xmlns:p14="http://schemas.microsoft.com/office/powerpoint/2010/main" val="2718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Seeing leadership emerging from new places</a:t>
            </a:r>
          </a:p>
          <a:p>
            <a:pPr marL="171450" indent="-171450">
              <a:buFont typeface="Arial" panose="020B0604020202020204" pitchFamily="34" charset="0"/>
              <a:buChar char="•"/>
            </a:pPr>
            <a:r>
              <a:rPr lang="en-US" baseline="0" dirty="0" smtClean="0"/>
              <a:t>ProMedica Health System (now Root Causes Coalition with AARP, CDC Foundation) – gaining traction with many state-based hospital associations </a:t>
            </a:r>
          </a:p>
          <a:p>
            <a:pPr marL="171450" indent="-171450">
              <a:buFont typeface="Arial" panose="020B0604020202020204" pitchFamily="34" charset="0"/>
              <a:buChar char="•"/>
            </a:pPr>
            <a:r>
              <a:rPr lang="en-US" baseline="0" dirty="0" smtClean="0"/>
              <a:t>-Started with an emphasis within their respective health system community – hunger as a health issue and partnership with food banks, healthy cooking, farmers markets but has evolved into an effort to grow a national coalition to address the underlying social determinants</a:t>
            </a:r>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89BD512-5485-4F05-88C0-4CB8A1349CF4}" type="slidenum">
              <a:rPr lang="en-US" smtClean="0"/>
              <a:t>13</a:t>
            </a:fld>
            <a:endParaRPr lang="en-US" dirty="0"/>
          </a:p>
        </p:txBody>
      </p:sp>
    </p:spTree>
    <p:extLst>
      <p:ext uri="{BB962C8B-B14F-4D97-AF65-F5344CB8AC3E}">
        <p14:creationId xmlns:p14="http://schemas.microsoft.com/office/powerpoint/2010/main" val="122884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ACAP Positively Impacting Social Determinants of Health: How Safety Net Health Plans Lead the Way, June 2014 </a:t>
            </a:r>
          </a:p>
          <a:p>
            <a:r>
              <a:rPr lang="en-US" dirty="0" smtClean="0"/>
              <a:t>UPMC for You</a:t>
            </a:r>
          </a:p>
          <a:p>
            <a:r>
              <a:rPr lang="en-US" dirty="0" smtClean="0"/>
              <a:t>Pilot that has been expanded</a:t>
            </a:r>
          </a:p>
          <a:p>
            <a:r>
              <a:rPr lang="en-US" dirty="0" smtClean="0"/>
              <a:t>Partnership</a:t>
            </a:r>
            <a:r>
              <a:rPr lang="en-US" baseline="0" dirty="0" smtClean="0"/>
              <a:t> with UPMC and Housing Agency among other efforts</a:t>
            </a:r>
            <a:endParaRPr lang="en-US" dirty="0" smtClean="0"/>
          </a:p>
          <a:p>
            <a:r>
              <a:rPr lang="en-US" sz="900" dirty="0" smtClean="0"/>
              <a:t>United Healthcare</a:t>
            </a:r>
          </a:p>
          <a:p>
            <a:endParaRPr lang="en-US" sz="900" dirty="0" smtClean="0"/>
          </a:p>
          <a:p>
            <a:endParaRPr lang="en-US" sz="900" dirty="0" smtClean="0"/>
          </a:p>
          <a:p>
            <a:endParaRPr lang="en-US" sz="900" dirty="0" smtClean="0"/>
          </a:p>
        </p:txBody>
      </p:sp>
      <p:sp>
        <p:nvSpPr>
          <p:cNvPr id="4" name="Slide Number Placeholder 3"/>
          <p:cNvSpPr>
            <a:spLocks noGrp="1"/>
          </p:cNvSpPr>
          <p:nvPr>
            <p:ph type="sldNum" sz="quarter" idx="10"/>
          </p:nvPr>
        </p:nvSpPr>
        <p:spPr/>
        <p:txBody>
          <a:bodyPr/>
          <a:lstStyle/>
          <a:p>
            <a:fld id="{989BD512-5485-4F05-88C0-4CB8A1349CF4}" type="slidenum">
              <a:rPr lang="en-US" smtClean="0"/>
              <a:t>14</a:t>
            </a:fld>
            <a:endParaRPr lang="en-US" dirty="0"/>
          </a:p>
        </p:txBody>
      </p:sp>
    </p:spTree>
    <p:extLst>
      <p:ext uri="{BB962C8B-B14F-4D97-AF65-F5344CB8AC3E}">
        <p14:creationId xmlns:p14="http://schemas.microsoft.com/office/powerpoint/2010/main" val="45295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Wisconsin</a:t>
            </a:r>
            <a:r>
              <a:rPr lang="en-US" baseline="0" dirty="0" smtClean="0"/>
              <a:t> Children’s Hospital – School Nurses, connecting students/patients (with emphasis on students with chronic conditions e.g. ASTHMA) to community resources</a:t>
            </a:r>
          </a:p>
          <a:p>
            <a:r>
              <a:rPr lang="en-US" baseline="0" dirty="0" smtClean="0"/>
              <a:t>Nemours – shared data/records between clinics and school nurses</a:t>
            </a:r>
          </a:p>
          <a:p>
            <a:endParaRPr lang="en-US" baseline="0" dirty="0" smtClean="0"/>
          </a:p>
          <a:p>
            <a:r>
              <a:rPr lang="en-US" baseline="0" dirty="0" smtClean="0"/>
              <a:t>Community level efforts – including policy</a:t>
            </a:r>
          </a:p>
          <a:p>
            <a:r>
              <a:rPr lang="en-US" baseline="0" dirty="0" smtClean="0"/>
              <a:t>Safe Routes to School</a:t>
            </a:r>
          </a:p>
          <a:p>
            <a:r>
              <a:rPr lang="en-US" baseline="0" dirty="0" smtClean="0"/>
              <a:t>Healthy School Foods</a:t>
            </a:r>
          </a:p>
          <a:p>
            <a:endParaRPr lang="en-US" baseline="0" dirty="0" smtClean="0"/>
          </a:p>
          <a:p>
            <a:r>
              <a:rPr lang="en-US" baseline="0" dirty="0" smtClean="0"/>
              <a:t>Nationally, Health/Ed Collaborative </a:t>
            </a:r>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15</a:t>
            </a:fld>
            <a:endParaRPr lang="en-US" dirty="0"/>
          </a:p>
        </p:txBody>
      </p:sp>
    </p:spTree>
    <p:extLst>
      <p:ext uri="{BB962C8B-B14F-4D97-AF65-F5344CB8AC3E}">
        <p14:creationId xmlns:p14="http://schemas.microsoft.com/office/powerpoint/2010/main" val="321204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2671" y="4473892"/>
            <a:ext cx="5486400" cy="3660458"/>
          </a:xfrm>
        </p:spPr>
        <p:txBody>
          <a:bodyPr/>
          <a:lstStyle/>
          <a:p>
            <a:r>
              <a:rPr lang="en-US" dirty="0" smtClean="0"/>
              <a:t>Hospitals</a:t>
            </a:r>
            <a:r>
              <a:rPr lang="en-US" baseline="0" dirty="0" smtClean="0"/>
              <a:t> as anchor institutions</a:t>
            </a:r>
          </a:p>
          <a:p>
            <a:r>
              <a:rPr lang="en-US" baseline="0" dirty="0" smtClean="0"/>
              <a:t>UH Cleveland, Evergreen Cooperative</a:t>
            </a:r>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16</a:t>
            </a:fld>
            <a:endParaRPr lang="en-US" dirty="0"/>
          </a:p>
        </p:txBody>
      </p:sp>
    </p:spTree>
    <p:extLst>
      <p:ext uri="{BB962C8B-B14F-4D97-AF65-F5344CB8AC3E}">
        <p14:creationId xmlns:p14="http://schemas.microsoft.com/office/powerpoint/2010/main" val="255530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Hospitals intervening in the cycle of community violence</a:t>
            </a:r>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17</a:t>
            </a:fld>
            <a:endParaRPr lang="en-US" dirty="0"/>
          </a:p>
        </p:txBody>
      </p:sp>
    </p:spTree>
    <p:extLst>
      <p:ext uri="{BB962C8B-B14F-4D97-AF65-F5344CB8AC3E}">
        <p14:creationId xmlns:p14="http://schemas.microsoft.com/office/powerpoint/2010/main" val="3283862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For most of us, the neighborhood is our “ecosystem,” a place that can either provide the opportunities we need to grow or stifle our potential. We generally know an opportunity-rich neighborhood when we see one: a place that provides access to quality schools, healthy food and recreational options, stable and supportive housing, sustainable employment, and strong social networks. </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This map of Austin show the opportunities</a:t>
            </a:r>
            <a:r>
              <a:rPr lang="en-US" sz="900" kern="1200" baseline="0" dirty="0" smtClean="0">
                <a:solidFill>
                  <a:schemeClr val="tx1"/>
                </a:solidFill>
                <a:effectLst/>
                <a:latin typeface="+mn-lt"/>
                <a:ea typeface="+mn-ea"/>
                <a:cs typeface="+mn-cs"/>
              </a:rPr>
              <a:t> as shading, with the lightest shade representing the least opportunity neighborhood.  The dots represent home vacancies and median house values, with green as improving and red, declining.</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For many marginalized communities, particularly low-income communities and segregated communities of color, neighborhood conditions limit access to opportunity and advancement. Residents concentrated in opportunity-deprived communities lack access to steady employment, essential services, and good schools, and often live in unsafe environments. In these neighborhoods, under-resourced schools struggle to meet the myriad needs of children in poverty; parents shop at grocery stores with overpriced and low-quality food; and people motivated to work lack connection to meaningful, sustainable employment. This geographic isolation from opportunity creates artificial barriers to improvement for these residents and significantly diminishes their quality of life. </a:t>
            </a:r>
          </a:p>
          <a:p>
            <a:endParaRPr lang="en-US" sz="900" kern="1200" dirty="0" smtClean="0">
              <a:solidFill>
                <a:schemeClr val="tx1"/>
              </a:solidFill>
              <a:effectLst/>
              <a:latin typeface="+mn-lt"/>
              <a:ea typeface="+mn-ea"/>
              <a:cs typeface="+mn-cs"/>
            </a:endParaRPr>
          </a:p>
          <a:p>
            <a:r>
              <a:rPr lang="en-US" dirty="0" smtClean="0"/>
              <a:t>http://kirwaninstitute.osu.edu/wp-content/uploads/2013/09/FINAL_OM_9-5.pdf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18</a:t>
            </a:fld>
            <a:endParaRPr lang="en-US" dirty="0"/>
          </a:p>
        </p:txBody>
      </p:sp>
    </p:spTree>
    <p:extLst>
      <p:ext uri="{BB962C8B-B14F-4D97-AF65-F5344CB8AC3E}">
        <p14:creationId xmlns:p14="http://schemas.microsoft.com/office/powerpoint/2010/main" val="180578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ACO to ACH Why?</a:t>
            </a:r>
          </a:p>
          <a:p>
            <a:endParaRPr lang="en-US" dirty="0" smtClean="0"/>
          </a:p>
          <a:p>
            <a:r>
              <a:rPr lang="en-US" dirty="0" smtClean="0"/>
              <a:t>What are you</a:t>
            </a:r>
            <a:r>
              <a:rPr lang="en-US" baseline="0" dirty="0" smtClean="0"/>
              <a:t> trying to achieve? Quality measures for Medicaid, HEDIS measures, other risk-based contracts:</a:t>
            </a:r>
          </a:p>
          <a:p>
            <a:r>
              <a:rPr lang="en-US" baseline="0" dirty="0" smtClean="0"/>
              <a:t>Reduce BMI</a:t>
            </a:r>
          </a:p>
          <a:p>
            <a:r>
              <a:rPr lang="en-US" baseline="0" dirty="0" smtClean="0"/>
              <a:t>Increase the provision of weight assessment and counseling</a:t>
            </a:r>
          </a:p>
          <a:p>
            <a:r>
              <a:rPr lang="en-US" baseline="0" dirty="0" smtClean="0"/>
              <a:t>Immunize everyone who should be</a:t>
            </a:r>
          </a:p>
          <a:p>
            <a:r>
              <a:rPr lang="en-US" baseline="0" dirty="0" smtClean="0"/>
              <a:t>Screen or lead, cancer, infectious diseases</a:t>
            </a:r>
          </a:p>
          <a:p>
            <a:r>
              <a:rPr lang="en-US" baseline="0" dirty="0" smtClean="0"/>
              <a:t>Manage asthma, diabetes and other chronic diseases</a:t>
            </a:r>
          </a:p>
          <a:p>
            <a:r>
              <a:rPr lang="en-US" baseline="0" dirty="0" smtClean="0"/>
              <a:t>Control high blood pressure</a:t>
            </a:r>
          </a:p>
          <a:p>
            <a:r>
              <a:rPr lang="en-US" baseline="0" dirty="0" smtClean="0"/>
              <a:t>Reduce risk of falls</a:t>
            </a:r>
          </a:p>
          <a:p>
            <a:r>
              <a:rPr lang="en-US" baseline="0" dirty="0" smtClean="0"/>
              <a:t>Increase PA in older adults</a:t>
            </a:r>
            <a:endParaRPr lang="en-US" dirty="0" smtClean="0"/>
          </a:p>
          <a:p>
            <a:endParaRPr lang="en-US" dirty="0" smtClean="0"/>
          </a:p>
          <a:p>
            <a:r>
              <a:rPr lang="en-US" dirty="0" smtClean="0"/>
              <a:t>Spending on social services less in US as compared</a:t>
            </a:r>
            <a:r>
              <a:rPr lang="en-US" baseline="0" dirty="0" smtClean="0"/>
              <a:t> to other countries, spending on medical care more, yet </a:t>
            </a:r>
            <a:r>
              <a:rPr lang="en-US" sz="900" b="0" i="0" u="none" strike="noStrike" kern="1200" baseline="0" dirty="0" smtClean="0">
                <a:solidFill>
                  <a:schemeClr val="tx1"/>
                </a:solidFill>
                <a:latin typeface="+mn-lt"/>
                <a:ea typeface="+mn-ea"/>
                <a:cs typeface="+mn-cs"/>
              </a:rPr>
              <a:t>Elizabeth Bradley’s work shows that the ratio of social to health spending was significantly</a:t>
            </a:r>
          </a:p>
          <a:p>
            <a:r>
              <a:rPr lang="en-US" sz="900" b="0" i="0" u="none" strike="noStrike" kern="1200" baseline="0" dirty="0" smtClean="0">
                <a:solidFill>
                  <a:schemeClr val="tx1"/>
                </a:solidFill>
                <a:latin typeface="+mn-lt"/>
                <a:ea typeface="+mn-ea"/>
                <a:cs typeface="+mn-cs"/>
              </a:rPr>
              <a:t>associated with better health outcomes (Less infant mortality, low birth weight, premature death; longer life expectancy)</a:t>
            </a:r>
            <a:endParaRPr lang="en-US" dirty="0" smtClean="0"/>
          </a:p>
          <a:p>
            <a:r>
              <a:rPr lang="en-US" dirty="0" smtClean="0"/>
              <a:t>Not just the responsibility of managed care</a:t>
            </a:r>
            <a:r>
              <a:rPr lang="en-US" baseline="0" dirty="0" smtClean="0"/>
              <a:t> </a:t>
            </a:r>
            <a:r>
              <a:rPr lang="en-US" dirty="0" smtClean="0"/>
              <a:t>OR any one sector!</a:t>
            </a:r>
          </a:p>
          <a:p>
            <a:endParaRPr lang="en-US" dirty="0" smtClean="0"/>
          </a:p>
          <a:p>
            <a:r>
              <a:rPr lang="en-US" b="1" dirty="0" smtClean="0"/>
              <a:t>REQUIRES:</a:t>
            </a:r>
            <a:r>
              <a:rPr lang="en-US" b="1" baseline="0" dirty="0" smtClean="0"/>
              <a:t> </a:t>
            </a:r>
          </a:p>
          <a:p>
            <a:r>
              <a:rPr lang="en-US" b="1" dirty="0" smtClean="0"/>
              <a:t>PARTNERSHIP</a:t>
            </a:r>
          </a:p>
          <a:p>
            <a:r>
              <a:rPr lang="en-US" b="1" dirty="0" smtClean="0"/>
              <a:t>COMMUNITY ENGAGEMENT</a:t>
            </a:r>
          </a:p>
          <a:p>
            <a:r>
              <a:rPr lang="en-US" b="1" dirty="0" smtClean="0"/>
              <a:t>FINANCIAL MODELS THAT SUPPORT UPSTREAM INTERVENTIONS – OR CCOs, SIMs, AHCs, Wellness Trust, Preventive Services and Free Care policy changes</a:t>
            </a:r>
          </a:p>
          <a:p>
            <a:r>
              <a:rPr lang="en-US" b="1" dirty="0" smtClean="0"/>
              <a:t>DPP example of reimbursed intervention</a:t>
            </a:r>
          </a:p>
          <a:p>
            <a:r>
              <a:rPr lang="en-US" b="1" dirty="0" smtClean="0"/>
              <a:t>Braiding of funding streams – managed care has flexibility</a:t>
            </a:r>
            <a:r>
              <a:rPr lang="en-US" b="1" baseline="0" dirty="0" smtClean="0"/>
              <a:t> with how dollars can be spent</a:t>
            </a:r>
            <a:endParaRPr lang="en-US" b="1" dirty="0" smtClean="0"/>
          </a:p>
          <a:p>
            <a:endParaRPr lang="en-US" dirty="0" smtClean="0"/>
          </a:p>
          <a:p>
            <a:r>
              <a:rPr lang="en-US" sz="900" kern="1200" dirty="0" smtClean="0">
                <a:solidFill>
                  <a:schemeClr val="tx1"/>
                </a:solidFill>
                <a:latin typeface="+mn-lt"/>
                <a:ea typeface="+mn-ea"/>
                <a:cs typeface="+mn-cs"/>
              </a:rPr>
              <a:t>The Guide for Community Action (Action Guide) is a handbook for anyone who wants to improve health across a population, whether locally, in a broader region or state, or even nationally. The Guide’s purpose is to support individuals and groups working together to successfully promote and improve population health over time. It contains brief summaries of 10 useful elements that are important to consider when engaging in collaborative population health improvement efforts, and includes examples and links to practical resources. </a:t>
            </a:r>
          </a:p>
          <a:p>
            <a:endParaRPr lang="en-US" sz="900" kern="1200" dirty="0" smtClean="0">
              <a:solidFill>
                <a:schemeClr val="tx1"/>
              </a:solidFill>
              <a:latin typeface="+mn-lt"/>
              <a:ea typeface="+mn-ea"/>
              <a:cs typeface="+mn-cs"/>
            </a:endParaRPr>
          </a:p>
          <a:p>
            <a:pPr marL="0" marR="0" indent="0" algn="l" defTabSz="713232"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This Population</a:t>
            </a:r>
            <a:r>
              <a:rPr lang="en-US" sz="900" kern="1200" baseline="0" dirty="0" smtClean="0">
                <a:solidFill>
                  <a:schemeClr val="tx1"/>
                </a:solidFill>
                <a:latin typeface="+mn-lt"/>
                <a:ea typeface="+mn-ea"/>
                <a:cs typeface="+mn-cs"/>
              </a:rPr>
              <a:t> Health Endorsement pr</a:t>
            </a:r>
            <a:r>
              <a:rPr lang="en-US" sz="900" kern="1200" dirty="0" smtClean="0">
                <a:solidFill>
                  <a:schemeClr val="tx1"/>
                </a:solidFill>
                <a:latin typeface="+mn-lt"/>
                <a:ea typeface="+mn-ea"/>
                <a:cs typeface="+mn-cs"/>
              </a:rPr>
              <a:t>oject sought population-level measures inclusive of the other two approaches from the NQS’s three-tiered approach to population health, including a focus on healthy lifestyle behaviors and community interventions that improve health and well-being, as well as measures that assess modifiable social, economic, and environmental determinants of health and outcomes of populations.</a:t>
            </a:r>
          </a:p>
          <a:p>
            <a:pPr marL="0" marR="0" indent="0" algn="l" defTabSz="713232"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latin typeface="+mn-lt"/>
              <a:ea typeface="+mn-ea"/>
              <a:cs typeface="+mn-cs"/>
            </a:endParaRPr>
          </a:p>
          <a:p>
            <a:pPr marL="0" marR="0" indent="0" algn="l" defTabSz="713232"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IOM Pop Health Roundtable and Vital Signs</a:t>
            </a:r>
            <a:r>
              <a:rPr lang="en-US" sz="900" kern="1200" baseline="0" dirty="0" smtClean="0">
                <a:solidFill>
                  <a:schemeClr val="tx1"/>
                </a:solidFill>
                <a:latin typeface="+mn-lt"/>
                <a:ea typeface="+mn-ea"/>
                <a:cs typeface="+mn-cs"/>
              </a:rPr>
              <a:t> – pop health approach to measurement</a:t>
            </a:r>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19</a:t>
            </a:fld>
            <a:endParaRPr lang="en-US" dirty="0"/>
          </a:p>
        </p:txBody>
      </p:sp>
    </p:spTree>
    <p:extLst>
      <p:ext uri="{BB962C8B-B14F-4D97-AF65-F5344CB8AC3E}">
        <p14:creationId xmlns:p14="http://schemas.microsoft.com/office/powerpoint/2010/main" val="368860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http://www.astho.org/public-policy/public-health-law/scope-of-practice/chw-certification-standards/</a:t>
            </a:r>
          </a:p>
          <a:p>
            <a:endParaRPr lang="en-US" sz="900" b="0" i="0" kern="1200" dirty="0" smtClean="0">
              <a:solidFill>
                <a:schemeClr val="tx1"/>
              </a:solidFill>
              <a:effectLst/>
              <a:latin typeface="+mn-lt"/>
              <a:ea typeface="+mn-ea"/>
              <a:cs typeface="+mn-cs"/>
            </a:endParaRP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On December 15, 2014, Cindy Mann, Director of the Centers for Medicare and Medicaid Services (CMS), issued a State Medicaid Director letter that removes a key barrier to funding school health services: the free care policy. The clarification of this policy provides an opportunity to leverage the role that schools can play in increasing access to a system of comprehensive and coordinated health services for Medicaid-enrollees. Since 1997, the free care policy has stated that Medicaid funds may not be used to pay for services that are available without charge to everyone in the community. This rule has presented a barrier to maximizing the role that schools can play in prevention, population health, care coordination and chronic disease management.</a:t>
            </a:r>
          </a:p>
          <a:p>
            <a:endParaRPr lang="en-US" sz="900" b="0" i="0" kern="1200" dirty="0" smtClean="0">
              <a:solidFill>
                <a:schemeClr val="tx1"/>
              </a:solidFill>
              <a:effectLst/>
              <a:latin typeface="+mn-lt"/>
              <a:ea typeface="+mn-ea"/>
              <a:cs typeface="+mn-cs"/>
            </a:endParaRPr>
          </a:p>
          <a:p>
            <a:r>
              <a:rPr lang="en-US" sz="900" b="1" i="0" kern="1200" dirty="0" smtClean="0">
                <a:solidFill>
                  <a:schemeClr val="tx1"/>
                </a:solidFill>
                <a:effectLst/>
                <a:latin typeface="+mn-lt"/>
                <a:ea typeface="+mn-ea"/>
                <a:cs typeface="+mn-cs"/>
              </a:rPr>
              <a:t>Implementation of the free care policy will vary by state.</a:t>
            </a:r>
            <a:r>
              <a:rPr lang="en-US" sz="900" b="0" i="0" kern="1200" dirty="0" smtClean="0">
                <a:solidFill>
                  <a:schemeClr val="tx1"/>
                </a:solidFill>
                <a:effectLst/>
                <a:latin typeface="+mn-lt"/>
                <a:ea typeface="+mn-ea"/>
                <a:cs typeface="+mn-cs"/>
              </a:rPr>
              <a:t> Each state must decide to allow school districts to bill for the health services delivered to students. In many states, this will require an </a:t>
            </a:r>
            <a:r>
              <a:rPr lang="en-US" sz="900" b="0" i="0" u="sng" kern="1200" dirty="0" smtClean="0">
                <a:solidFill>
                  <a:schemeClr val="tx1"/>
                </a:solidFill>
                <a:effectLst/>
                <a:latin typeface="+mn-lt"/>
                <a:ea typeface="+mn-ea"/>
                <a:cs typeface="+mn-cs"/>
                <a:hlinkClick r:id="rId3"/>
              </a:rPr>
              <a:t>amendment to the state Medicaid plan</a:t>
            </a:r>
            <a:r>
              <a:rPr lang="en-US" sz="900" b="0" i="0" kern="1200" dirty="0" smtClean="0">
                <a:solidFill>
                  <a:schemeClr val="tx1"/>
                </a:solidFill>
                <a:effectLst/>
                <a:latin typeface="+mn-lt"/>
                <a:ea typeface="+mn-ea"/>
                <a:cs typeface="+mn-cs"/>
              </a:rPr>
              <a:t> since most states currently do not allow schools to bill for health services delivered to students without individualized education programs. Since each state’s Medicaid plan is different, the amendments to each state plan will also be different. If you are interested in learning more about what would be required to implement the change in the free care policy in your state, we encourage you to start by </a:t>
            </a:r>
            <a:r>
              <a:rPr lang="en-US" sz="900" b="0" i="0" u="sng" kern="1200" dirty="0" smtClean="0">
                <a:solidFill>
                  <a:schemeClr val="tx1"/>
                </a:solidFill>
                <a:effectLst/>
                <a:latin typeface="+mn-lt"/>
                <a:ea typeface="+mn-ea"/>
                <a:cs typeface="+mn-cs"/>
                <a:hlinkClick r:id="rId3"/>
              </a:rPr>
              <a:t>familiarizing yourself with your state Medicaid plan</a:t>
            </a:r>
            <a:r>
              <a:rPr lang="en-US" sz="900" b="0" i="0" kern="1200" dirty="0" smtClean="0">
                <a:solidFill>
                  <a:schemeClr val="tx1"/>
                </a:solidFill>
                <a:effectLst/>
                <a:latin typeface="+mn-lt"/>
                <a:ea typeface="+mn-ea"/>
                <a:cs typeface="+mn-cs"/>
              </a:rPr>
              <a:t> to better understand what school health services are currently recognized in your state plan.</a:t>
            </a:r>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20</a:t>
            </a:fld>
            <a:endParaRPr lang="en-US" dirty="0"/>
          </a:p>
        </p:txBody>
      </p:sp>
    </p:spTree>
    <p:extLst>
      <p:ext uri="{BB962C8B-B14F-4D97-AF65-F5344CB8AC3E}">
        <p14:creationId xmlns:p14="http://schemas.microsoft.com/office/powerpoint/2010/main" val="117548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84D093B-EF25-495A-9BCB-8D2501166927}" type="slidenum">
              <a:rPr lang="en-US" altLang="en-US" smtClean="0"/>
              <a:pPr>
                <a:spcBef>
                  <a:spcPct val="0"/>
                </a:spcBef>
              </a:pPr>
              <a:t>2</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21</a:t>
            </a:fld>
            <a:endParaRPr lang="en-US" dirty="0"/>
          </a:p>
        </p:txBody>
      </p:sp>
    </p:spTree>
    <p:extLst>
      <p:ext uri="{BB962C8B-B14F-4D97-AF65-F5344CB8AC3E}">
        <p14:creationId xmlns:p14="http://schemas.microsoft.com/office/powerpoint/2010/main" val="313981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23</a:t>
            </a:fld>
            <a:endParaRPr lang="en-US" dirty="0"/>
          </a:p>
        </p:txBody>
      </p:sp>
    </p:spTree>
    <p:extLst>
      <p:ext uri="{BB962C8B-B14F-4D97-AF65-F5344CB8AC3E}">
        <p14:creationId xmlns:p14="http://schemas.microsoft.com/office/powerpoint/2010/main" val="97978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85598B8F-3D31-4F19-A9D2-1A9AAC1DC49E}" type="slidenum">
              <a:rPr lang="en-US" altLang="en-US" smtClean="0"/>
              <a:pPr>
                <a:spcBef>
                  <a:spcPct val="0"/>
                </a:spcBef>
              </a:pPr>
              <a:t>4</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MS PGothic"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6704103-9241-41A5-AC22-E68C91DC379E}" type="slidenum">
              <a:rPr lang="en-US" altLang="en-US" smtClean="0">
                <a:latin typeface="Calibri" pitchFamily="34" charset="0"/>
                <a:ea typeface="MS PGothic" pitchFamily="34" charset="-128"/>
              </a:rPr>
              <a:pPr>
                <a:spcBef>
                  <a:spcPct val="0"/>
                </a:spcBef>
              </a:pPr>
              <a:t>5</a:t>
            </a:fld>
            <a:endParaRPr lang="en-US" altLang="en-US" dirty="0" smtClean="0">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 has</a:t>
            </a:r>
            <a:r>
              <a:rPr lang="en-US" baseline="0" dirty="0" smtClean="0"/>
              <a:t> changed the landscape.</a:t>
            </a:r>
          </a:p>
          <a:p>
            <a:r>
              <a:rPr lang="en-US" baseline="0" dirty="0" smtClean="0"/>
              <a:t>Certainly insurance coverage - which I need to say a lot about here given your work/efforts in this area.</a:t>
            </a:r>
          </a:p>
          <a:p>
            <a:r>
              <a:rPr lang="en-US" baseline="0" dirty="0" smtClean="0"/>
              <a:t>Health system reform – and from a pop health perspective a key area has been changes to non-profit hospital community benefit/community health needs assessments – requires collaboration! (Implementation has been the challenge – to not only plan together/but execute together and implement in a holistic way;</a:t>
            </a:r>
          </a:p>
          <a:p>
            <a:r>
              <a:rPr lang="en-US" baseline="0" dirty="0" smtClean="0"/>
              <a:t>Clinical prevention – and with the changes in shift to value-based payment and better addressing super utilizers – this is what has shaken up the landscape perhaps the most.</a:t>
            </a:r>
          </a:p>
          <a:p>
            <a:r>
              <a:rPr lang="en-US" baseline="0" dirty="0" smtClean="0"/>
              <a:t>And initial emphasis in ACA (Prevention Strategy – Prevention Fund) </a:t>
            </a:r>
          </a:p>
          <a:p>
            <a:endParaRPr lang="en-US" baseline="0" dirty="0" smtClean="0"/>
          </a:p>
        </p:txBody>
      </p:sp>
      <p:sp>
        <p:nvSpPr>
          <p:cNvPr id="4" name="Slide Number Placeholder 3"/>
          <p:cNvSpPr>
            <a:spLocks noGrp="1"/>
          </p:cNvSpPr>
          <p:nvPr>
            <p:ph type="sldNum" sz="quarter" idx="10"/>
          </p:nvPr>
        </p:nvSpPr>
        <p:spPr/>
        <p:txBody>
          <a:bodyPr/>
          <a:lstStyle/>
          <a:p>
            <a:fld id="{989BD512-5485-4F05-88C0-4CB8A1349CF4}" type="slidenum">
              <a:rPr lang="en-US" smtClean="0"/>
              <a:t>6</a:t>
            </a:fld>
            <a:endParaRPr lang="en-US" dirty="0"/>
          </a:p>
        </p:txBody>
      </p:sp>
    </p:spTree>
    <p:extLst>
      <p:ext uri="{BB962C8B-B14F-4D97-AF65-F5344CB8AC3E}">
        <p14:creationId xmlns:p14="http://schemas.microsoft.com/office/powerpoint/2010/main" val="404612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 new era for public health: to achieve the goals of the NPS requires a partnership across all sectors.</a:t>
            </a:r>
          </a:p>
          <a:p>
            <a:endParaRPr lang="en-US" dirty="0" smtClean="0">
              <a:ea typeface="ＭＳ Ｐゴシック" pitchFamily="34" charset="-128"/>
            </a:endParaRPr>
          </a:p>
          <a:p>
            <a:pPr marL="229708" lvl="1" indent="-169855" eaLnBrk="1" hangingPunct="1">
              <a:buFont typeface="Arial" pitchFamily="34" charset="0"/>
              <a:buChar char="•"/>
              <a:defRPr/>
            </a:pPr>
            <a:r>
              <a:rPr lang="en-US" dirty="0" smtClean="0"/>
              <a:t>The National Prevention Council provides ongoing coordination and leadership at the Federal level on how agencies can work together to improve the nation’s health</a:t>
            </a:r>
          </a:p>
          <a:p>
            <a:pPr marL="938244" lvl="2" indent="-242649" eaLnBrk="1" hangingPunct="1">
              <a:buFont typeface="Calibri" pitchFamily="34" charset="0"/>
              <a:buChar char="­"/>
              <a:defRPr/>
            </a:pPr>
            <a:r>
              <a:rPr lang="en-US" dirty="0" smtClean="0"/>
              <a:t>Helps each agency incorporate health considerations in decision-making</a:t>
            </a:r>
          </a:p>
          <a:p>
            <a:pPr marL="938244" lvl="2" indent="-242649" eaLnBrk="1" hangingPunct="1">
              <a:buFont typeface="Calibri" pitchFamily="34" charset="0"/>
              <a:buChar char="­"/>
              <a:defRPr/>
            </a:pPr>
            <a:r>
              <a:rPr lang="en-US" dirty="0" smtClean="0"/>
              <a:t>Enhances collaboration in prevention and health promotion initiatives</a:t>
            </a:r>
          </a:p>
          <a:p>
            <a:pPr marL="229708" lvl="1" indent="-169855" eaLnBrk="1" hangingPunct="1">
              <a:defRPr/>
            </a:pPr>
            <a:endParaRPr lang="en-US" dirty="0" smtClean="0"/>
          </a:p>
          <a:p>
            <a:pPr eaLnBrk="1" hangingPunct="1"/>
            <a:r>
              <a:rPr lang="en-US" altLang="en-US" dirty="0" smtClean="0"/>
              <a:t>Four pillars</a:t>
            </a:r>
          </a:p>
          <a:p>
            <a:pPr lvl="1" eaLnBrk="1" hangingPunct="1"/>
            <a:r>
              <a:rPr lang="en-US" altLang="en-US" dirty="0" smtClean="0"/>
              <a:t>Healthy and Safe Community Environments</a:t>
            </a:r>
          </a:p>
          <a:p>
            <a:pPr lvl="1" eaLnBrk="1" hangingPunct="1"/>
            <a:r>
              <a:rPr lang="en-US" altLang="en-US" dirty="0" smtClean="0"/>
              <a:t>Clinical and Community Preventive Services</a:t>
            </a:r>
          </a:p>
          <a:p>
            <a:pPr lvl="1" eaLnBrk="1" hangingPunct="1"/>
            <a:r>
              <a:rPr lang="en-US" altLang="en-US" dirty="0" smtClean="0"/>
              <a:t>Empowered People</a:t>
            </a:r>
          </a:p>
          <a:p>
            <a:pPr lvl="1" eaLnBrk="1" hangingPunct="1"/>
            <a:r>
              <a:rPr lang="en-US" altLang="en-US" dirty="0" smtClean="0"/>
              <a:t>Elimination of Health Disparities</a:t>
            </a:r>
          </a:p>
          <a:p>
            <a:endParaRPr lang="en-US" dirty="0" smtClean="0">
              <a:ea typeface="ＭＳ Ｐゴシック"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rgbClr val="000099"/>
                </a:solidFill>
                <a:latin typeface="Times New Roman" pitchFamily="18" charset="0"/>
                <a:ea typeface="ＭＳ Ｐゴシック" pitchFamily="34" charset="-128"/>
              </a:defRPr>
            </a:lvl1pPr>
            <a:lvl2pPr marL="742950" indent="-285750" eaLnBrk="0" hangingPunct="0">
              <a:defRPr sz="4000" b="1">
                <a:solidFill>
                  <a:srgbClr val="000099"/>
                </a:solidFill>
                <a:latin typeface="Times New Roman" pitchFamily="18" charset="0"/>
                <a:ea typeface="ＭＳ Ｐゴシック" pitchFamily="34" charset="-128"/>
              </a:defRPr>
            </a:lvl2pPr>
            <a:lvl3pPr marL="1143000" indent="-228600" eaLnBrk="0" hangingPunct="0">
              <a:defRPr sz="4000" b="1">
                <a:solidFill>
                  <a:srgbClr val="000099"/>
                </a:solidFill>
                <a:latin typeface="Times New Roman" pitchFamily="18" charset="0"/>
                <a:ea typeface="ＭＳ Ｐゴシック" pitchFamily="34" charset="-128"/>
              </a:defRPr>
            </a:lvl3pPr>
            <a:lvl4pPr marL="1600200" indent="-228600" eaLnBrk="0" hangingPunct="0">
              <a:defRPr sz="4000" b="1">
                <a:solidFill>
                  <a:srgbClr val="000099"/>
                </a:solidFill>
                <a:latin typeface="Times New Roman" pitchFamily="18" charset="0"/>
                <a:ea typeface="ＭＳ Ｐゴシック" pitchFamily="34" charset="-128"/>
              </a:defRPr>
            </a:lvl4pPr>
            <a:lvl5pPr marL="2057400" indent="-228600" eaLnBrk="0" hangingPunct="0">
              <a:defRPr sz="4000" b="1">
                <a:solidFill>
                  <a:srgbClr val="000099"/>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4000" b="1">
                <a:solidFill>
                  <a:srgbClr val="000099"/>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4000" b="1">
                <a:solidFill>
                  <a:srgbClr val="000099"/>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4000" b="1">
                <a:solidFill>
                  <a:srgbClr val="000099"/>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4000" b="1">
                <a:solidFill>
                  <a:srgbClr val="000099"/>
                </a:solidFill>
                <a:latin typeface="Times New Roman" pitchFamily="18" charset="0"/>
                <a:ea typeface="ＭＳ Ｐゴシック" pitchFamily="34" charset="-128"/>
              </a:defRPr>
            </a:lvl9pPr>
          </a:lstStyle>
          <a:p>
            <a:pPr eaLnBrk="1" hangingPunct="1"/>
            <a:fld id="{B20E261D-D2D9-4775-A61D-A44BAF66987D}" type="slidenum">
              <a:rPr lang="en-US" sz="1200" b="0">
                <a:solidFill>
                  <a:srgbClr val="000000"/>
                </a:solidFill>
                <a:latin typeface="Calibri" pitchFamily="34" charset="0"/>
              </a:rPr>
              <a:pPr eaLnBrk="1" hangingPunct="1"/>
              <a:t>7</a:t>
            </a:fld>
            <a:endParaRPr lang="en-US" sz="1200" b="0" dirty="0">
              <a:solidFill>
                <a:srgbClr val="000000"/>
              </a:solidFill>
              <a:latin typeface="Calibri" pitchFamily="34" charset="0"/>
            </a:endParaRPr>
          </a:p>
        </p:txBody>
      </p:sp>
    </p:spTree>
    <p:extLst>
      <p:ext uri="{BB962C8B-B14F-4D97-AF65-F5344CB8AC3E}">
        <p14:creationId xmlns:p14="http://schemas.microsoft.com/office/powerpoint/2010/main" val="27709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-Two years ago – we could barely get any resonance with health plans/hospitals – the tables have shifted significantly – and now many community health plans/Medicaid MCO’s are leading various efforts to see what works…</a:t>
            </a:r>
          </a:p>
          <a:p>
            <a:r>
              <a:rPr lang="en-US" baseline="0" dirty="0" smtClean="0"/>
              <a:t>Molina – really out in front on CHW’s and better establishing connection between patients (vulnerable pops) and connect to social services and other unmet needs.</a:t>
            </a:r>
          </a:p>
          <a:p>
            <a:r>
              <a:rPr lang="en-US" baseline="0" dirty="0" smtClean="0"/>
              <a:t>This is the overarching trend now from Kaiser to Care Oregon – this has been a major strategy.</a:t>
            </a:r>
          </a:p>
          <a:p>
            <a:endParaRPr lang="en-US" baseline="0" dirty="0" smtClean="0"/>
          </a:p>
          <a:p>
            <a:r>
              <a:rPr lang="en-US" baseline="0" dirty="0" smtClean="0"/>
              <a:t>Hospitals – good example – the Children’s Hospitals – wasn’t really on their radar. Less than a year since we started outreach, a Board approved shift to population health improvement. </a:t>
            </a:r>
          </a:p>
          <a:p>
            <a:endParaRPr lang="en-US" baseline="0" dirty="0" smtClean="0"/>
          </a:p>
          <a:p>
            <a:r>
              <a:rPr lang="en-US" dirty="0" smtClean="0"/>
              <a:t>----</a:t>
            </a:r>
          </a:p>
          <a:p>
            <a:r>
              <a:rPr lang="en-US" dirty="0" smtClean="0"/>
              <a:t>Partnered with US Chamber Foundation</a:t>
            </a:r>
            <a:r>
              <a:rPr lang="en-US" baseline="0" dirty="0" smtClean="0"/>
              <a:t> to explore the role of business in community prevention (going beyond workplace wellness) – led to the RWJF $ Better Health Through Economic Opportunity Campaign</a:t>
            </a:r>
          </a:p>
          <a:p>
            <a:endParaRPr lang="en-US" baseline="0" dirty="0" smtClean="0"/>
          </a:p>
          <a:p>
            <a:r>
              <a:rPr lang="en-US" baseline="0" dirty="0" smtClean="0"/>
              <a:t>Health/ED Collaborative – rooted in addressing chronic absenteeism</a:t>
            </a:r>
          </a:p>
          <a:p>
            <a:endParaRPr lang="en-US" baseline="0" dirty="0" smtClean="0"/>
          </a:p>
          <a:p>
            <a:r>
              <a:rPr lang="en-US" baseline="0" dirty="0" smtClean="0"/>
              <a:t>Housing/Hunger/Parks &amp; Rec/ - on and on…</a:t>
            </a:r>
          </a:p>
          <a:p>
            <a:endParaRPr lang="en-US" baseline="0" dirty="0" smtClean="0"/>
          </a:p>
          <a:p>
            <a:r>
              <a:rPr lang="en-US" baseline="0" dirty="0" smtClean="0"/>
              <a:t>Recognizing the demand – we’ve built some tools and resources which I’ll cover at the end..</a:t>
            </a:r>
            <a:endParaRPr lang="en-US" dirty="0" smtClean="0"/>
          </a:p>
          <a:p>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8</a:t>
            </a:fld>
            <a:endParaRPr lang="en-US" dirty="0"/>
          </a:p>
        </p:txBody>
      </p:sp>
    </p:spTree>
    <p:extLst>
      <p:ext uri="{BB962C8B-B14F-4D97-AF65-F5344CB8AC3E}">
        <p14:creationId xmlns:p14="http://schemas.microsoft.com/office/powerpoint/2010/main" val="32489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Public health has tried to “own” the concept of population health – but it is too important to be left to public health agencies alone, especially if we are serious about addressing disparities.</a:t>
            </a:r>
          </a:p>
          <a:p>
            <a:r>
              <a:rPr lang="en-US" dirty="0" smtClean="0"/>
              <a:t>The very nature of the SDOH</a:t>
            </a:r>
            <a:r>
              <a:rPr lang="en-US" baseline="0" dirty="0" smtClean="0"/>
              <a:t> calls for collaboration with other sectors – no one organization/sector can do it alone to address root causes</a:t>
            </a:r>
            <a:endParaRPr lang="en-US" dirty="0" smtClean="0"/>
          </a:p>
        </p:txBody>
      </p:sp>
      <p:sp>
        <p:nvSpPr>
          <p:cNvPr id="4" name="Slide Number Placeholder 3"/>
          <p:cNvSpPr>
            <a:spLocks noGrp="1"/>
          </p:cNvSpPr>
          <p:nvPr>
            <p:ph type="sldNum" sz="quarter" idx="10"/>
          </p:nvPr>
        </p:nvSpPr>
        <p:spPr/>
        <p:txBody>
          <a:bodyPr/>
          <a:lstStyle/>
          <a:p>
            <a:fld id="{989BD512-5485-4F05-88C0-4CB8A1349CF4}" type="slidenum">
              <a:rPr lang="en-US" smtClean="0"/>
              <a:t>9</a:t>
            </a:fld>
            <a:endParaRPr lang="en-US" dirty="0"/>
          </a:p>
        </p:txBody>
      </p:sp>
    </p:spTree>
    <p:extLst>
      <p:ext uri="{BB962C8B-B14F-4D97-AF65-F5344CB8AC3E}">
        <p14:creationId xmlns:p14="http://schemas.microsoft.com/office/powerpoint/2010/main" val="127824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 visual</a:t>
            </a:r>
            <a:r>
              <a:rPr lang="en-US" baseline="0" dirty="0" smtClean="0"/>
              <a:t> that we feel shows the required collaboration needed/unique roles and how it all fits together.</a:t>
            </a:r>
            <a:endParaRPr lang="en-US" dirty="0"/>
          </a:p>
        </p:txBody>
      </p:sp>
      <p:sp>
        <p:nvSpPr>
          <p:cNvPr id="4" name="Slide Number Placeholder 3"/>
          <p:cNvSpPr>
            <a:spLocks noGrp="1"/>
          </p:cNvSpPr>
          <p:nvPr>
            <p:ph type="sldNum" sz="quarter" idx="10"/>
          </p:nvPr>
        </p:nvSpPr>
        <p:spPr/>
        <p:txBody>
          <a:bodyPr/>
          <a:lstStyle/>
          <a:p>
            <a:fld id="{989BD512-5485-4F05-88C0-4CB8A1349CF4}" type="slidenum">
              <a:rPr lang="en-US" smtClean="0"/>
              <a:t>10</a:t>
            </a:fld>
            <a:endParaRPr lang="en-US" dirty="0"/>
          </a:p>
        </p:txBody>
      </p:sp>
    </p:spTree>
    <p:extLst>
      <p:ext uri="{BB962C8B-B14F-4D97-AF65-F5344CB8AC3E}">
        <p14:creationId xmlns:p14="http://schemas.microsoft.com/office/powerpoint/2010/main" val="4073175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0" y="5345115"/>
            <a:ext cx="2743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81000" y="990601"/>
            <a:ext cx="76200" cy="5105400"/>
          </a:xfrm>
          <a:prstGeom prst="rect">
            <a:avLst/>
          </a:prstGeom>
          <a:solidFill>
            <a:srgbClr val="0923A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6" name="Rectangle 7"/>
          <p:cNvSpPr>
            <a:spLocks noChangeArrowheads="1"/>
          </p:cNvSpPr>
          <p:nvPr/>
        </p:nvSpPr>
        <p:spPr bwMode="auto">
          <a:xfrm flipV="1">
            <a:off x="8312151" y="304800"/>
            <a:ext cx="457200" cy="457200"/>
          </a:xfrm>
          <a:prstGeom prst="rect">
            <a:avLst/>
          </a:prstGeom>
          <a:solidFill>
            <a:srgbClr val="CC3300"/>
          </a:solidFill>
          <a:ln w="12700">
            <a:solidFill>
              <a:schemeClr val="tx1"/>
            </a:solidFill>
            <a:miter lim="800000"/>
            <a:headEnd/>
            <a:tailEnd/>
          </a:ln>
        </p:spPr>
        <p:txBody>
          <a:bodyPr rot="10800000"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7" name="Rectangle 8"/>
          <p:cNvSpPr>
            <a:spLocks noChangeArrowheads="1"/>
          </p:cNvSpPr>
          <p:nvPr/>
        </p:nvSpPr>
        <p:spPr bwMode="auto">
          <a:xfrm flipV="1">
            <a:off x="381004" y="304800"/>
            <a:ext cx="7943851" cy="457200"/>
          </a:xfrm>
          <a:prstGeom prst="rect">
            <a:avLst/>
          </a:prstGeom>
          <a:solidFill>
            <a:srgbClr val="0923A3"/>
          </a:solidFill>
          <a:ln w="12700">
            <a:solidFill>
              <a:schemeClr val="tx1"/>
            </a:solidFill>
            <a:miter lim="800000"/>
            <a:headEnd/>
            <a:tailEnd/>
          </a:ln>
        </p:spPr>
        <p:txBody>
          <a:bodyPr rot="10800000"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8" name="Rectangle 9"/>
          <p:cNvSpPr>
            <a:spLocks noChangeArrowheads="1"/>
          </p:cNvSpPr>
          <p:nvPr/>
        </p:nvSpPr>
        <p:spPr bwMode="auto">
          <a:xfrm flipV="1">
            <a:off x="381004" y="762000"/>
            <a:ext cx="7943851" cy="228600"/>
          </a:xfrm>
          <a:prstGeom prst="rect">
            <a:avLst/>
          </a:prstGeom>
          <a:solidFill>
            <a:srgbClr val="CC3300"/>
          </a:solidFill>
          <a:ln w="12700">
            <a:solidFill>
              <a:schemeClr val="tx1"/>
            </a:solidFill>
            <a:miter lim="800000"/>
            <a:headEnd/>
            <a:tailEnd/>
          </a:ln>
        </p:spPr>
        <p:txBody>
          <a:bodyPr rot="10800000"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9" name="Rectangle 10"/>
          <p:cNvSpPr>
            <a:spLocks noChangeArrowheads="1"/>
          </p:cNvSpPr>
          <p:nvPr/>
        </p:nvSpPr>
        <p:spPr bwMode="auto">
          <a:xfrm flipV="1">
            <a:off x="8321680" y="762000"/>
            <a:ext cx="447675" cy="228600"/>
          </a:xfrm>
          <a:prstGeom prst="rect">
            <a:avLst/>
          </a:prstGeom>
          <a:solidFill>
            <a:srgbClr val="0923A3"/>
          </a:solidFill>
          <a:ln w="12700">
            <a:solidFill>
              <a:schemeClr val="tx1"/>
            </a:solidFill>
            <a:miter lim="800000"/>
            <a:headEnd/>
            <a:tailEnd/>
          </a:ln>
        </p:spPr>
        <p:txBody>
          <a:bodyPr rot="10800000"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10" name="Rectangle 11"/>
          <p:cNvSpPr>
            <a:spLocks noChangeArrowheads="1"/>
          </p:cNvSpPr>
          <p:nvPr/>
        </p:nvSpPr>
        <p:spPr bwMode="auto">
          <a:xfrm>
            <a:off x="381004" y="304801"/>
            <a:ext cx="8391525" cy="579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11" name="Rectangle 12"/>
          <p:cNvSpPr>
            <a:spLocks noChangeArrowheads="1"/>
          </p:cNvSpPr>
          <p:nvPr/>
        </p:nvSpPr>
        <p:spPr bwMode="auto">
          <a:xfrm>
            <a:off x="3" y="-143734"/>
            <a:ext cx="144104" cy="2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323" tIns="35662" rIns="71323" bIns="3566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dirty="0"/>
          </a:p>
        </p:txBody>
      </p:sp>
      <p:graphicFrame>
        <p:nvGraphicFramePr>
          <p:cNvPr id="12" name="Group 13"/>
          <p:cNvGraphicFramePr>
            <a:graphicFrameLocks noGrp="1"/>
          </p:cNvGraphicFramePr>
          <p:nvPr/>
        </p:nvGraphicFramePr>
        <p:xfrm>
          <a:off x="1828807" y="1143003"/>
          <a:ext cx="2811463" cy="335132"/>
        </p:xfrm>
        <a:graphic>
          <a:graphicData uri="http://schemas.openxmlformats.org/drawingml/2006/table">
            <a:tbl>
              <a:tblPr/>
              <a:tblGrid>
                <a:gridCol w="2811463"/>
              </a:tblGrid>
              <a:tr h="335132">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45645" marB="45645" anchor="ctr" horzOverflow="overflow">
                    <a:lnL cap="flat">
                      <a:noFill/>
                    </a:lnL>
                    <a:lnR cap="flat">
                      <a:noFill/>
                    </a:lnR>
                    <a:lnT cap="flat">
                      <a:noFill/>
                    </a:lnT>
                    <a:lnB cap="flat">
                      <a:noFill/>
                    </a:lnB>
                    <a:lnTlToBr>
                      <a:noFill/>
                    </a:lnTlToBr>
                    <a:lnBlToTr>
                      <a:noFill/>
                    </a:lnBlToTr>
                    <a:noFill/>
                  </a:tcPr>
                </a:tc>
              </a:tr>
            </a:tbl>
          </a:graphicData>
        </a:graphic>
      </p:graphicFrame>
      <p:grpSp>
        <p:nvGrpSpPr>
          <p:cNvPr id="13" name="Group 19"/>
          <p:cNvGrpSpPr>
            <a:grpSpLocks/>
          </p:cNvGrpSpPr>
          <p:nvPr/>
        </p:nvGrpSpPr>
        <p:grpSpPr bwMode="auto">
          <a:xfrm>
            <a:off x="457200" y="3352800"/>
            <a:ext cx="8305800" cy="76200"/>
            <a:chOff x="192" y="192"/>
            <a:chExt cx="5280" cy="48"/>
          </a:xfrm>
        </p:grpSpPr>
        <p:sp>
          <p:nvSpPr>
            <p:cNvPr id="14" name="Line 20"/>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5" name="Line 21"/>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6" name="Line 22"/>
            <p:cNvSpPr>
              <a:spLocks noChangeShapeType="1"/>
            </p:cNvSpPr>
            <p:nvPr userDrawn="1"/>
          </p:nvSpPr>
          <p:spPr bwMode="auto">
            <a:xfrm>
              <a:off x="672" y="192"/>
              <a:ext cx="40"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7" name="Line 23"/>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grpSp>
      <p:sp>
        <p:nvSpPr>
          <p:cNvPr id="60420" name="Rectangle 4"/>
          <p:cNvSpPr>
            <a:spLocks noGrp="1" noChangeArrowheads="1"/>
          </p:cNvSpPr>
          <p:nvPr>
            <p:ph type="ctrTitle"/>
          </p:nvPr>
        </p:nvSpPr>
        <p:spPr>
          <a:xfrm>
            <a:off x="762000" y="1219200"/>
            <a:ext cx="7696200" cy="2057400"/>
          </a:xfrm>
        </p:spPr>
        <p:txBody>
          <a:bodyPr/>
          <a:lstStyle>
            <a:lvl1pPr>
              <a:defRPr sz="4200"/>
            </a:lvl1pPr>
          </a:lstStyle>
          <a:p>
            <a:r>
              <a:rPr lang="en-US" smtClean="0"/>
              <a:t>Click to edit Master title style</a:t>
            </a:r>
            <a:endParaRPr lang="en-US"/>
          </a:p>
        </p:txBody>
      </p:sp>
      <p:sp>
        <p:nvSpPr>
          <p:cNvPr id="60421" name="Rectangle 5"/>
          <p:cNvSpPr>
            <a:spLocks noGrp="1" noChangeArrowheads="1"/>
          </p:cNvSpPr>
          <p:nvPr>
            <p:ph type="subTitle" idx="1"/>
          </p:nvPr>
        </p:nvSpPr>
        <p:spPr>
          <a:xfrm>
            <a:off x="717549" y="3673475"/>
            <a:ext cx="7696200" cy="2057400"/>
          </a:xfrm>
        </p:spPr>
        <p:txBody>
          <a:bodyPr/>
          <a:lstStyle>
            <a:lvl1pPr marL="0" indent="0">
              <a:buFont typeface="Wingdings" pitchFamily="2" charset="2"/>
              <a:buNone/>
              <a:defRPr sz="2200">
                <a:latin typeface="Arial" charset="0"/>
              </a:defRPr>
            </a:lvl1pPr>
          </a:lstStyle>
          <a:p>
            <a:r>
              <a:rPr lang="en-US" smtClean="0"/>
              <a:t>Click to edit Master subtitle style</a:t>
            </a:r>
            <a:endParaRPr lang="en-US"/>
          </a:p>
        </p:txBody>
      </p:sp>
      <p:sp>
        <p:nvSpPr>
          <p:cNvPr id="18" name="Rectangle 6"/>
          <p:cNvSpPr>
            <a:spLocks noGrp="1" noChangeArrowheads="1"/>
          </p:cNvSpPr>
          <p:nvPr>
            <p:ph type="dt" sz="half" idx="10"/>
          </p:nvPr>
        </p:nvSpPr>
        <p:spPr>
          <a:xfrm>
            <a:off x="457200" y="6248400"/>
            <a:ext cx="2133600" cy="457200"/>
          </a:xfrm>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347147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31549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2"/>
            <a:ext cx="205740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2"/>
            <a:ext cx="601980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156324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2"/>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2"/>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226667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2"/>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2"/>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2670176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1828800" y="6263640"/>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18288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4966627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6737458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2323109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8796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3586624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332308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4217488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260638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2669622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371600" y="4343400"/>
            <a:ext cx="6400800" cy="292100"/>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1300" b="1" dirty="0">
                <a:solidFill>
                  <a:srgbClr val="FFFFFF"/>
                </a:solidFill>
                <a:ea typeface="ＭＳ Ｐゴシック" pitchFamily="34" charset="-128"/>
              </a:rPr>
              <a:t>For more information please contact Centers for Disease Control and Prevention</a:t>
            </a:r>
          </a:p>
        </p:txBody>
      </p:sp>
      <p:sp>
        <p:nvSpPr>
          <p:cNvPr id="6" name="Rectangle 10"/>
          <p:cNvSpPr>
            <a:spLocks noChangeArrowheads="1"/>
          </p:cNvSpPr>
          <p:nvPr/>
        </p:nvSpPr>
        <p:spPr bwMode="auto">
          <a:xfrm>
            <a:off x="1371600" y="4705350"/>
            <a:ext cx="5943600" cy="639763"/>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1200" dirty="0">
                <a:solidFill>
                  <a:srgbClr val="FFFFFF"/>
                </a:solidFill>
                <a:ea typeface="ＭＳ Ｐゴシック" pitchFamily="34" charset="-128"/>
              </a:rPr>
              <a:t>1600 Clifton Road NE, Atlanta, GA 30333</a:t>
            </a:r>
          </a:p>
          <a:p>
            <a:pPr defTabSz="914400" fontAlgn="base">
              <a:spcBef>
                <a:spcPct val="0"/>
              </a:spcBef>
              <a:spcAft>
                <a:spcPct val="0"/>
              </a:spcAft>
              <a:defRPr/>
            </a:pPr>
            <a:r>
              <a:rPr lang="en-US" sz="1200" dirty="0">
                <a:solidFill>
                  <a:srgbClr val="FFFFFF"/>
                </a:solidFill>
                <a:ea typeface="ＭＳ Ｐゴシック" pitchFamily="34" charset="-128"/>
              </a:rPr>
              <a:t>Telephone, 1-800-CDC-INFO (232-4636)/TTY: 1-888-232-6348</a:t>
            </a:r>
          </a:p>
          <a:p>
            <a:pPr defTabSz="914400" fontAlgn="base">
              <a:spcBef>
                <a:spcPct val="0"/>
              </a:spcBef>
              <a:spcAft>
                <a:spcPct val="0"/>
              </a:spcAft>
              <a:defRPr/>
            </a:pPr>
            <a:r>
              <a:rPr lang="en-US" sz="1200" dirty="0">
                <a:solidFill>
                  <a:srgbClr val="FFFFFF"/>
                </a:solidFill>
                <a:ea typeface="ＭＳ Ｐゴシック" pitchFamily="34" charset="-128"/>
              </a:rPr>
              <a:t>E-mail: cdcinfo@cdc.gov 	Web: www.cdc.gov</a:t>
            </a:r>
          </a:p>
        </p:txBody>
      </p:sp>
      <p:sp>
        <p:nvSpPr>
          <p:cNvPr id="9" name="Rectangle 9"/>
          <p:cNvSpPr>
            <a:spLocks noChangeArrowheads="1"/>
          </p:cNvSpPr>
          <p:nvPr/>
        </p:nvSpPr>
        <p:spPr bwMode="auto">
          <a:xfrm>
            <a:off x="1371600" y="5421313"/>
            <a:ext cx="5943600" cy="369887"/>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900" dirty="0">
                <a:solidFill>
                  <a:srgbClr val="FFFFFF"/>
                </a:solidFill>
                <a:ea typeface="ＭＳ Ｐゴシック" pitchFamily="34" charset="-128"/>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7" name="Text Placeholder 5"/>
          <p:cNvSpPr>
            <a:spLocks noGrp="1"/>
          </p:cNvSpPr>
          <p:nvPr>
            <p:ph type="body" sz="quarter" idx="11"/>
          </p:nvPr>
        </p:nvSpPr>
        <p:spPr>
          <a:xfrm>
            <a:off x="1828800" y="6263640"/>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8" name="Text Placeholder 6"/>
          <p:cNvSpPr>
            <a:spLocks noGrp="1"/>
          </p:cNvSpPr>
          <p:nvPr>
            <p:ph type="body" sz="quarter" idx="12"/>
          </p:nvPr>
        </p:nvSpPr>
        <p:spPr>
          <a:xfrm>
            <a:off x="18288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170366247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lgn="l">
              <a:defRPr sz="1800" b="0">
                <a:solidFill>
                  <a:srgbClr val="0F56DC"/>
                </a:solidFill>
                <a:latin typeface="Arial" charset="0"/>
                <a:ea typeface="+mn-ea"/>
              </a:defRPr>
            </a:lvl1pPr>
          </a:lstStyle>
          <a:p>
            <a:pPr defTabSz="914400" fontAlgn="base">
              <a:spcBef>
                <a:spcPct val="0"/>
              </a:spcBef>
              <a:spcAft>
                <a:spcPct val="0"/>
              </a:spcAft>
              <a:defRPr/>
            </a:pPr>
            <a:endParaRPr lang="en-US" dirty="0"/>
          </a:p>
        </p:txBody>
      </p:sp>
      <p:sp>
        <p:nvSpPr>
          <p:cNvPr id="6" name="Footer Placeholder 21"/>
          <p:cNvSpPr>
            <a:spLocks noGrp="1"/>
          </p:cNvSpPr>
          <p:nvPr>
            <p:ph type="ftr" sz="quarter" idx="11"/>
          </p:nvPr>
        </p:nvSpPr>
        <p:spPr>
          <a:xfrm>
            <a:off x="2667000" y="6356350"/>
            <a:ext cx="3352800" cy="365125"/>
          </a:xfrm>
          <a:prstGeom prst="rect">
            <a:avLst/>
          </a:prstGeom>
        </p:spPr>
        <p:txBody>
          <a:bodyPr/>
          <a:lstStyle>
            <a:lvl1pPr algn="l">
              <a:defRPr sz="1800" b="0">
                <a:solidFill>
                  <a:srgbClr val="0F56DC"/>
                </a:solidFill>
                <a:latin typeface="Arial" charset="0"/>
                <a:ea typeface="+mn-ea"/>
              </a:defRPr>
            </a:lvl1pPr>
          </a:lstStyle>
          <a:p>
            <a:pPr defTabSz="914400" fontAlgn="base">
              <a:spcBef>
                <a:spcPct val="0"/>
              </a:spcBef>
              <a:spcAft>
                <a:spcPct val="0"/>
              </a:spcAft>
              <a:defRPr/>
            </a:pPr>
            <a:endParaRPr lang="en-US" dirty="0"/>
          </a:p>
        </p:txBody>
      </p:sp>
      <p:sp>
        <p:nvSpPr>
          <p:cNvPr id="7" name="Slide Number Placeholder 17"/>
          <p:cNvSpPr>
            <a:spLocks noGrp="1"/>
          </p:cNvSpPr>
          <p:nvPr>
            <p:ph type="sldNum" sz="quarter" idx="12"/>
          </p:nvPr>
        </p:nvSpPr>
        <p:spPr>
          <a:xfrm>
            <a:off x="7924800" y="6356350"/>
            <a:ext cx="762000" cy="365125"/>
          </a:xfrm>
          <a:prstGeom prst="rect">
            <a:avLst/>
          </a:prstGeom>
        </p:spPr>
        <p:txBody>
          <a:bodyPr/>
          <a:lstStyle>
            <a:lvl1pPr algn="l">
              <a:defRPr sz="1800" b="0">
                <a:solidFill>
                  <a:srgbClr val="0F56DC"/>
                </a:solidFill>
                <a:latin typeface="Arial" charset="0"/>
                <a:ea typeface="+mn-ea"/>
              </a:defRPr>
            </a:lvl1pPr>
          </a:lstStyle>
          <a:p>
            <a:pPr defTabSz="914400" fontAlgn="base">
              <a:spcBef>
                <a:spcPct val="0"/>
              </a:spcBef>
              <a:spcAft>
                <a:spcPct val="0"/>
              </a:spcAft>
              <a:defRPr/>
            </a:pPr>
            <a:fld id="{0CE8858A-8EA1-4C58-8DE7-B66736EC14B9}" type="slidenum">
              <a:rPr lang="en-US"/>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50021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302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1676400" cy="457200"/>
          </a:xfrm>
          <a:prstGeom prst="rect">
            <a:avLst/>
          </a:prstGeom>
          <a:ln/>
        </p:spPr>
        <p:txBody>
          <a:bodyPr/>
          <a:lstStyle>
            <a:lvl1pPr>
              <a:defRPr/>
            </a:lvl1pPr>
          </a:lstStyle>
          <a:p>
            <a:pPr defTabSz="914400" fontAlgn="base">
              <a:spcBef>
                <a:spcPct val="0"/>
              </a:spcBef>
              <a:spcAft>
                <a:spcPct val="0"/>
              </a:spcAft>
              <a:defRPr/>
            </a:pPr>
            <a:endParaRPr lang="en-US" sz="1800" dirty="0">
              <a:solidFill>
                <a:srgbClr val="0F56DC"/>
              </a:solidFill>
              <a:latin typeface="Arial" panose="020B0604020202020204" pitchFamily="34" charset="0"/>
            </a:endParaRPr>
          </a:p>
        </p:txBody>
      </p:sp>
    </p:spTree>
    <p:extLst>
      <p:ext uri="{BB962C8B-B14F-4D97-AF65-F5344CB8AC3E}">
        <p14:creationId xmlns:p14="http://schemas.microsoft.com/office/powerpoint/2010/main" val="8178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1600"/>
            </a:lvl1pPr>
            <a:lvl2pPr marL="356616" indent="0">
              <a:buNone/>
              <a:defRPr sz="1400"/>
            </a:lvl2pPr>
            <a:lvl3pPr marL="713232" indent="0">
              <a:buNone/>
              <a:defRPr sz="1200"/>
            </a:lvl3pPr>
            <a:lvl4pPr marL="1069848" indent="0">
              <a:buNone/>
              <a:defRPr sz="1100"/>
            </a:lvl4pPr>
            <a:lvl5pPr marL="1426464" indent="0">
              <a:buNone/>
              <a:defRPr sz="1100"/>
            </a:lvl5pPr>
            <a:lvl6pPr marL="1783080" indent="0">
              <a:buNone/>
              <a:defRPr sz="1100"/>
            </a:lvl6pPr>
            <a:lvl7pPr marL="2139696" indent="0">
              <a:buNone/>
              <a:defRPr sz="1100"/>
            </a:lvl7pPr>
            <a:lvl8pPr marL="2496312" indent="0">
              <a:buNone/>
              <a:defRPr sz="1100"/>
            </a:lvl8pPr>
            <a:lvl9pPr marL="2852928"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343368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2"/>
            <a:ext cx="4038600" cy="430212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2"/>
            <a:ext cx="4038600" cy="430212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288729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8" cy="63976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5"/>
            <a:ext cx="4041775" cy="63976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11786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34019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94713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2"/>
            <a:ext cx="3008313" cy="1162051"/>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21231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64DE79-268F-4C1A-8933-263129D2AF90}" type="datetimeFigureOut">
              <a:rPr lang="en-US" smtClean="0"/>
              <a:t>1/13/2016</a:t>
            </a:fld>
            <a:endParaRPr lang="en-US" dirty="0"/>
          </a:p>
        </p:txBody>
      </p:sp>
    </p:spTree>
    <p:extLst>
      <p:ext uri="{BB962C8B-B14F-4D97-AF65-F5344CB8AC3E}">
        <p14:creationId xmlns:p14="http://schemas.microsoft.com/office/powerpoint/2010/main" val="150574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2"/>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t" anchorCtr="0" compatLnSpc="1">
            <a:prstTxWarp prst="textNoShape">
              <a:avLst/>
            </a:prstTxWarp>
          </a:bodyPr>
          <a:lstStyle/>
          <a:p>
            <a:pPr lvl="0"/>
            <a:r>
              <a:rPr lang="en-US" altLang="en-US" smtClean="0"/>
              <a:t>dfdfd</a:t>
            </a:r>
          </a:p>
          <a:p>
            <a:pPr lvl="1"/>
            <a:r>
              <a:rPr lang="en-US" altLang="en-US" smtClean="0"/>
              <a:t>fdfd</a:t>
            </a:r>
          </a:p>
          <a:p>
            <a:pPr lvl="2"/>
            <a:r>
              <a:rPr lang="en-US" altLang="en-US" smtClean="0"/>
              <a:t>Third level</a:t>
            </a:r>
          </a:p>
          <a:p>
            <a:pPr lvl="3"/>
            <a:r>
              <a:rPr lang="en-US" altLang="en-US" smtClean="0"/>
              <a:t>Fourth level</a:t>
            </a:r>
          </a:p>
          <a:p>
            <a:pPr lvl="4"/>
            <a:r>
              <a:rPr lang="en-US" altLang="en-US" smtClean="0"/>
              <a:t>Fifth level</a:t>
            </a:r>
          </a:p>
        </p:txBody>
      </p:sp>
      <p:sp>
        <p:nvSpPr>
          <p:cNvPr id="5939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lvl1pPr eaLnBrk="1" hangingPunct="1">
              <a:defRPr sz="800">
                <a:latin typeface="Arial" charset="0"/>
              </a:defRPr>
            </a:lvl1pPr>
          </a:lstStyle>
          <a:p>
            <a:fld id="{C764DE79-268F-4C1A-8933-263129D2AF90}" type="datetimeFigureOut">
              <a:rPr lang="en-US" smtClean="0"/>
              <a:t>1/13/2016</a:t>
            </a:fld>
            <a:endParaRPr lang="en-US" dirty="0"/>
          </a:p>
        </p:txBody>
      </p:sp>
      <p:sp>
        <p:nvSpPr>
          <p:cNvPr id="1029" name="Rectangle 7"/>
          <p:cNvSpPr>
            <a:spLocks noChangeArrowheads="1"/>
          </p:cNvSpPr>
          <p:nvPr/>
        </p:nvSpPr>
        <p:spPr bwMode="auto">
          <a:xfrm>
            <a:off x="279407" y="152401"/>
            <a:ext cx="8455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grpSp>
        <p:nvGrpSpPr>
          <p:cNvPr id="1030" name="Group 8"/>
          <p:cNvGrpSpPr>
            <a:grpSpLocks/>
          </p:cNvGrpSpPr>
          <p:nvPr/>
        </p:nvGrpSpPr>
        <p:grpSpPr bwMode="auto">
          <a:xfrm>
            <a:off x="381000" y="1524000"/>
            <a:ext cx="8382000" cy="76200"/>
            <a:chOff x="192" y="192"/>
            <a:chExt cx="5280" cy="48"/>
          </a:xfrm>
        </p:grpSpPr>
        <p:sp>
          <p:nvSpPr>
            <p:cNvPr id="1034" name="Line 9"/>
            <p:cNvSpPr>
              <a:spLocks noChangeShapeType="1"/>
            </p:cNvSpPr>
            <p:nvPr userDrawn="1"/>
          </p:nvSpPr>
          <p:spPr bwMode="auto">
            <a:xfrm>
              <a:off x="192" y="240"/>
              <a:ext cx="43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035" name="Line 10"/>
            <p:cNvSpPr>
              <a:spLocks noChangeShapeType="1"/>
            </p:cNvSpPr>
            <p:nvPr userDrawn="1"/>
          </p:nvSpPr>
          <p:spPr bwMode="auto">
            <a:xfrm flipV="1">
              <a:off x="624"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036" name="Line 11"/>
            <p:cNvSpPr>
              <a:spLocks noChangeShapeType="1"/>
            </p:cNvSpPr>
            <p:nvPr userDrawn="1"/>
          </p:nvSpPr>
          <p:spPr bwMode="auto">
            <a:xfrm>
              <a:off x="672" y="192"/>
              <a:ext cx="48" cy="48"/>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sp>
          <p:nvSpPr>
            <p:cNvPr id="1037" name="Line 12"/>
            <p:cNvSpPr>
              <a:spLocks noChangeShapeType="1"/>
            </p:cNvSpPr>
            <p:nvPr userDrawn="1"/>
          </p:nvSpPr>
          <p:spPr bwMode="auto">
            <a:xfrm>
              <a:off x="720" y="240"/>
              <a:ext cx="4752"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sz="1400" dirty="0"/>
            </a:p>
          </p:txBody>
        </p:sp>
      </p:grpSp>
      <p:sp>
        <p:nvSpPr>
          <p:cNvPr id="1031" name="Rectangle 13"/>
          <p:cNvSpPr>
            <a:spLocks noChangeArrowheads="1"/>
          </p:cNvSpPr>
          <p:nvPr/>
        </p:nvSpPr>
        <p:spPr bwMode="auto">
          <a:xfrm>
            <a:off x="381004" y="304801"/>
            <a:ext cx="8391525" cy="579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1032" name="Rectangle 14"/>
          <p:cNvSpPr>
            <a:spLocks noChangeArrowheads="1"/>
          </p:cNvSpPr>
          <p:nvPr/>
        </p:nvSpPr>
        <p:spPr bwMode="auto">
          <a:xfrm>
            <a:off x="381000" y="304803"/>
            <a:ext cx="76200" cy="5795963"/>
          </a:xfrm>
          <a:prstGeom prst="rect">
            <a:avLst/>
          </a:prstGeom>
          <a:solidFill>
            <a:srgbClr val="0923A3"/>
          </a:solidFill>
          <a:ln w="12700">
            <a:solidFill>
              <a:schemeClr val="tx1"/>
            </a:solidFill>
            <a:miter lim="800000"/>
            <a:headEnd/>
            <a:tailEnd/>
          </a:ln>
        </p:spPr>
        <p:txBody>
          <a:bodyPr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
        <p:nvSpPr>
          <p:cNvPr id="1033" name="Rectangle 15"/>
          <p:cNvSpPr>
            <a:spLocks noChangeArrowheads="1"/>
          </p:cNvSpPr>
          <p:nvPr/>
        </p:nvSpPr>
        <p:spPr bwMode="auto">
          <a:xfrm rot="5400000" flipH="1" flipV="1">
            <a:off x="4533902" y="-3848100"/>
            <a:ext cx="76200" cy="8382000"/>
          </a:xfrm>
          <a:prstGeom prst="rect">
            <a:avLst/>
          </a:prstGeom>
          <a:solidFill>
            <a:srgbClr val="0923A3"/>
          </a:solidFill>
          <a:ln w="12700">
            <a:solidFill>
              <a:schemeClr val="tx1"/>
            </a:solidFill>
            <a:miter lim="800000"/>
            <a:headEnd/>
            <a:tailEnd/>
          </a:ln>
        </p:spPr>
        <p:txBody>
          <a:bodyPr vert="eaVert" wrap="none" lIns="71323" tIns="35662" rIns="71323" bIns="356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900" dirty="0">
              <a:latin typeface="Times New Roman" panose="02020603050405020304" pitchFamily="18" charset="0"/>
            </a:endParaRPr>
          </a:p>
        </p:txBody>
      </p:sp>
    </p:spTree>
    <p:extLst>
      <p:ext uri="{BB962C8B-B14F-4D97-AF65-F5344CB8AC3E}">
        <p14:creationId xmlns:p14="http://schemas.microsoft.com/office/powerpoint/2010/main" val="407419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3400">
          <a:solidFill>
            <a:srgbClr val="000099"/>
          </a:solidFill>
          <a:latin typeface="+mj-lt"/>
          <a:ea typeface="+mj-ea"/>
          <a:cs typeface="+mj-cs"/>
        </a:defRPr>
      </a:lvl1pPr>
      <a:lvl2pPr algn="l" rtl="0" eaLnBrk="1" fontAlgn="base" hangingPunct="1">
        <a:spcBef>
          <a:spcPct val="0"/>
        </a:spcBef>
        <a:spcAft>
          <a:spcPct val="0"/>
        </a:spcAft>
        <a:defRPr sz="3400">
          <a:solidFill>
            <a:srgbClr val="000099"/>
          </a:solidFill>
          <a:latin typeface="Times New Roman" pitchFamily="18" charset="0"/>
        </a:defRPr>
      </a:lvl2pPr>
      <a:lvl3pPr algn="l" rtl="0" eaLnBrk="1" fontAlgn="base" hangingPunct="1">
        <a:spcBef>
          <a:spcPct val="0"/>
        </a:spcBef>
        <a:spcAft>
          <a:spcPct val="0"/>
        </a:spcAft>
        <a:defRPr sz="3400">
          <a:solidFill>
            <a:srgbClr val="000099"/>
          </a:solidFill>
          <a:latin typeface="Times New Roman" pitchFamily="18" charset="0"/>
        </a:defRPr>
      </a:lvl3pPr>
      <a:lvl4pPr algn="l" rtl="0" eaLnBrk="1" fontAlgn="base" hangingPunct="1">
        <a:spcBef>
          <a:spcPct val="0"/>
        </a:spcBef>
        <a:spcAft>
          <a:spcPct val="0"/>
        </a:spcAft>
        <a:defRPr sz="3400">
          <a:solidFill>
            <a:srgbClr val="000099"/>
          </a:solidFill>
          <a:latin typeface="Times New Roman" pitchFamily="18" charset="0"/>
        </a:defRPr>
      </a:lvl4pPr>
      <a:lvl5pPr algn="l" rtl="0" eaLnBrk="1" fontAlgn="base" hangingPunct="1">
        <a:spcBef>
          <a:spcPct val="0"/>
        </a:spcBef>
        <a:spcAft>
          <a:spcPct val="0"/>
        </a:spcAft>
        <a:defRPr sz="3400">
          <a:solidFill>
            <a:srgbClr val="000099"/>
          </a:solidFill>
          <a:latin typeface="Times New Roman" pitchFamily="18" charset="0"/>
        </a:defRPr>
      </a:lvl5pPr>
      <a:lvl6pPr marL="356616" algn="l" rtl="0" eaLnBrk="1" fontAlgn="base" hangingPunct="1">
        <a:spcBef>
          <a:spcPct val="0"/>
        </a:spcBef>
        <a:spcAft>
          <a:spcPct val="0"/>
        </a:spcAft>
        <a:defRPr sz="3400">
          <a:solidFill>
            <a:srgbClr val="000099"/>
          </a:solidFill>
          <a:latin typeface="Times New Roman" pitchFamily="18" charset="0"/>
        </a:defRPr>
      </a:lvl6pPr>
      <a:lvl7pPr marL="713232" algn="l" rtl="0" eaLnBrk="1" fontAlgn="base" hangingPunct="1">
        <a:spcBef>
          <a:spcPct val="0"/>
        </a:spcBef>
        <a:spcAft>
          <a:spcPct val="0"/>
        </a:spcAft>
        <a:defRPr sz="3400">
          <a:solidFill>
            <a:srgbClr val="000099"/>
          </a:solidFill>
          <a:latin typeface="Times New Roman" pitchFamily="18" charset="0"/>
        </a:defRPr>
      </a:lvl7pPr>
      <a:lvl8pPr marL="1069848" algn="l" rtl="0" eaLnBrk="1" fontAlgn="base" hangingPunct="1">
        <a:spcBef>
          <a:spcPct val="0"/>
        </a:spcBef>
        <a:spcAft>
          <a:spcPct val="0"/>
        </a:spcAft>
        <a:defRPr sz="3400">
          <a:solidFill>
            <a:srgbClr val="000099"/>
          </a:solidFill>
          <a:latin typeface="Times New Roman" pitchFamily="18" charset="0"/>
        </a:defRPr>
      </a:lvl8pPr>
      <a:lvl9pPr marL="1426464" algn="l" rtl="0" eaLnBrk="1" fontAlgn="base" hangingPunct="1">
        <a:spcBef>
          <a:spcPct val="0"/>
        </a:spcBef>
        <a:spcAft>
          <a:spcPct val="0"/>
        </a:spcAft>
        <a:defRPr sz="3400">
          <a:solidFill>
            <a:srgbClr val="000099"/>
          </a:solidFill>
          <a:latin typeface="Times New Roman" pitchFamily="18" charset="0"/>
        </a:defRPr>
      </a:lvl9pPr>
    </p:titleStyle>
    <p:bodyStyle>
      <a:lvl1pPr marL="366522" indent="-366522" algn="l" rtl="0" eaLnBrk="1" fontAlgn="base" hangingPunct="1">
        <a:spcBef>
          <a:spcPct val="20000"/>
        </a:spcBef>
        <a:spcAft>
          <a:spcPct val="0"/>
        </a:spcAft>
        <a:buClr>
          <a:srgbClr val="CC3300"/>
        </a:buClr>
        <a:buSzPct val="70000"/>
        <a:buFont typeface="Wingdings" panose="05000000000000000000" pitchFamily="2" charset="2"/>
        <a:buChar char="o"/>
        <a:defRPr sz="2500">
          <a:solidFill>
            <a:schemeClr val="tx1"/>
          </a:solidFill>
          <a:latin typeface="+mn-lt"/>
          <a:ea typeface="+mn-ea"/>
          <a:cs typeface="+mn-cs"/>
        </a:defRPr>
      </a:lvl1pPr>
      <a:lvl2pPr marL="708279" indent="-340519" algn="l" rtl="0" eaLnBrk="1" fontAlgn="base" hangingPunct="1">
        <a:spcBef>
          <a:spcPct val="20000"/>
        </a:spcBef>
        <a:spcAft>
          <a:spcPct val="0"/>
        </a:spcAft>
        <a:buClr>
          <a:srgbClr val="000099"/>
        </a:buClr>
        <a:buSzPct val="75000"/>
        <a:buFont typeface="Wingdings" panose="05000000000000000000" pitchFamily="2" charset="2"/>
        <a:buChar char="n"/>
        <a:defRPr sz="2200">
          <a:solidFill>
            <a:schemeClr val="tx1"/>
          </a:solidFill>
          <a:latin typeface="+mn-lt"/>
        </a:defRPr>
      </a:lvl2pPr>
      <a:lvl3pPr marL="1074801" indent="-365284" algn="l" rtl="0" eaLnBrk="1" fontAlgn="base" hangingPunct="1">
        <a:spcBef>
          <a:spcPct val="20000"/>
        </a:spcBef>
        <a:spcAft>
          <a:spcPct val="0"/>
        </a:spcAft>
        <a:buClr>
          <a:srgbClr val="CC3300"/>
        </a:buClr>
        <a:buSzPct val="65000"/>
        <a:buFont typeface="Wingdings" panose="05000000000000000000" pitchFamily="2" charset="2"/>
        <a:buChar char="o"/>
        <a:defRPr sz="1900">
          <a:solidFill>
            <a:schemeClr val="tx1"/>
          </a:solidFill>
          <a:latin typeface="+mn-lt"/>
        </a:defRPr>
      </a:lvl3pPr>
      <a:lvl4pPr marL="1425226" indent="-341757" algn="l" rtl="0" eaLnBrk="1" fontAlgn="base" hangingPunct="1">
        <a:spcBef>
          <a:spcPct val="20000"/>
        </a:spcBef>
        <a:spcAft>
          <a:spcPct val="0"/>
        </a:spcAft>
        <a:buClr>
          <a:srgbClr val="000099"/>
        </a:buClr>
        <a:buSzPct val="75000"/>
        <a:buFont typeface="Wingdings" panose="05000000000000000000" pitchFamily="2" charset="2"/>
        <a:buChar char="n"/>
        <a:defRPr sz="1600">
          <a:solidFill>
            <a:schemeClr val="tx1"/>
          </a:solidFill>
          <a:latin typeface="+mn-lt"/>
        </a:defRPr>
      </a:lvl4pPr>
      <a:lvl5pPr marL="1791748" indent="-365284" algn="l" rtl="0" eaLnBrk="1" fontAlgn="base" hangingPunct="1">
        <a:spcBef>
          <a:spcPct val="20000"/>
        </a:spcBef>
        <a:spcAft>
          <a:spcPct val="0"/>
        </a:spcAft>
        <a:buClr>
          <a:srgbClr val="CC3300"/>
        </a:buClr>
        <a:buSzPct val="50000"/>
        <a:buFont typeface="Wingdings" panose="05000000000000000000" pitchFamily="2" charset="2"/>
        <a:buChar char="o"/>
        <a:defRPr sz="1600">
          <a:solidFill>
            <a:schemeClr val="tx1"/>
          </a:solidFill>
          <a:latin typeface="+mn-lt"/>
        </a:defRPr>
      </a:lvl5pPr>
      <a:lvl6pPr marL="2148364" indent="-365284" algn="l" rtl="0" eaLnBrk="1" fontAlgn="base" hangingPunct="1">
        <a:spcBef>
          <a:spcPct val="20000"/>
        </a:spcBef>
        <a:spcAft>
          <a:spcPct val="0"/>
        </a:spcAft>
        <a:buClr>
          <a:srgbClr val="CC3300"/>
        </a:buClr>
        <a:buSzPct val="50000"/>
        <a:buFont typeface="Wingdings" pitchFamily="2" charset="2"/>
        <a:buChar char="o"/>
        <a:defRPr sz="1600">
          <a:solidFill>
            <a:schemeClr val="tx1"/>
          </a:solidFill>
          <a:latin typeface="+mn-lt"/>
        </a:defRPr>
      </a:lvl6pPr>
      <a:lvl7pPr marL="2504980" indent="-365284" algn="l" rtl="0" eaLnBrk="1" fontAlgn="base" hangingPunct="1">
        <a:spcBef>
          <a:spcPct val="20000"/>
        </a:spcBef>
        <a:spcAft>
          <a:spcPct val="0"/>
        </a:spcAft>
        <a:buClr>
          <a:srgbClr val="CC3300"/>
        </a:buClr>
        <a:buSzPct val="50000"/>
        <a:buFont typeface="Wingdings" pitchFamily="2" charset="2"/>
        <a:buChar char="o"/>
        <a:defRPr sz="1600">
          <a:solidFill>
            <a:schemeClr val="tx1"/>
          </a:solidFill>
          <a:latin typeface="+mn-lt"/>
        </a:defRPr>
      </a:lvl7pPr>
      <a:lvl8pPr marL="2861596" indent="-365284" algn="l" rtl="0" eaLnBrk="1" fontAlgn="base" hangingPunct="1">
        <a:spcBef>
          <a:spcPct val="20000"/>
        </a:spcBef>
        <a:spcAft>
          <a:spcPct val="0"/>
        </a:spcAft>
        <a:buClr>
          <a:srgbClr val="CC3300"/>
        </a:buClr>
        <a:buSzPct val="50000"/>
        <a:buFont typeface="Wingdings" pitchFamily="2" charset="2"/>
        <a:buChar char="o"/>
        <a:defRPr sz="1600">
          <a:solidFill>
            <a:schemeClr val="tx1"/>
          </a:solidFill>
          <a:latin typeface="+mn-lt"/>
        </a:defRPr>
      </a:lvl8pPr>
      <a:lvl9pPr marL="3218212" indent="-365284" algn="l" rtl="0" eaLnBrk="1" fontAlgn="base" hangingPunct="1">
        <a:spcBef>
          <a:spcPct val="20000"/>
        </a:spcBef>
        <a:spcAft>
          <a:spcPct val="0"/>
        </a:spcAft>
        <a:buClr>
          <a:srgbClr val="CC3300"/>
        </a:buClr>
        <a:buSzPct val="50000"/>
        <a:buFont typeface="Wingdings" pitchFamily="2" charset="2"/>
        <a:buChar char="o"/>
        <a:defRPr sz="1600">
          <a:solidFill>
            <a:schemeClr val="tx1"/>
          </a:solidFill>
          <a:latin typeface="+mn-lt"/>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2789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ealthyamericans.org/healthycommunit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healthyamericans.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healthyamerican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549" y="914400"/>
            <a:ext cx="8026406" cy="2824163"/>
          </a:xfrm>
        </p:spPr>
        <p:txBody>
          <a:bodyPr>
            <a:normAutofit fontScale="90000"/>
          </a:bodyPr>
          <a:lstStyle/>
          <a:p>
            <a:r>
              <a:rPr lang="en-US" sz="4000" dirty="0"/>
              <a:t/>
            </a:r>
            <a:br>
              <a:rPr lang="en-US" sz="4000" dirty="0"/>
            </a:br>
            <a:r>
              <a:rPr lang="en-US" sz="4400" b="1" dirty="0" smtClean="0"/>
              <a:t>Population </a:t>
            </a:r>
            <a:r>
              <a:rPr lang="en-US" sz="4400" b="1" dirty="0"/>
              <a:t>Health </a:t>
            </a:r>
            <a:r>
              <a:rPr lang="en-US" sz="4400" b="1" dirty="0" smtClean="0"/>
              <a:t>in a </a:t>
            </a:r>
            <a:r>
              <a:rPr lang="en-US" sz="4400" b="1" dirty="0"/>
              <a:t>Reforming Healthcare </a:t>
            </a:r>
            <a:r>
              <a:rPr lang="en-US" sz="4400" b="1" dirty="0" smtClean="0"/>
              <a:t>System: Overview, Trends &amp; Opportunities </a:t>
            </a:r>
            <a:r>
              <a:rPr lang="en-US" sz="4400" dirty="0"/>
              <a:t/>
            </a:r>
            <a:br>
              <a:rPr lang="en-US" sz="4400" dirty="0"/>
            </a:br>
            <a:endParaRPr lang="en-US" sz="4400" b="1" dirty="0"/>
          </a:p>
        </p:txBody>
      </p:sp>
      <p:sp>
        <p:nvSpPr>
          <p:cNvPr id="3" name="Subtitle 2"/>
          <p:cNvSpPr>
            <a:spLocks noGrp="1"/>
          </p:cNvSpPr>
          <p:nvPr>
            <p:ph type="subTitle" idx="1"/>
          </p:nvPr>
        </p:nvSpPr>
        <p:spPr>
          <a:xfrm>
            <a:off x="717549" y="3505200"/>
            <a:ext cx="7696200" cy="2225675"/>
          </a:xfrm>
        </p:spPr>
        <p:txBody>
          <a:bodyPr/>
          <a:lstStyle/>
          <a:p>
            <a:r>
              <a:rPr lang="en-US" dirty="0" smtClean="0"/>
              <a:t>Sue Pechilio Polis</a:t>
            </a:r>
            <a:endParaRPr lang="en-US" dirty="0"/>
          </a:p>
          <a:p>
            <a:r>
              <a:rPr lang="en-US" dirty="0" smtClean="0"/>
              <a:t>Director, External Relations, Trust for America’s Health</a:t>
            </a:r>
          </a:p>
          <a:p>
            <a:endParaRPr lang="en-US" dirty="0" smtClean="0"/>
          </a:p>
          <a:p>
            <a:r>
              <a:rPr lang="en-US" b="1" dirty="0" smtClean="0"/>
              <a:t>Georgians for a Healthy Future</a:t>
            </a:r>
            <a:endParaRPr lang="en-US" b="1" dirty="0"/>
          </a:p>
          <a:p>
            <a:r>
              <a:rPr lang="en-US" dirty="0" smtClean="0"/>
              <a:t>January 14, 2016</a:t>
            </a:r>
          </a:p>
          <a:p>
            <a:endParaRPr lang="en-US" dirty="0"/>
          </a:p>
        </p:txBody>
      </p:sp>
    </p:spTree>
    <p:extLst>
      <p:ext uri="{BB962C8B-B14F-4D97-AF65-F5344CB8AC3E}">
        <p14:creationId xmlns:p14="http://schemas.microsoft.com/office/powerpoint/2010/main" val="156922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leads?  It depends….</a:t>
            </a:r>
            <a:endParaRPr lang="en-US" dirty="0"/>
          </a:p>
        </p:txBody>
      </p:sp>
      <p:pic>
        <p:nvPicPr>
          <p:cNvPr id="4" name="Picture 3"/>
          <p:cNvPicPr>
            <a:picLocks noChangeAspect="1"/>
          </p:cNvPicPr>
          <p:nvPr/>
        </p:nvPicPr>
        <p:blipFill>
          <a:blip r:embed="rId3"/>
          <a:stretch>
            <a:fillRect/>
          </a:stretch>
        </p:blipFill>
        <p:spPr>
          <a:xfrm>
            <a:off x="267073" y="237344"/>
            <a:ext cx="8609853" cy="6460568"/>
          </a:xfrm>
          <a:prstGeom prst="rect">
            <a:avLst/>
          </a:prstGeom>
        </p:spPr>
      </p:pic>
    </p:spTree>
    <p:extLst>
      <p:ext uri="{BB962C8B-B14F-4D97-AF65-F5344CB8AC3E}">
        <p14:creationId xmlns:p14="http://schemas.microsoft.com/office/powerpoint/2010/main" val="3379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Today’s Population Health Efforts – </a:t>
            </a:r>
            <a:br>
              <a:rPr lang="en-US" b="1" dirty="0" smtClean="0"/>
            </a:br>
            <a:r>
              <a:rPr lang="en-US" b="1" dirty="0" smtClean="0"/>
              <a:t>Key Components</a:t>
            </a:r>
            <a:endParaRPr lang="en-US" b="1" dirty="0"/>
          </a:p>
        </p:txBody>
      </p:sp>
      <p:sp>
        <p:nvSpPr>
          <p:cNvPr id="3" name="Content Placeholder 2"/>
          <p:cNvSpPr>
            <a:spLocks noGrp="1"/>
          </p:cNvSpPr>
          <p:nvPr>
            <p:ph idx="1"/>
          </p:nvPr>
        </p:nvSpPr>
        <p:spPr/>
        <p:txBody>
          <a:bodyPr/>
          <a:lstStyle/>
          <a:p>
            <a:pPr>
              <a:lnSpc>
                <a:spcPct val="80000"/>
              </a:lnSpc>
            </a:pPr>
            <a:r>
              <a:rPr lang="en-US" sz="2550" dirty="0"/>
              <a:t>O</a:t>
            </a:r>
            <a:r>
              <a:rPr lang="en-US" sz="2550" dirty="0" smtClean="0"/>
              <a:t>rganized </a:t>
            </a:r>
            <a:r>
              <a:rPr lang="en-US" sz="2550" dirty="0"/>
              <a:t>to improve the health of a </a:t>
            </a:r>
            <a:r>
              <a:rPr lang="en-US" sz="2550" dirty="0" smtClean="0"/>
              <a:t>population</a:t>
            </a:r>
            <a:endParaRPr lang="en-US" sz="2550" dirty="0"/>
          </a:p>
          <a:p>
            <a:pPr>
              <a:lnSpc>
                <a:spcPct val="80000"/>
              </a:lnSpc>
            </a:pPr>
            <a:r>
              <a:rPr lang="en-US" sz="2550" dirty="0" smtClean="0"/>
              <a:t>Partners </a:t>
            </a:r>
            <a:r>
              <a:rPr lang="en-US" sz="2550" dirty="0"/>
              <a:t>with multiple </a:t>
            </a:r>
            <a:r>
              <a:rPr lang="en-US" sz="2550" dirty="0" smtClean="0"/>
              <a:t>sectors</a:t>
            </a:r>
            <a:endParaRPr lang="en-US" sz="2550" dirty="0"/>
          </a:p>
          <a:p>
            <a:pPr>
              <a:lnSpc>
                <a:spcPct val="80000"/>
              </a:lnSpc>
            </a:pPr>
            <a:r>
              <a:rPr lang="en-US" sz="2550" dirty="0" smtClean="0"/>
              <a:t>Redesigning </a:t>
            </a:r>
            <a:r>
              <a:rPr lang="en-US" sz="2550" dirty="0"/>
              <a:t>processes and systems to transform care and, in particular, </a:t>
            </a:r>
            <a:r>
              <a:rPr lang="en-US" sz="2550" dirty="0" smtClean="0"/>
              <a:t>to link </a:t>
            </a:r>
            <a:r>
              <a:rPr lang="en-US" sz="2550" dirty="0"/>
              <a:t>clinical care with community prevention and social services.</a:t>
            </a:r>
          </a:p>
          <a:p>
            <a:pPr>
              <a:lnSpc>
                <a:spcPct val="80000"/>
              </a:lnSpc>
            </a:pPr>
            <a:r>
              <a:rPr lang="en-US" sz="2550" dirty="0" smtClean="0"/>
              <a:t>Demonstrates </a:t>
            </a:r>
            <a:r>
              <a:rPr lang="en-US" sz="2550" dirty="0"/>
              <a:t>results, both improved outcomes and evidence of </a:t>
            </a:r>
            <a:r>
              <a:rPr lang="en-US" sz="2550" dirty="0" smtClean="0"/>
              <a:t>utilization reductions </a:t>
            </a:r>
            <a:r>
              <a:rPr lang="en-US" sz="2550" dirty="0"/>
              <a:t>and/or cost savings in the health care </a:t>
            </a:r>
            <a:r>
              <a:rPr lang="en-US" sz="2550" dirty="0" smtClean="0"/>
              <a:t>system</a:t>
            </a:r>
            <a:endParaRPr lang="en-US" sz="2550" dirty="0"/>
          </a:p>
          <a:p>
            <a:pPr>
              <a:lnSpc>
                <a:spcPct val="80000"/>
              </a:lnSpc>
            </a:pPr>
            <a:r>
              <a:rPr lang="en-US" sz="2550" dirty="0" smtClean="0"/>
              <a:t>Invests </a:t>
            </a:r>
            <a:r>
              <a:rPr lang="en-US" sz="2550" dirty="0"/>
              <a:t>in prevention, including addressing causal factors in community </a:t>
            </a:r>
            <a:r>
              <a:rPr lang="en-US" sz="2550" dirty="0" smtClean="0"/>
              <a:t>health through </a:t>
            </a:r>
            <a:r>
              <a:rPr lang="en-US" sz="2550" dirty="0"/>
              <a:t>policy and environmental </a:t>
            </a:r>
            <a:r>
              <a:rPr lang="en-US" sz="2550" dirty="0" smtClean="0"/>
              <a:t>change</a:t>
            </a:r>
            <a:endParaRPr lang="en-US" sz="2550" dirty="0"/>
          </a:p>
          <a:p>
            <a:pPr>
              <a:lnSpc>
                <a:spcPct val="80000"/>
              </a:lnSpc>
            </a:pPr>
            <a:r>
              <a:rPr lang="en-US" sz="2550" dirty="0"/>
              <a:t>S</a:t>
            </a:r>
            <a:r>
              <a:rPr lang="en-US" sz="2550" dirty="0" smtClean="0"/>
              <a:t>upported </a:t>
            </a:r>
            <a:r>
              <a:rPr lang="en-US" sz="2550" dirty="0"/>
              <a:t>by an “integrator” that convenes and </a:t>
            </a:r>
            <a:r>
              <a:rPr lang="en-US" sz="2550" dirty="0" smtClean="0"/>
              <a:t>coordinates</a:t>
            </a:r>
            <a:endParaRPr lang="en-US" sz="2550" dirty="0"/>
          </a:p>
        </p:txBody>
      </p:sp>
    </p:spTree>
    <p:extLst>
      <p:ext uri="{BB962C8B-B14F-4D97-AF65-F5344CB8AC3E}">
        <p14:creationId xmlns:p14="http://schemas.microsoft.com/office/powerpoint/2010/main" val="329939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dirty="0" smtClean="0"/>
              <a:t>What Does It </a:t>
            </a:r>
            <a:r>
              <a:rPr lang="en-US" dirty="0"/>
              <a:t>L</a:t>
            </a:r>
            <a:r>
              <a:rPr lang="en-US" dirty="0" smtClean="0"/>
              <a:t>ook Like in the Real </a:t>
            </a:r>
            <a:r>
              <a:rPr lang="en-US" dirty="0"/>
              <a:t>W</a:t>
            </a:r>
            <a:r>
              <a:rPr lang="en-US" dirty="0" smtClean="0"/>
              <a:t>orld?</a:t>
            </a:r>
            <a:endParaRPr lang="en-US" dirty="0"/>
          </a:p>
        </p:txBody>
      </p:sp>
      <p:sp>
        <p:nvSpPr>
          <p:cNvPr id="3" name="Content Placeholder 2"/>
          <p:cNvSpPr>
            <a:spLocks noGrp="1"/>
          </p:cNvSpPr>
          <p:nvPr>
            <p:ph idx="1"/>
          </p:nvPr>
        </p:nvSpPr>
        <p:spPr/>
        <p:txBody>
          <a:bodyPr/>
          <a:lstStyle/>
          <a:p>
            <a:r>
              <a:rPr lang="en-US" sz="3200" dirty="0" smtClean="0"/>
              <a:t>Broad efforts</a:t>
            </a:r>
            <a:endParaRPr lang="en-US" sz="2800" dirty="0"/>
          </a:p>
          <a:p>
            <a:r>
              <a:rPr lang="en-US" sz="3200" dirty="0" smtClean="0"/>
              <a:t>Condition-specific efforts</a:t>
            </a:r>
          </a:p>
          <a:p>
            <a:r>
              <a:rPr lang="en-US" sz="3200" dirty="0" smtClean="0"/>
              <a:t>Efforts to address the SDOH</a:t>
            </a:r>
          </a:p>
          <a:p>
            <a:r>
              <a:rPr lang="en-US" sz="3200" dirty="0" smtClean="0"/>
              <a:t>Efforts to improve health equity</a:t>
            </a:r>
          </a:p>
          <a:p>
            <a:pPr lvl="1"/>
            <a:endParaRPr lang="en-US" sz="2900" dirty="0" smtClean="0"/>
          </a:p>
        </p:txBody>
      </p:sp>
    </p:spTree>
    <p:extLst>
      <p:ext uri="{BB962C8B-B14F-4D97-AF65-F5344CB8AC3E}">
        <p14:creationId xmlns:p14="http://schemas.microsoft.com/office/powerpoint/2010/main" val="1511087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nger_head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28" y="1828800"/>
            <a:ext cx="8346201" cy="3886200"/>
          </a:xfrm>
          <a:prstGeom prst="rect">
            <a:avLst/>
          </a:prstGeom>
        </p:spPr>
      </p:pic>
    </p:spTree>
    <p:extLst>
      <p:ext uri="{BB962C8B-B14F-4D97-AF65-F5344CB8AC3E}">
        <p14:creationId xmlns:p14="http://schemas.microsoft.com/office/powerpoint/2010/main" val="1319514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38094"/>
            <a:ext cx="8358444" cy="4986244"/>
          </a:xfrm>
          <a:prstGeom prst="rect">
            <a:avLst/>
          </a:prstGeom>
        </p:spPr>
      </p:pic>
    </p:spTree>
    <p:extLst>
      <p:ext uri="{BB962C8B-B14F-4D97-AF65-F5344CB8AC3E}">
        <p14:creationId xmlns:p14="http://schemas.microsoft.com/office/powerpoint/2010/main" val="44640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0200"/>
            <a:ext cx="6353070" cy="4514023"/>
          </a:xfrm>
          <a:prstGeom prst="rect">
            <a:avLst/>
          </a:prstGeom>
        </p:spPr>
      </p:pic>
    </p:spTree>
    <p:extLst>
      <p:ext uri="{BB962C8B-B14F-4D97-AF65-F5344CB8AC3E}">
        <p14:creationId xmlns:p14="http://schemas.microsoft.com/office/powerpoint/2010/main" val="215774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bu-City-Mega-Job-Fair-201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3" y="0"/>
            <a:ext cx="9144000" cy="6096000"/>
          </a:xfrm>
          <a:prstGeom prst="rect">
            <a:avLst/>
          </a:prstGeom>
        </p:spPr>
      </p:pic>
    </p:spTree>
    <p:extLst>
      <p:ext uri="{BB962C8B-B14F-4D97-AF65-F5344CB8AC3E}">
        <p14:creationId xmlns:p14="http://schemas.microsoft.com/office/powerpoint/2010/main" val="231812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e5b15b302e867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6181725"/>
          </a:xfrm>
          <a:prstGeom prst="rect">
            <a:avLst/>
          </a:prstGeom>
        </p:spPr>
      </p:pic>
    </p:spTree>
    <p:extLst>
      <p:ext uri="{BB962C8B-B14F-4D97-AF65-F5344CB8AC3E}">
        <p14:creationId xmlns:p14="http://schemas.microsoft.com/office/powerpoint/2010/main" val="3206936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0" y="336176"/>
            <a:ext cx="4495800" cy="5818094"/>
          </a:xfrm>
          <a:prstGeom prst="rect">
            <a:avLst/>
          </a:prstGeom>
        </p:spPr>
      </p:pic>
    </p:spTree>
    <p:extLst>
      <p:ext uri="{BB962C8B-B14F-4D97-AF65-F5344CB8AC3E}">
        <p14:creationId xmlns:p14="http://schemas.microsoft.com/office/powerpoint/2010/main" val="2314723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Evolving Efforts</a:t>
            </a:r>
            <a:endParaRPr lang="en-US" b="1" dirty="0"/>
          </a:p>
        </p:txBody>
      </p:sp>
      <p:sp>
        <p:nvSpPr>
          <p:cNvPr id="4" name="Rectangle 3"/>
          <p:cNvSpPr/>
          <p:nvPr/>
        </p:nvSpPr>
        <p:spPr>
          <a:xfrm>
            <a:off x="1809377" y="1643096"/>
            <a:ext cx="172351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ACO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ight Arrow 5"/>
          <p:cNvSpPr/>
          <p:nvPr/>
        </p:nvSpPr>
        <p:spPr>
          <a:xfrm>
            <a:off x="3761488" y="1791094"/>
            <a:ext cx="130506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5410200" y="3066502"/>
            <a:ext cx="3048000" cy="923330"/>
          </a:xfrm>
          <a:prstGeom prst="rect">
            <a:avLst/>
          </a:prstGeom>
          <a:noFill/>
        </p:spPr>
        <p:txBody>
          <a:bodyPr wrap="square" lIns="91440" tIns="45720" rIns="91440" bIns="45720">
            <a:spAutoFit/>
          </a:bodyPr>
          <a:lstStyle/>
          <a:p>
            <a:pPr marL="0" indent="0" algn="ctr">
              <a:buNone/>
            </a:pP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238377" y="1594712"/>
            <a:ext cx="1723511"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AHC</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724400"/>
            <a:ext cx="3810000" cy="1003300"/>
          </a:xfrm>
          <a:prstGeom prst="rect">
            <a:avLst/>
          </a:prstGeom>
        </p:spPr>
      </p:pic>
      <p:pic>
        <p:nvPicPr>
          <p:cNvPr id="13" name="Picture 12" descr="snack_size_pophealthmetri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800514"/>
            <a:ext cx="3333750" cy="3333750"/>
          </a:xfrm>
          <a:prstGeom prst="rect">
            <a:avLst/>
          </a:prstGeom>
        </p:spPr>
      </p:pic>
      <p:pic>
        <p:nvPicPr>
          <p:cNvPr id="14" name="Picture 13"/>
          <p:cNvPicPr>
            <a:picLocks noChangeAspect="1"/>
          </p:cNvPicPr>
          <p:nvPr/>
        </p:nvPicPr>
        <p:blipFill>
          <a:blip r:embed="rId5"/>
          <a:stretch>
            <a:fillRect/>
          </a:stretch>
        </p:blipFill>
        <p:spPr>
          <a:xfrm>
            <a:off x="1600200" y="2488205"/>
            <a:ext cx="3466969" cy="2236195"/>
          </a:xfrm>
          <a:prstGeom prst="rect">
            <a:avLst/>
          </a:prstGeom>
        </p:spPr>
      </p:pic>
    </p:spTree>
    <p:extLst>
      <p:ext uri="{BB962C8B-B14F-4D97-AF65-F5344CB8AC3E}">
        <p14:creationId xmlns:p14="http://schemas.microsoft.com/office/powerpoint/2010/main" val="3485527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image00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6327775"/>
            <a:ext cx="17383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idx="4294967295"/>
          </p:nvPr>
        </p:nvSpPr>
        <p:spPr/>
        <p:txBody>
          <a:bodyPr/>
          <a:lstStyle/>
          <a:p>
            <a:pPr algn="ctr" eaLnBrk="1" hangingPunct="1"/>
            <a:r>
              <a:rPr lang="en-US" altLang="en-US" sz="4000" b="1" dirty="0" smtClean="0"/>
              <a:t>Overview</a:t>
            </a:r>
          </a:p>
        </p:txBody>
      </p:sp>
      <p:sp>
        <p:nvSpPr>
          <p:cNvPr id="5124" name="Rectangle 3"/>
          <p:cNvSpPr>
            <a:spLocks noGrp="1" noChangeArrowheads="1"/>
          </p:cNvSpPr>
          <p:nvPr>
            <p:ph type="body" idx="4294967295"/>
          </p:nvPr>
        </p:nvSpPr>
        <p:spPr/>
        <p:txBody>
          <a:bodyPr/>
          <a:lstStyle/>
          <a:p>
            <a:pPr eaLnBrk="1" hangingPunct="1">
              <a:spcBef>
                <a:spcPts val="1200"/>
              </a:spcBef>
              <a:defRPr/>
            </a:pPr>
            <a:r>
              <a:rPr lang="en-US" sz="2400" dirty="0" smtClean="0"/>
              <a:t>About Trust for America’s Health;</a:t>
            </a:r>
          </a:p>
          <a:p>
            <a:pPr>
              <a:spcBef>
                <a:spcPts val="1200"/>
              </a:spcBef>
              <a:defRPr/>
            </a:pPr>
            <a:r>
              <a:rPr lang="en-US" sz="2400" dirty="0"/>
              <a:t>Overview/background of community </a:t>
            </a:r>
            <a:r>
              <a:rPr lang="en-US" sz="2400" dirty="0" smtClean="0"/>
              <a:t>prevention/population health improvement;</a:t>
            </a:r>
          </a:p>
          <a:p>
            <a:pPr>
              <a:spcBef>
                <a:spcPts val="1200"/>
              </a:spcBef>
              <a:defRPr/>
            </a:pPr>
            <a:r>
              <a:rPr lang="en-US" sz="2400" dirty="0" smtClean="0"/>
              <a:t>Trends, innovative approaches/multi-sector collaboration;</a:t>
            </a:r>
          </a:p>
          <a:p>
            <a:pPr eaLnBrk="1" hangingPunct="1">
              <a:spcBef>
                <a:spcPts val="1200"/>
              </a:spcBef>
              <a:defRPr/>
            </a:pPr>
            <a:r>
              <a:rPr lang="en-US" sz="2400" dirty="0" smtClean="0"/>
              <a:t>Engagement opportunities</a:t>
            </a:r>
          </a:p>
          <a:p>
            <a:pPr eaLnBrk="1" hangingPunct="1">
              <a:spcBef>
                <a:spcPts val="1200"/>
              </a:spcBef>
              <a:defRPr/>
            </a:pPr>
            <a:r>
              <a:rPr lang="en-US" sz="2400" dirty="0" smtClean="0"/>
              <a:t>Resources</a:t>
            </a:r>
          </a:p>
          <a:p>
            <a:pPr eaLnBrk="1" hangingPunct="1">
              <a:spcBef>
                <a:spcPts val="1200"/>
              </a:spcBef>
              <a:defRPr/>
            </a:pPr>
            <a:endParaRPr lang="en-US" sz="2300" dirty="0" smtClean="0"/>
          </a:p>
          <a:p>
            <a:pPr marL="469900" lvl="1" indent="-469900" eaLnBrk="1" hangingPunct="1">
              <a:spcBef>
                <a:spcPts val="1200"/>
              </a:spcBef>
              <a:buClr>
                <a:srgbClr val="CC3300"/>
              </a:buClr>
              <a:buSzPct val="70000"/>
              <a:buFont typeface="Wingdings" pitchFamily="2" charset="2"/>
              <a:buChar char="o"/>
              <a:defRPr/>
            </a:pPr>
            <a:endParaRPr lang="en-US" sz="2300" dirty="0" smtClean="0"/>
          </a:p>
          <a:p>
            <a:pPr marL="469900" lvl="1" indent="-469900" eaLnBrk="1" hangingPunct="1">
              <a:spcBef>
                <a:spcPts val="1200"/>
              </a:spcBef>
              <a:buClr>
                <a:srgbClr val="CC3300"/>
              </a:buClr>
              <a:buSzPct val="70000"/>
              <a:buFont typeface="Wingdings" pitchFamily="2" charset="2"/>
              <a:buChar char="o"/>
              <a:defRPr/>
            </a:pPr>
            <a:endParaRPr lang="en-US" sz="2300" dirty="0" smtClean="0"/>
          </a:p>
        </p:txBody>
      </p:sp>
    </p:spTree>
    <p:extLst>
      <p:ext uri="{BB962C8B-B14F-4D97-AF65-F5344CB8AC3E}">
        <p14:creationId xmlns:p14="http://schemas.microsoft.com/office/powerpoint/2010/main" val="269420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Opportunities	</a:t>
            </a:r>
            <a:endParaRPr lang="en-US" b="1" dirty="0"/>
          </a:p>
        </p:txBody>
      </p:sp>
      <p:sp>
        <p:nvSpPr>
          <p:cNvPr id="3" name="Content Placeholder 2"/>
          <p:cNvSpPr>
            <a:spLocks noGrp="1"/>
          </p:cNvSpPr>
          <p:nvPr>
            <p:ph idx="1"/>
          </p:nvPr>
        </p:nvSpPr>
        <p:spPr/>
        <p:txBody>
          <a:bodyPr/>
          <a:lstStyle/>
          <a:p>
            <a:r>
              <a:rPr lang="en-US" dirty="0" smtClean="0"/>
              <a:t>Recent CMMI Funding Opportunity Announcement – Accountable Health Communities</a:t>
            </a:r>
          </a:p>
          <a:p>
            <a:pPr lvl="1"/>
            <a:r>
              <a:rPr lang="en-US" dirty="0" smtClean="0"/>
              <a:t>Bridge clinical care and social services</a:t>
            </a:r>
          </a:p>
          <a:p>
            <a:pPr lvl="1"/>
            <a:r>
              <a:rPr lang="en-US" dirty="0" smtClean="0"/>
              <a:t>Emphasizes clinical/community partnerships</a:t>
            </a:r>
          </a:p>
          <a:p>
            <a:pPr lvl="1"/>
            <a:r>
              <a:rPr lang="en-US" dirty="0" smtClean="0"/>
              <a:t>Acknowledges </a:t>
            </a:r>
            <a:r>
              <a:rPr lang="en-US" dirty="0"/>
              <a:t>the critical need to address underlying social </a:t>
            </a:r>
            <a:r>
              <a:rPr lang="en-US" dirty="0" smtClean="0"/>
              <a:t>determinants </a:t>
            </a:r>
            <a:r>
              <a:rPr lang="en-US" dirty="0"/>
              <a:t>of health and </a:t>
            </a:r>
            <a:r>
              <a:rPr lang="en-US" dirty="0" smtClean="0"/>
              <a:t>equity</a:t>
            </a:r>
          </a:p>
          <a:p>
            <a:r>
              <a:rPr lang="en-US" dirty="0" smtClean="0"/>
              <a:t>State Legislative Efforts on Community Health Worker training/certification standards</a:t>
            </a:r>
          </a:p>
          <a:p>
            <a:r>
              <a:rPr lang="en-US" dirty="0" smtClean="0"/>
              <a:t>Health/Education – Free Care Rule</a:t>
            </a:r>
            <a:endParaRPr lang="en-US" dirty="0"/>
          </a:p>
        </p:txBody>
      </p:sp>
    </p:spTree>
    <p:extLst>
      <p:ext uri="{BB962C8B-B14F-4D97-AF65-F5344CB8AC3E}">
        <p14:creationId xmlns:p14="http://schemas.microsoft.com/office/powerpoint/2010/main" val="497559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TFAH’s Population Health Work</a:t>
            </a:r>
            <a:endParaRPr lang="en-US" b="1" dirty="0"/>
          </a:p>
        </p:txBody>
      </p:sp>
      <p:sp>
        <p:nvSpPr>
          <p:cNvPr id="3" name="Content Placeholder 2"/>
          <p:cNvSpPr>
            <a:spLocks noGrp="1"/>
          </p:cNvSpPr>
          <p:nvPr>
            <p:ph idx="1"/>
          </p:nvPr>
        </p:nvSpPr>
        <p:spPr>
          <a:xfrm>
            <a:off x="457200" y="1600200"/>
            <a:ext cx="8229600" cy="4302125"/>
          </a:xfrm>
        </p:spPr>
        <p:txBody>
          <a:bodyPr/>
          <a:lstStyle/>
          <a:p>
            <a:r>
              <a:rPr lang="en-US" sz="3200" i="1" dirty="0"/>
              <a:t>Blueprint for a Healthier America </a:t>
            </a:r>
            <a:r>
              <a:rPr lang="en-US" sz="3200" dirty="0"/>
              <a:t>agenda</a:t>
            </a:r>
          </a:p>
          <a:p>
            <a:r>
              <a:rPr lang="en-US" sz="3200" dirty="0"/>
              <a:t>Twin Pillars work post ACA </a:t>
            </a:r>
            <a:r>
              <a:rPr lang="en-US" sz="3200" dirty="0" smtClean="0"/>
              <a:t>passage</a:t>
            </a:r>
          </a:p>
          <a:p>
            <a:r>
              <a:rPr lang="en-US" sz="3200" dirty="0" smtClean="0"/>
              <a:t>National Forum on Hospitals, Health Systems and Population Health</a:t>
            </a:r>
          </a:p>
          <a:p>
            <a:r>
              <a:rPr lang="en-US" sz="3200" dirty="0" smtClean="0"/>
              <a:t>Accountable Health Communities</a:t>
            </a:r>
          </a:p>
          <a:p>
            <a:r>
              <a:rPr lang="en-US" sz="3200" b="1" dirty="0" smtClean="0"/>
              <a:t>Healthy Communities Navigator</a:t>
            </a:r>
          </a:p>
          <a:p>
            <a:r>
              <a:rPr lang="en-US" sz="3200" b="1" dirty="0" smtClean="0"/>
              <a:t>Population Health Webinar Series</a:t>
            </a:r>
          </a:p>
          <a:p>
            <a:r>
              <a:rPr lang="en-US" sz="3200" dirty="0" smtClean="0"/>
              <a:t>Medicaid and Community Prevention Group</a:t>
            </a:r>
          </a:p>
          <a:p>
            <a:pPr marL="367760" lvl="1" indent="0">
              <a:buNone/>
            </a:pPr>
            <a:endParaRPr lang="en-US" dirty="0"/>
          </a:p>
          <a:p>
            <a:endParaRPr lang="en-US" dirty="0"/>
          </a:p>
        </p:txBody>
      </p:sp>
    </p:spTree>
    <p:extLst>
      <p:ext uri="{BB962C8B-B14F-4D97-AF65-F5344CB8AC3E}">
        <p14:creationId xmlns:p14="http://schemas.microsoft.com/office/powerpoint/2010/main" val="4145305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Georgia</a:t>
            </a:r>
            <a:endParaRPr lang="en-US" b="1" dirty="0"/>
          </a:p>
        </p:txBody>
      </p:sp>
      <p:sp>
        <p:nvSpPr>
          <p:cNvPr id="3" name="Content Placeholder 2"/>
          <p:cNvSpPr>
            <a:spLocks noGrp="1"/>
          </p:cNvSpPr>
          <p:nvPr>
            <p:ph idx="1"/>
          </p:nvPr>
        </p:nvSpPr>
        <p:spPr/>
        <p:txBody>
          <a:bodyPr/>
          <a:lstStyle/>
          <a:p>
            <a:r>
              <a:rPr lang="en-US" dirty="0" smtClean="0"/>
              <a:t>Georgia Health Policy Center</a:t>
            </a:r>
          </a:p>
          <a:p>
            <a:pPr lvl="1"/>
            <a:r>
              <a:rPr lang="en-US" dirty="0" smtClean="0"/>
              <a:t>Population Health Improvement Efforts (ARCHI)</a:t>
            </a:r>
          </a:p>
          <a:p>
            <a:r>
              <a:rPr lang="en-US" dirty="0" smtClean="0"/>
              <a:t>Partnerships to Improve Community Health</a:t>
            </a:r>
          </a:p>
          <a:p>
            <a:pPr lvl="1"/>
            <a:r>
              <a:rPr lang="en-US" dirty="0" smtClean="0"/>
              <a:t>Fulton County Health Department</a:t>
            </a:r>
          </a:p>
          <a:p>
            <a:pPr lvl="1"/>
            <a:r>
              <a:rPr lang="en-US" dirty="0" smtClean="0"/>
              <a:t>Tanner Medical Center</a:t>
            </a:r>
          </a:p>
          <a:p>
            <a:pPr lvl="1"/>
            <a:r>
              <a:rPr lang="en-US" dirty="0" smtClean="0"/>
              <a:t>AHA, National WIC, APA Sub Grants</a:t>
            </a:r>
          </a:p>
          <a:p>
            <a:r>
              <a:rPr lang="en-US" dirty="0" smtClean="0"/>
              <a:t>See Healthy Communities Navigator for more information and other grant programs</a:t>
            </a:r>
            <a:endParaRPr lang="en-US" dirty="0"/>
          </a:p>
        </p:txBody>
      </p:sp>
    </p:spTree>
    <p:extLst>
      <p:ext uri="{BB962C8B-B14F-4D97-AF65-F5344CB8AC3E}">
        <p14:creationId xmlns:p14="http://schemas.microsoft.com/office/powerpoint/2010/main" val="2225334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Recently Launched: </a:t>
            </a:r>
            <a:r>
              <a:rPr lang="en-US" b="1" i="1" dirty="0"/>
              <a:t>Healthy Communities Navigator: Cross-sector Grants, Success Stories and Policy Papers</a:t>
            </a:r>
            <a:r>
              <a:rPr lang="en-US" i="1" dirty="0"/>
              <a:t> </a:t>
            </a:r>
            <a:endParaRPr lang="en-US" i="1" dirty="0" smtClean="0"/>
          </a:p>
          <a:p>
            <a:pPr lvl="1"/>
            <a:r>
              <a:rPr lang="en-US" u="sng" dirty="0">
                <a:hlinkClick r:id="rId3"/>
              </a:rPr>
              <a:t>http://</a:t>
            </a:r>
            <a:r>
              <a:rPr lang="en-US" u="sng" dirty="0" smtClean="0">
                <a:hlinkClick r:id="rId3"/>
              </a:rPr>
              <a:t>healthyamericans.org/healthycommunities</a:t>
            </a:r>
            <a:endParaRPr lang="en-US" u="sng" dirty="0" smtClean="0"/>
          </a:p>
          <a:p>
            <a:pPr>
              <a:buFont typeface="Wingdings" panose="05000000000000000000" pitchFamily="2" charset="2"/>
              <a:buChar char="Ø"/>
            </a:pPr>
            <a:r>
              <a:rPr lang="en-US" b="1" i="1" dirty="0" smtClean="0"/>
              <a:t>Community Prevention &amp; Multi-Sector Stakeholders Webinar Series:</a:t>
            </a:r>
          </a:p>
          <a:p>
            <a:pPr lvl="1">
              <a:buFont typeface="Wingdings" panose="05000000000000000000" pitchFamily="2" charset="2"/>
              <a:buChar char="Ø"/>
            </a:pPr>
            <a:r>
              <a:rPr lang="en-US" dirty="0" smtClean="0"/>
              <a:t>1/20 – Accountable Health Communities</a:t>
            </a:r>
          </a:p>
          <a:p>
            <a:pPr lvl="1">
              <a:buFont typeface="Wingdings" panose="05000000000000000000" pitchFamily="2" charset="2"/>
              <a:buChar char="Ø"/>
            </a:pPr>
            <a:r>
              <a:rPr lang="en-US" dirty="0" smtClean="0"/>
              <a:t>1/27 – Anchor Institutions</a:t>
            </a:r>
          </a:p>
          <a:p>
            <a:pPr marL="367760" lvl="1" indent="0">
              <a:buNone/>
            </a:pPr>
            <a:endParaRPr lang="en-US" dirty="0"/>
          </a:p>
          <a:p>
            <a:pPr marL="367760" lvl="1" indent="0" algn="ctr">
              <a:buNone/>
            </a:pPr>
            <a:r>
              <a:rPr lang="en-US" b="1" dirty="0" smtClean="0">
                <a:hlinkClick r:id="rId4"/>
              </a:rPr>
              <a:t>www.healthyamericans.org</a:t>
            </a:r>
            <a:endParaRPr lang="en-US" b="1" dirty="0" smtClean="0"/>
          </a:p>
          <a:p>
            <a:pPr marL="367760" lvl="1" indent="0">
              <a:buNone/>
            </a:pPr>
            <a:endParaRPr lang="en-US" dirty="0"/>
          </a:p>
        </p:txBody>
      </p:sp>
    </p:spTree>
    <p:extLst>
      <p:ext uri="{BB962C8B-B14F-4D97-AF65-F5344CB8AC3E}">
        <p14:creationId xmlns:p14="http://schemas.microsoft.com/office/powerpoint/2010/main" val="322879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About TFAH</a:t>
            </a:r>
            <a:endParaRPr lang="en-US" b="1" dirty="0"/>
          </a:p>
        </p:txBody>
      </p:sp>
      <p:sp>
        <p:nvSpPr>
          <p:cNvPr id="3" name="Content Placeholder 2"/>
          <p:cNvSpPr>
            <a:spLocks noGrp="1"/>
          </p:cNvSpPr>
          <p:nvPr>
            <p:ph idx="1"/>
          </p:nvPr>
        </p:nvSpPr>
        <p:spPr/>
        <p:txBody>
          <a:bodyPr/>
          <a:lstStyle/>
          <a:p>
            <a:r>
              <a:rPr lang="en-US" dirty="0" smtClean="0"/>
              <a:t>“Protecting </a:t>
            </a:r>
            <a:r>
              <a:rPr lang="en-US" dirty="0"/>
              <a:t>the health of every community and working to make disease prevention a national </a:t>
            </a:r>
            <a:r>
              <a:rPr lang="en-US" dirty="0" smtClean="0"/>
              <a:t>priority”</a:t>
            </a:r>
          </a:p>
          <a:p>
            <a:r>
              <a:rPr lang="en-US" dirty="0" smtClean="0"/>
              <a:t>Evidence-based advocacy</a:t>
            </a:r>
          </a:p>
          <a:p>
            <a:r>
              <a:rPr lang="en-US" dirty="0" smtClean="0"/>
              <a:t>Independence, accountability</a:t>
            </a:r>
          </a:p>
          <a:p>
            <a:r>
              <a:rPr lang="en-US" dirty="0" smtClean="0"/>
              <a:t>Our vision of prevention: inside and outside the clinic; individual services and community-wide; policy and systems change vs. one-by-one</a:t>
            </a:r>
          </a:p>
          <a:p>
            <a:pPr lvl="1"/>
            <a:r>
              <a:rPr lang="en-US" dirty="0">
                <a:hlinkClick r:id="rId2"/>
              </a:rPr>
              <a:t>www.healthyamericans.org</a:t>
            </a:r>
            <a:r>
              <a:rPr lang="en-US" dirty="0"/>
              <a:t>  </a:t>
            </a:r>
          </a:p>
          <a:p>
            <a:pPr marL="367760" lvl="1" indent="0">
              <a:buNone/>
            </a:pPr>
            <a:endParaRPr lang="en-US" dirty="0"/>
          </a:p>
        </p:txBody>
      </p:sp>
    </p:spTree>
    <p:extLst>
      <p:ext uri="{BB962C8B-B14F-4D97-AF65-F5344CB8AC3E}">
        <p14:creationId xmlns:p14="http://schemas.microsoft.com/office/powerpoint/2010/main" val="125073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1143000"/>
          </a:xfrm>
        </p:spPr>
        <p:txBody>
          <a:bodyPr/>
          <a:lstStyle/>
          <a:p>
            <a:pPr algn="ctr"/>
            <a:r>
              <a:rPr lang="en-US" altLang="en-US" sz="4000" b="1" dirty="0" smtClean="0"/>
              <a:t>The public gets it: </a:t>
            </a:r>
            <a:br>
              <a:rPr lang="en-US" altLang="en-US" sz="4000" b="1" dirty="0" smtClean="0"/>
            </a:br>
            <a:r>
              <a:rPr lang="en-US" altLang="en-US" sz="4000" b="1" dirty="0" smtClean="0"/>
              <a:t>opinion research</a:t>
            </a:r>
          </a:p>
        </p:txBody>
      </p:sp>
      <p:sp>
        <p:nvSpPr>
          <p:cNvPr id="8195" name="Content Placeholder 2"/>
          <p:cNvSpPr>
            <a:spLocks noGrp="1"/>
          </p:cNvSpPr>
          <p:nvPr>
            <p:ph idx="1"/>
          </p:nvPr>
        </p:nvSpPr>
        <p:spPr/>
        <p:txBody>
          <a:bodyPr/>
          <a:lstStyle/>
          <a:p>
            <a:r>
              <a:rPr lang="en-US" altLang="en-US" dirty="0" smtClean="0"/>
              <a:t>“Value” – both health and economic outcomes, top reason to invest in public health/prevention</a:t>
            </a:r>
          </a:p>
          <a:p>
            <a:r>
              <a:rPr lang="en-US" altLang="en-US" dirty="0" smtClean="0"/>
              <a:t>Inextricable connection between inside and beyond the doctor’s office</a:t>
            </a:r>
          </a:p>
          <a:p>
            <a:r>
              <a:rPr lang="en-US" altLang="en-US" dirty="0" smtClean="0"/>
              <a:t>Supporting healthy choices and local approaches vs. imposing a nanny state</a:t>
            </a:r>
          </a:p>
          <a:p>
            <a:r>
              <a:rPr lang="en-US" altLang="en-US" dirty="0" smtClean="0"/>
              <a:t>Partnerships are crucial to success</a:t>
            </a:r>
          </a:p>
        </p:txBody>
      </p:sp>
    </p:spTree>
    <p:extLst>
      <p:ext uri="{BB962C8B-B14F-4D97-AF65-F5344CB8AC3E}">
        <p14:creationId xmlns:p14="http://schemas.microsoft.com/office/powerpoint/2010/main" val="198935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9425" y="349250"/>
            <a:ext cx="8229600" cy="1143000"/>
          </a:xfrm>
        </p:spPr>
        <p:txBody>
          <a:bodyPr/>
          <a:lstStyle/>
          <a:p>
            <a:pPr algn="ctr"/>
            <a:r>
              <a:rPr lang="en-US" altLang="en-US" sz="3600" b="1" dirty="0" smtClean="0">
                <a:ea typeface="MS PGothic" pitchFamily="34" charset="-128"/>
              </a:rPr>
              <a:t>Recent polling on importance of prevention in local communities</a:t>
            </a:r>
          </a:p>
        </p:txBody>
      </p:sp>
      <p:graphicFrame>
        <p:nvGraphicFramePr>
          <p:cNvPr id="9219" name="Content Placeholder 3"/>
          <p:cNvGraphicFramePr>
            <a:graphicFrameLocks noGrp="1"/>
          </p:cNvGraphicFramePr>
          <p:nvPr>
            <p:ph idx="1"/>
          </p:nvPr>
        </p:nvGraphicFramePr>
        <p:xfrm>
          <a:off x="417513" y="1603375"/>
          <a:ext cx="8331200" cy="4403725"/>
        </p:xfrm>
        <a:graphic>
          <a:graphicData uri="http://schemas.openxmlformats.org/presentationml/2006/ole">
            <mc:AlternateContent xmlns:mc="http://schemas.openxmlformats.org/markup-compatibility/2006">
              <mc:Choice xmlns:v="urn:schemas-microsoft-com:vml" Requires="v">
                <p:oleObj spid="_x0000_s1035" r:id="rId5" imgW="8327858" imgH="4401693" progId="Excel.Chart.8">
                  <p:embed/>
                </p:oleObj>
              </mc:Choice>
              <mc:Fallback>
                <p:oleObj r:id="rId5" imgW="8327858" imgH="440169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13" y="1603375"/>
                        <a:ext cx="83312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5808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ACA</a:t>
            </a:r>
            <a:endParaRPr lang="en-US" b="1" dirty="0"/>
          </a:p>
        </p:txBody>
      </p:sp>
      <p:sp>
        <p:nvSpPr>
          <p:cNvPr id="3" name="Content Placeholder 2"/>
          <p:cNvSpPr>
            <a:spLocks noGrp="1"/>
          </p:cNvSpPr>
          <p:nvPr>
            <p:ph idx="1"/>
          </p:nvPr>
        </p:nvSpPr>
        <p:spPr/>
        <p:txBody>
          <a:bodyPr/>
          <a:lstStyle/>
          <a:p>
            <a:r>
              <a:rPr lang="en-US" sz="3200" dirty="0" smtClean="0"/>
              <a:t>Insurance coverage</a:t>
            </a:r>
          </a:p>
          <a:p>
            <a:r>
              <a:rPr lang="en-US" sz="3200" dirty="0" smtClean="0"/>
              <a:t>Health system reform</a:t>
            </a:r>
          </a:p>
          <a:p>
            <a:r>
              <a:rPr lang="en-US" sz="3200" b="1" dirty="0" smtClean="0"/>
              <a:t>Clinical prevention</a:t>
            </a:r>
          </a:p>
          <a:p>
            <a:r>
              <a:rPr lang="en-US" sz="3200" dirty="0" smtClean="0"/>
              <a:t>A new framework for thinking about what creates health in individuals and in communities…and to achieve the Triple </a:t>
            </a:r>
            <a:r>
              <a:rPr lang="en-US" sz="3200" dirty="0"/>
              <a:t>A</a:t>
            </a:r>
            <a:r>
              <a:rPr lang="en-US" sz="3200" dirty="0" smtClean="0"/>
              <a:t>im</a:t>
            </a:r>
          </a:p>
          <a:p>
            <a:pPr lvl="1"/>
            <a:r>
              <a:rPr lang="en-US" sz="2800" dirty="0" smtClean="0"/>
              <a:t>National Prevention Council</a:t>
            </a:r>
          </a:p>
          <a:p>
            <a:pPr lvl="1"/>
            <a:r>
              <a:rPr lang="en-US" sz="2800" dirty="0" smtClean="0"/>
              <a:t>National Prevention Strategy</a:t>
            </a:r>
          </a:p>
        </p:txBody>
      </p:sp>
    </p:spTree>
    <p:extLst>
      <p:ext uri="{BB962C8B-B14F-4D97-AF65-F5344CB8AC3E}">
        <p14:creationId xmlns:p14="http://schemas.microsoft.com/office/powerpoint/2010/main" val="90204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427038"/>
            <a:ext cx="822960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compatLnSpc="1">
            <a:prstTxWarp prst="textNoShape">
              <a:avLst/>
            </a:prstTxWarp>
          </a:bodyPr>
          <a:lstStyle/>
          <a:p>
            <a:pPr eaLnBrk="1" hangingPunct="1"/>
            <a:r>
              <a:rPr lang="en-US" sz="3200" dirty="0" smtClean="0"/>
              <a:t>National Prevention Strategy:</a:t>
            </a:r>
            <a:br>
              <a:rPr lang="en-US" sz="3200" dirty="0" smtClean="0"/>
            </a:br>
            <a:r>
              <a:rPr lang="en-US" sz="3200" dirty="0" smtClean="0"/>
              <a:t>Goal ∙ Strategic Directions ∙ Priorities</a:t>
            </a:r>
          </a:p>
        </p:txBody>
      </p:sp>
      <p:cxnSp>
        <p:nvCxnSpPr>
          <p:cNvPr id="17" name="Straight Connector 16"/>
          <p:cNvCxnSpPr/>
          <p:nvPr/>
        </p:nvCxnSpPr>
        <p:spPr>
          <a:xfrm>
            <a:off x="609600" y="1066800"/>
            <a:ext cx="7848600" cy="0"/>
          </a:xfrm>
          <a:prstGeom prst="line">
            <a:avLst/>
          </a:prstGeom>
        </p:spPr>
        <p:style>
          <a:lnRef idx="3">
            <a:schemeClr val="dk1"/>
          </a:lnRef>
          <a:fillRef idx="0">
            <a:schemeClr val="dk1"/>
          </a:fillRef>
          <a:effectRef idx="2">
            <a:schemeClr val="dk1"/>
          </a:effectRef>
          <a:fontRef idx="minor">
            <a:schemeClr val="tx1"/>
          </a:fontRef>
        </p:style>
      </p:cxnSp>
      <p:pic>
        <p:nvPicPr>
          <p:cNvPr id="20" name="Picture 19" descr="8DE2336882858645BF37479C3B3F40EC@cdc"/>
          <p:cNvPicPr>
            <a:picLocks noChangeAspect="1" noChangeArrowheads="1"/>
          </p:cNvPicPr>
          <p:nvPr/>
        </p:nvPicPr>
        <p:blipFill>
          <a:blip r:embed="rId3" cstate="print">
            <a:extLst>
              <a:ext uri="{28A0092B-C50C-407E-A947-70E740481C1C}">
                <a14:useLocalDpi xmlns:a14="http://schemas.microsoft.com/office/drawing/2010/main" val="0"/>
              </a:ext>
            </a:extLst>
          </a:blip>
          <a:srcRect t="3134" b="2850"/>
          <a:stretch>
            <a:fillRect/>
          </a:stretch>
        </p:blipFill>
        <p:spPr bwMode="auto">
          <a:xfrm>
            <a:off x="1951038" y="1295400"/>
            <a:ext cx="52117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398CED2CF0C0544BA463E6C1CC1299B3@cdc"/>
          <p:cNvPicPr>
            <a:picLocks noChangeAspect="1" noChangeArrowheads="1"/>
          </p:cNvPicPr>
          <p:nvPr/>
        </p:nvPicPr>
        <p:blipFill>
          <a:blip r:embed="rId4" cstate="print">
            <a:extLst>
              <a:ext uri="{28A0092B-C50C-407E-A947-70E740481C1C}">
                <a14:useLocalDpi xmlns:a14="http://schemas.microsoft.com/office/drawing/2010/main" val="0"/>
              </a:ext>
            </a:extLst>
          </a:blip>
          <a:srcRect l="12611" t="12195" r="11713" b="14635"/>
          <a:stretch>
            <a:fillRect/>
          </a:stretch>
        </p:blipFill>
        <p:spPr bwMode="auto">
          <a:xfrm>
            <a:off x="2438400" y="1630363"/>
            <a:ext cx="43862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7038083C55236F47AA5D3B938AD7E3A8@cdc"/>
          <p:cNvPicPr>
            <a:picLocks noChangeAspect="1" noChangeArrowheads="1"/>
          </p:cNvPicPr>
          <p:nvPr/>
        </p:nvPicPr>
        <p:blipFill>
          <a:blip r:embed="rId5" cstate="print">
            <a:extLst>
              <a:ext uri="{28A0092B-C50C-407E-A947-70E740481C1C}">
                <a14:useLocalDpi xmlns:a14="http://schemas.microsoft.com/office/drawing/2010/main" val="0"/>
              </a:ext>
            </a:extLst>
          </a:blip>
          <a:srcRect l="32414" t="34056" r="30695" b="27003"/>
          <a:stretch>
            <a:fillRect/>
          </a:stretch>
        </p:blipFill>
        <p:spPr bwMode="auto">
          <a:xfrm>
            <a:off x="3505200" y="2743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468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Health: The New Buzzword</a:t>
            </a:r>
            <a:endParaRPr lang="en-US" dirty="0"/>
          </a:p>
        </p:txBody>
      </p:sp>
      <p:sp>
        <p:nvSpPr>
          <p:cNvPr id="3" name="Content Placeholder 2"/>
          <p:cNvSpPr>
            <a:spLocks noGrp="1"/>
          </p:cNvSpPr>
          <p:nvPr>
            <p:ph idx="1"/>
          </p:nvPr>
        </p:nvSpPr>
        <p:spPr>
          <a:xfrm>
            <a:off x="457200" y="1524000"/>
            <a:ext cx="8229600" cy="4302125"/>
          </a:xfrm>
        </p:spPr>
        <p:txBody>
          <a:bodyPr/>
          <a:lstStyle/>
          <a:p>
            <a:r>
              <a:rPr lang="en-US" sz="2400" dirty="0" smtClean="0"/>
              <a:t>Fundamentally about thinking more comprehensively about what care inside the clinic means and linking it to the conditions outside the clinic</a:t>
            </a:r>
          </a:p>
          <a:p>
            <a:pPr lvl="1"/>
            <a:r>
              <a:rPr lang="en-US" sz="2000" dirty="0" smtClean="0"/>
              <a:t>Public understands this conceptualization better than social determinants of health</a:t>
            </a:r>
          </a:p>
          <a:p>
            <a:r>
              <a:rPr lang="en-US" sz="2400" dirty="0" smtClean="0"/>
              <a:t>Requires partnerships; requires targeted and </a:t>
            </a:r>
            <a:r>
              <a:rPr lang="en-US" sz="2400" i="1" dirty="0" smtClean="0"/>
              <a:t>universal</a:t>
            </a:r>
            <a:r>
              <a:rPr lang="en-US" sz="2400" dirty="0" smtClean="0"/>
              <a:t> interventions (policy/systems change)</a:t>
            </a:r>
          </a:p>
          <a:p>
            <a:r>
              <a:rPr lang="en-US" sz="2400" dirty="0" smtClean="0"/>
              <a:t>Does not mean we are making everything a responsibility of the health system…but it does mean that all parties need to partner</a:t>
            </a:r>
          </a:p>
          <a:p>
            <a:pPr lvl="1"/>
            <a:r>
              <a:rPr lang="en-US" sz="2000" dirty="0" smtClean="0"/>
              <a:t>Community development, housing, transportation, education</a:t>
            </a:r>
          </a:p>
          <a:p>
            <a:pPr lvl="1"/>
            <a:r>
              <a:rPr lang="en-US" sz="2000" dirty="0" smtClean="0"/>
              <a:t>Shared resources, coordinated/braided approaches</a:t>
            </a:r>
          </a:p>
          <a:p>
            <a:endParaRPr lang="en-US" dirty="0"/>
          </a:p>
        </p:txBody>
      </p:sp>
    </p:spTree>
    <p:extLst>
      <p:ext uri="{BB962C8B-B14F-4D97-AF65-F5344CB8AC3E}">
        <p14:creationId xmlns:p14="http://schemas.microsoft.com/office/powerpoint/2010/main" val="68583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premises from the perspective of a public health advocate</a:t>
            </a:r>
            <a:endParaRPr lang="en-US" b="1" dirty="0"/>
          </a:p>
        </p:txBody>
      </p:sp>
      <p:pic>
        <p:nvPicPr>
          <p:cNvPr id="4" name="Content Placeholder 3" descr="SDOH_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769076"/>
            <a:ext cx="4876800" cy="4114800"/>
          </a:xfrm>
          <a:prstGeom prst="rect">
            <a:avLst/>
          </a:prstGeom>
        </p:spPr>
      </p:pic>
    </p:spTree>
    <p:extLst>
      <p:ext uri="{BB962C8B-B14F-4D97-AF65-F5344CB8AC3E}">
        <p14:creationId xmlns:p14="http://schemas.microsoft.com/office/powerpoint/2010/main" val="147050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C_OD_PPT_dark(">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TFAH powerpoint template</Template>
  <TotalTime>1511</TotalTime>
  <Words>2076</Words>
  <Application>Microsoft Office PowerPoint</Application>
  <PresentationFormat>On-screen Show (4:3)</PresentationFormat>
  <Paragraphs>224</Paragraphs>
  <Slides>23</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Quadrant</vt:lpstr>
      <vt:lpstr>CDC_OD_PPT_dark(</vt:lpstr>
      <vt:lpstr>Microsoft Excel Chart</vt:lpstr>
      <vt:lpstr> Population Health in a Reforming Healthcare System: Overview, Trends &amp; Opportunities  </vt:lpstr>
      <vt:lpstr>Overview</vt:lpstr>
      <vt:lpstr>About TFAH</vt:lpstr>
      <vt:lpstr>The public gets it:  opinion research</vt:lpstr>
      <vt:lpstr>Recent polling on importance of prevention in local communities</vt:lpstr>
      <vt:lpstr>The ACA</vt:lpstr>
      <vt:lpstr>National Prevention Strategy: Goal ∙ Strategic Directions ∙ Priorities</vt:lpstr>
      <vt:lpstr>Population Health: The New Buzzword</vt:lpstr>
      <vt:lpstr>Basic premises from the perspective of a public health advocate</vt:lpstr>
      <vt:lpstr>Who leads?  It depends….</vt:lpstr>
      <vt:lpstr>Today’s Population Health Efforts –  Key Components</vt:lpstr>
      <vt:lpstr>What Does It Look Like in the Real World?</vt:lpstr>
      <vt:lpstr>PowerPoint Presentation</vt:lpstr>
      <vt:lpstr>PowerPoint Presentation</vt:lpstr>
      <vt:lpstr>PowerPoint Presentation</vt:lpstr>
      <vt:lpstr>PowerPoint Presentation</vt:lpstr>
      <vt:lpstr>PowerPoint Presentation</vt:lpstr>
      <vt:lpstr>PowerPoint Presentation</vt:lpstr>
      <vt:lpstr>Evolving Efforts</vt:lpstr>
      <vt:lpstr>Opportunities </vt:lpstr>
      <vt:lpstr>TFAH’s Population Health Work</vt:lpstr>
      <vt:lpstr>Georgia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Levi</dc:creator>
  <cp:lastModifiedBy>Sjpolis</cp:lastModifiedBy>
  <cp:revision>143</cp:revision>
  <cp:lastPrinted>2015-08-24T21:14:08Z</cp:lastPrinted>
  <dcterms:created xsi:type="dcterms:W3CDTF">2014-11-22T23:03:19Z</dcterms:created>
  <dcterms:modified xsi:type="dcterms:W3CDTF">2016-01-13T14:00:43Z</dcterms:modified>
</cp:coreProperties>
</file>