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58" r:id="rId4"/>
    <p:sldId id="271" r:id="rId5"/>
    <p:sldId id="272" r:id="rId6"/>
    <p:sldId id="274" r:id="rId7"/>
    <p:sldId id="275" r:id="rId8"/>
    <p:sldId id="276" r:id="rId9"/>
    <p:sldId id="279" r:id="rId10"/>
    <p:sldId id="278" r:id="rId11"/>
    <p:sldId id="280" r:id="rId12"/>
    <p:sldId id="260" r:id="rId13"/>
    <p:sldId id="261" r:id="rId14"/>
    <p:sldId id="281" r:id="rId15"/>
    <p:sldId id="282" r:id="rId16"/>
    <p:sldId id="283" r:id="rId17"/>
    <p:sldId id="284" r:id="rId18"/>
    <p:sldId id="285" r:id="rId19"/>
    <p:sldId id="286" r:id="rId20"/>
    <p:sldId id="287" r:id="rId21"/>
    <p:sldId id="288" r:id="rId22"/>
    <p:sldId id="289" r:id="rId23"/>
    <p:sldId id="290" r:id="rId24"/>
    <p:sldId id="314" r:id="rId25"/>
    <p:sldId id="292" r:id="rId26"/>
    <p:sldId id="301" r:id="rId27"/>
    <p:sldId id="303" r:id="rId28"/>
    <p:sldId id="315" r:id="rId29"/>
    <p:sldId id="304" r:id="rId30"/>
    <p:sldId id="310" r:id="rId31"/>
    <p:sldId id="308" r:id="rId32"/>
    <p:sldId id="307" r:id="rId33"/>
    <p:sldId id="299" r:id="rId34"/>
    <p:sldId id="291" r:id="rId35"/>
    <p:sldId id="312" r:id="rId36"/>
    <p:sldId id="311" r:id="rId37"/>
    <p:sldId id="269"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191F"/>
    <a:srgbClr val="1528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6355" autoAdjust="0"/>
  </p:normalViewPr>
  <p:slideViewPr>
    <p:cSldViewPr snapToGrid="0" snapToObjects="1">
      <p:cViewPr varScale="1">
        <p:scale>
          <a:sx n="97" d="100"/>
          <a:sy n="97" d="100"/>
        </p:scale>
        <p:origin x="-1680" y="-104"/>
      </p:cViewPr>
      <p:guideLst>
        <p:guide orient="horz" pos="2160"/>
        <p:guide pos="2880"/>
      </p:guideLst>
    </p:cSldViewPr>
  </p:slideViewPr>
  <p:outlineViewPr>
    <p:cViewPr>
      <p:scale>
        <a:sx n="33" d="100"/>
        <a:sy n="33" d="100"/>
      </p:scale>
      <p:origin x="0" y="-18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DD186-6C60-3B44-91F8-8AC333FF45C7}" type="datetimeFigureOut">
              <a:rPr lang="en-US" smtClean="0"/>
              <a:pPr/>
              <a:t>12/6/15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57D13-F0B9-274C-890C-BBF7531BC98A}" type="slidenum">
              <a:rPr lang="en-US" smtClean="0"/>
              <a:pPr/>
              <a:t>‹#›</a:t>
            </a:fld>
            <a:endParaRPr lang="en-US"/>
          </a:p>
        </p:txBody>
      </p:sp>
    </p:spTree>
    <p:extLst>
      <p:ext uri="{BB962C8B-B14F-4D97-AF65-F5344CB8AC3E}">
        <p14:creationId xmlns:p14="http://schemas.microsoft.com/office/powerpoint/2010/main" val="27216259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latin typeface="Gotham-Book"/>
                <a:cs typeface="Gotham-Book"/>
              </a:rPr>
              <a:t>Our mission is to build and mobilize a unified voice, vision, and leadership to achieve a healthy future for all Georgians. Our vision is of a day in which all Georgians have access to the quality, affordable health care they need to live healthy lives and contribute to the health of their communities. Each year, we develop public policy priorities to move Georgia closer to this vision. </a:t>
            </a:r>
            <a:r>
              <a:rPr lang="en-US" sz="1200" smtClean="0">
                <a:solidFill>
                  <a:schemeClr val="tx1">
                    <a:lumMod val="75000"/>
                    <a:lumOff val="25000"/>
                  </a:schemeClr>
                </a:solidFill>
                <a:latin typeface="Gotham-Book"/>
                <a:cs typeface="Gotham-Book"/>
              </a:rPr>
              <a:t>Our three-pronged approach includes: 1) outreach, education &amp; engagement with consumers and communities; 2) building and mobilizing coalitions; and 3) public policy advocacy</a:t>
            </a:r>
            <a:endParaRPr lang="en-US" sz="1200" baseline="30000" smtClean="0">
              <a:solidFill>
                <a:schemeClr val="tx1">
                  <a:lumMod val="75000"/>
                  <a:lumOff val="25000"/>
                </a:schemeClr>
              </a:solidFill>
              <a:latin typeface="Gotham-Book"/>
              <a:cs typeface="Gotham-Book"/>
            </a:endParaRPr>
          </a:p>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3</a:t>
            </a:fld>
            <a:endParaRPr lang="en-US"/>
          </a:p>
        </p:txBody>
      </p:sp>
    </p:spTree>
    <p:extLst>
      <p:ext uri="{BB962C8B-B14F-4D97-AF65-F5344CB8AC3E}">
        <p14:creationId xmlns:p14="http://schemas.microsoft.com/office/powerpoint/2010/main" val="1008706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35</a:t>
            </a:fld>
            <a:endParaRPr lang="en-US"/>
          </a:p>
        </p:txBody>
      </p:sp>
    </p:spTree>
    <p:extLst>
      <p:ext uri="{BB962C8B-B14F-4D97-AF65-F5344CB8AC3E}">
        <p14:creationId xmlns:p14="http://schemas.microsoft.com/office/powerpoint/2010/main" val="2707005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36</a:t>
            </a:fld>
            <a:endParaRPr lang="en-US"/>
          </a:p>
        </p:txBody>
      </p:sp>
    </p:spTree>
    <p:extLst>
      <p:ext uri="{BB962C8B-B14F-4D97-AF65-F5344CB8AC3E}">
        <p14:creationId xmlns:p14="http://schemas.microsoft.com/office/powerpoint/2010/main" val="235349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37</a:t>
            </a:fld>
            <a:endParaRPr lang="en-US"/>
          </a:p>
        </p:txBody>
      </p:sp>
    </p:spTree>
    <p:extLst>
      <p:ext uri="{BB962C8B-B14F-4D97-AF65-F5344CB8AC3E}">
        <p14:creationId xmlns:p14="http://schemas.microsoft.com/office/powerpoint/2010/main" val="304007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assisters that we interviewed said that many consumers had never had insurance before, so they did not know how to choose a primary care provider or pay their monthly premium.</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latin typeface="Gotham-Book"/>
                <a:cs typeface="Gotham-Book"/>
              </a:rPr>
              <a:t>Another that we created GEAR, was to provide a community for Georgia’s enrollment assisters to get and share information in a way that has never existed before.</a:t>
            </a:r>
            <a:endParaRPr lang="en-US" sz="1200" baseline="30000" dirty="0" smtClean="0">
              <a:solidFill>
                <a:schemeClr val="tx1">
                  <a:lumMod val="75000"/>
                  <a:lumOff val="25000"/>
                </a:schemeClr>
              </a:solidFill>
              <a:latin typeface="Gotham-Book"/>
              <a:cs typeface="Gotham-Book"/>
            </a:endParaRPr>
          </a:p>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5</a:t>
            </a:fld>
            <a:endParaRPr lang="en-US"/>
          </a:p>
        </p:txBody>
      </p:sp>
    </p:spTree>
    <p:extLst>
      <p:ext uri="{BB962C8B-B14F-4D97-AF65-F5344CB8AC3E}">
        <p14:creationId xmlns:p14="http://schemas.microsoft.com/office/powerpoint/2010/main" val="285609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12</a:t>
            </a:fld>
            <a:endParaRPr lang="en-US"/>
          </a:p>
        </p:txBody>
      </p:sp>
    </p:spTree>
    <p:extLst>
      <p:ext uri="{BB962C8B-B14F-4D97-AF65-F5344CB8AC3E}">
        <p14:creationId xmlns:p14="http://schemas.microsoft.com/office/powerpoint/2010/main" val="1652006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13</a:t>
            </a:fld>
            <a:endParaRPr lang="en-US"/>
          </a:p>
        </p:txBody>
      </p:sp>
    </p:spTree>
    <p:extLst>
      <p:ext uri="{BB962C8B-B14F-4D97-AF65-F5344CB8AC3E}">
        <p14:creationId xmlns:p14="http://schemas.microsoft.com/office/powerpoint/2010/main" val="165200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want to especially thank Georgia Watch for their help developing these materials. They are have become experts on the ACA and tax filing. </a:t>
            </a:r>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16</a:t>
            </a:fld>
            <a:endParaRPr lang="en-US"/>
          </a:p>
        </p:txBody>
      </p:sp>
    </p:spTree>
    <p:extLst>
      <p:ext uri="{BB962C8B-B14F-4D97-AF65-F5344CB8AC3E}">
        <p14:creationId xmlns:p14="http://schemas.microsoft.com/office/powerpoint/2010/main" val="3219226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21</a:t>
            </a:fld>
            <a:endParaRPr lang="en-US"/>
          </a:p>
        </p:txBody>
      </p:sp>
    </p:spTree>
    <p:extLst>
      <p:ext uri="{BB962C8B-B14F-4D97-AF65-F5344CB8AC3E}">
        <p14:creationId xmlns:p14="http://schemas.microsoft.com/office/powerpoint/2010/main" val="2642613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22</a:t>
            </a:fld>
            <a:endParaRPr lang="en-US"/>
          </a:p>
        </p:txBody>
      </p:sp>
    </p:spTree>
    <p:extLst>
      <p:ext uri="{BB962C8B-B14F-4D97-AF65-F5344CB8AC3E}">
        <p14:creationId xmlns:p14="http://schemas.microsoft.com/office/powerpoint/2010/main" val="409327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23</a:t>
            </a:fld>
            <a:endParaRPr lang="en-US"/>
          </a:p>
        </p:txBody>
      </p:sp>
    </p:spTree>
    <p:extLst>
      <p:ext uri="{BB962C8B-B14F-4D97-AF65-F5344CB8AC3E}">
        <p14:creationId xmlns:p14="http://schemas.microsoft.com/office/powerpoint/2010/main" val="267326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24</a:t>
            </a:fld>
            <a:endParaRPr lang="en-US"/>
          </a:p>
        </p:txBody>
      </p:sp>
    </p:spTree>
    <p:extLst>
      <p:ext uri="{BB962C8B-B14F-4D97-AF65-F5344CB8AC3E}">
        <p14:creationId xmlns:p14="http://schemas.microsoft.com/office/powerpoint/2010/main" val="62309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14E49C-8025-C041-91FC-4981769A6C0A}" type="datetimeFigureOut">
              <a:rPr lang="en-US" smtClean="0"/>
              <a:pPr/>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1470118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14E49C-8025-C041-91FC-4981769A6C0A}" type="datetimeFigureOut">
              <a:rPr lang="en-US" smtClean="0"/>
              <a:pPr/>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404994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14E49C-8025-C041-91FC-4981769A6C0A}" type="datetimeFigureOut">
              <a:rPr lang="en-US" smtClean="0"/>
              <a:pPr/>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417158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14E49C-8025-C041-91FC-4981769A6C0A}" type="datetimeFigureOut">
              <a:rPr lang="en-US" smtClean="0"/>
              <a:pPr/>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344255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14E49C-8025-C041-91FC-4981769A6C0A}" type="datetimeFigureOut">
              <a:rPr lang="en-US" smtClean="0"/>
              <a:pPr/>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91428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14E49C-8025-C041-91FC-4981769A6C0A}" type="datetimeFigureOut">
              <a:rPr lang="en-US" smtClean="0"/>
              <a:pPr/>
              <a:t>12/6/15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2668806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14E49C-8025-C041-91FC-4981769A6C0A}" type="datetimeFigureOut">
              <a:rPr lang="en-US" smtClean="0"/>
              <a:pPr/>
              <a:t>12/6/15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408574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14E49C-8025-C041-91FC-4981769A6C0A}" type="datetimeFigureOut">
              <a:rPr lang="en-US" smtClean="0"/>
              <a:pPr/>
              <a:t>12/6/15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3219650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4E49C-8025-C041-91FC-4981769A6C0A}" type="datetimeFigureOut">
              <a:rPr lang="en-US" smtClean="0"/>
              <a:pPr/>
              <a:t>12/6/15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2400869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4E49C-8025-C041-91FC-4981769A6C0A}" type="datetimeFigureOut">
              <a:rPr lang="en-US" smtClean="0"/>
              <a:pPr/>
              <a:t>12/6/15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419071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4E49C-8025-C041-91FC-4981769A6C0A}" type="datetimeFigureOut">
              <a:rPr lang="en-US" smtClean="0"/>
              <a:pPr/>
              <a:t>12/6/15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38685291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4E49C-8025-C041-91FC-4981769A6C0A}" type="datetimeFigureOut">
              <a:rPr lang="en-US" smtClean="0"/>
              <a:pPr/>
              <a:t>12/6/15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B87A5-4794-E946-8F94-2414344503F5}" type="slidenum">
              <a:rPr lang="en-US" smtClean="0"/>
              <a:pPr/>
              <a:t>‹#›</a:t>
            </a:fld>
            <a:endParaRPr lang="en-US"/>
          </a:p>
        </p:txBody>
      </p:sp>
    </p:spTree>
    <p:extLst>
      <p:ext uri="{BB962C8B-B14F-4D97-AF65-F5344CB8AC3E}">
        <p14:creationId xmlns:p14="http://schemas.microsoft.com/office/powerpoint/2010/main" val="2031453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mailto:eblasingame@georgiawatch.org" TargetMode="External"/><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emf"/></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www.consumerreports.org/health/resources/pdf/SBCinfo.pdf" TargetMode="External"/><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familiesusa.org/initiatives/enrollment-assister-resource-center" TargetMode="External"/><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hyperlink" Target="http://healthyfuturega.org/wp-content/uploads/2010/05/GHF_approach.jpg" TargetMode="External"/><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hyperlink" Target="https://www.healthtaxcredittool.org/" TargetMode="External"/><Relationship Id="rId4" Type="http://schemas.openxmlformats.org/officeDocument/2006/relationships/hyperlink" Target="http://consumerhealthchoices.org/campaigns/health-insurance-literacy/" TargetMode="External"/><Relationship Id="rId5" Type="http://schemas.openxmlformats.org/officeDocument/2006/relationships/hyperlink" Target="http://familiesusa.org/initiatives/enrollment-assister-resource-center" TargetMode="External"/><Relationship Id="rId6" Type="http://schemas.openxmlformats.org/officeDocument/2006/relationships/hyperlink" Target="http://www.rwjf.org/content/dam/farm/reports/reports/2014/rwjf408970" TargetMode="External"/><Relationship Id="rId7" Type="http://schemas.openxmlformats.org/officeDocument/2006/relationships/hyperlink" Target="http://www.healthreformbeyondthebasics.org/wp-content/uploads/2015/06/SEP-Reference-Chart.pdf" TargetMode="External"/><Relationship Id="rId8" Type="http://schemas.openxmlformats.org/officeDocument/2006/relationships/hyperlink" Target="http://enrollmentloop.org/search/site/georgia" TargetMode="External"/><Relationship Id="rId9"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hyperlink" Target="http://www.consumerreports.org/health/resources/pdf/SBCinfo.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emf"/><Relationship Id="rId3" Type="http://schemas.openxmlformats.org/officeDocument/2006/relationships/hyperlink" Target="http://www.healthyfuturega.org/gea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32.jpeg"/><Relationship Id="rId5" Type="http://schemas.openxmlformats.org/officeDocument/2006/relationships/image" Target="../media/image33.emf"/><Relationship Id="rId6" Type="http://schemas.openxmlformats.org/officeDocument/2006/relationships/image" Target="../media/image34.emf"/><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3" Type="http://schemas.openxmlformats.org/officeDocument/2006/relationships/hyperlink" Target="mailto:wgriggs@healthyfuturega.org" TargetMode="External"/><Relationship Id="rId4" Type="http://schemas.openxmlformats.org/officeDocument/2006/relationships/hyperlink" Target="mailto:prana@healthyfuturega.org" TargetMode="External"/><Relationship Id="rId5" Type="http://schemas.openxmlformats.org/officeDocument/2006/relationships/image" Target="../media/image7.emf"/><Relationship Id="rId6" Type="http://schemas.openxmlformats.org/officeDocument/2006/relationships/image" Target="../media/image35.emf"/><Relationship Id="rId7" Type="http://schemas.openxmlformats.org/officeDocument/2006/relationships/image" Target="../media/image36.emf"/><Relationship Id="rId8" Type="http://schemas.openxmlformats.org/officeDocument/2006/relationships/image" Target="../media/image37.emf"/><Relationship Id="rId9" Type="http://schemas.openxmlformats.org/officeDocument/2006/relationships/image" Target="../media/image38.emf"/><Relationship Id="rId10" Type="http://schemas.openxmlformats.org/officeDocument/2006/relationships/image" Target="../media/image39.emf"/><Relationship Id="rId11" Type="http://schemas.openxmlformats.org/officeDocument/2006/relationships/image" Target="../media/image40.emf"/><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5228" y="2082123"/>
            <a:ext cx="6783207" cy="1657773"/>
          </a:xfrm>
        </p:spPr>
        <p:txBody>
          <a:bodyPr lIns="0" tIns="0" rIns="0" bIns="0">
            <a:normAutofit/>
          </a:bodyPr>
          <a:lstStyle/>
          <a:p>
            <a:pPr algn="l"/>
            <a:r>
              <a:rPr lang="en-US" sz="3600" dirty="0" smtClean="0">
                <a:solidFill>
                  <a:schemeClr val="tx2"/>
                </a:solidFill>
                <a:latin typeface="Gotham-Medium"/>
                <a:cs typeface="Gotham-Medium"/>
              </a:rPr>
              <a:t>Georgia Enrollment Assistance Resource (GEAR) Network:</a:t>
            </a:r>
            <a:br>
              <a:rPr lang="en-US" sz="3600" dirty="0" smtClean="0">
                <a:solidFill>
                  <a:schemeClr val="tx2"/>
                </a:solidFill>
                <a:latin typeface="Gotham-Medium"/>
                <a:cs typeface="Gotham-Medium"/>
              </a:rPr>
            </a:br>
            <a:r>
              <a:rPr lang="en-US" sz="3600" dirty="0" smtClean="0">
                <a:solidFill>
                  <a:schemeClr val="tx2"/>
                </a:solidFill>
                <a:latin typeface="Gotham-Medium"/>
                <a:cs typeface="Gotham-Medium"/>
              </a:rPr>
              <a:t>GEARing up for OE3!</a:t>
            </a:r>
            <a:endParaRPr lang="en-US" sz="3600" dirty="0">
              <a:solidFill>
                <a:schemeClr val="tx2"/>
              </a:solidFill>
              <a:latin typeface="Gotham-Medium"/>
              <a:cs typeface="Gotham-Medium"/>
            </a:endParaRPr>
          </a:p>
        </p:txBody>
      </p:sp>
      <p:pic>
        <p:nvPicPr>
          <p:cNvPr id="4" name="Picture 3"/>
          <p:cNvPicPr>
            <a:picLocks noChangeAspect="1"/>
          </p:cNvPicPr>
          <p:nvPr/>
        </p:nvPicPr>
        <p:blipFill>
          <a:blip r:embed="rId2"/>
          <a:stretch>
            <a:fillRect/>
          </a:stretch>
        </p:blipFill>
        <p:spPr>
          <a:xfrm>
            <a:off x="0" y="0"/>
            <a:ext cx="9144000" cy="127000"/>
          </a:xfrm>
          <a:prstGeom prst="rect">
            <a:avLst/>
          </a:prstGeom>
        </p:spPr>
      </p:pic>
      <p:pic>
        <p:nvPicPr>
          <p:cNvPr id="5" name="Picture 4"/>
          <p:cNvPicPr>
            <a:picLocks noChangeAspect="1"/>
          </p:cNvPicPr>
          <p:nvPr/>
        </p:nvPicPr>
        <p:blipFill>
          <a:blip r:embed="rId3"/>
          <a:stretch>
            <a:fillRect/>
          </a:stretch>
        </p:blipFill>
        <p:spPr>
          <a:xfrm>
            <a:off x="0" y="6306383"/>
            <a:ext cx="9144000" cy="577273"/>
          </a:xfrm>
          <a:prstGeom prst="rect">
            <a:avLst/>
          </a:prstGeom>
          <a:solidFill>
            <a:srgbClr val="C0504D"/>
          </a:solidFill>
        </p:spPr>
      </p:pic>
      <p:pic>
        <p:nvPicPr>
          <p:cNvPr id="7" name="Picture 6" descr="GHF_Logo_Horizontal_colo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228" y="1300785"/>
            <a:ext cx="2286000" cy="441320"/>
          </a:xfrm>
          <a:prstGeom prst="rect">
            <a:avLst/>
          </a:prstGeom>
        </p:spPr>
      </p:pic>
      <p:cxnSp>
        <p:nvCxnSpPr>
          <p:cNvPr id="11" name="Straight Connector 10"/>
          <p:cNvCxnSpPr/>
          <p:nvPr/>
        </p:nvCxnSpPr>
        <p:spPr>
          <a:xfrm>
            <a:off x="1145228" y="3806441"/>
            <a:ext cx="6783207" cy="0"/>
          </a:xfrm>
          <a:prstGeom prst="line">
            <a:avLst/>
          </a:prstGeom>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077654" y="4062992"/>
            <a:ext cx="4721139" cy="606833"/>
          </a:xfrm>
          <a:prstGeom prst="rect">
            <a:avLst/>
          </a:prstGeom>
          <a:noFill/>
        </p:spPr>
        <p:txBody>
          <a:bodyPr wrap="square" tIns="0" rIns="0" bIns="0" rtlCol="0">
            <a:spAutoFit/>
          </a:bodyPr>
          <a:lstStyle/>
          <a:p>
            <a:pPr>
              <a:lnSpc>
                <a:spcPct val="130000"/>
              </a:lnSpc>
            </a:pPr>
            <a:r>
              <a:rPr lang="en-US" sz="1600" dirty="0" smtClean="0">
                <a:solidFill>
                  <a:srgbClr val="1F497D"/>
                </a:solidFill>
                <a:latin typeface="Gotham-Medium"/>
                <a:cs typeface="Gotham-Medium"/>
              </a:rPr>
              <a:t>Whitney Griggs &amp; Pranay Rana</a:t>
            </a:r>
          </a:p>
          <a:p>
            <a:pPr>
              <a:lnSpc>
                <a:spcPct val="130000"/>
              </a:lnSpc>
            </a:pPr>
            <a:r>
              <a:rPr lang="en-US" sz="1600" dirty="0" smtClean="0">
                <a:solidFill>
                  <a:srgbClr val="1F497D"/>
                </a:solidFill>
                <a:latin typeface="Gotham-Medium"/>
                <a:cs typeface="Gotham-Medium"/>
              </a:rPr>
              <a:t>October 19, 2015</a:t>
            </a:r>
            <a:endParaRPr lang="en-US" sz="1600" dirty="0">
              <a:solidFill>
                <a:srgbClr val="1F497D"/>
              </a:solidFill>
              <a:latin typeface="Gotham-Medium"/>
              <a:cs typeface="Gotham-Medium"/>
            </a:endParaRPr>
          </a:p>
        </p:txBody>
      </p:sp>
    </p:spTree>
    <p:extLst>
      <p:ext uri="{BB962C8B-B14F-4D97-AF65-F5344CB8AC3E}">
        <p14:creationId xmlns:p14="http://schemas.microsoft.com/office/powerpoint/2010/main" val="580516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532" y="0"/>
            <a:ext cx="4130936" cy="6858000"/>
          </a:xfrm>
          <a:prstGeom prst="rect">
            <a:avLst/>
          </a:prstGeom>
        </p:spPr>
      </p:pic>
    </p:spTree>
    <p:extLst>
      <p:ext uri="{BB962C8B-B14F-4D97-AF65-F5344CB8AC3E}">
        <p14:creationId xmlns:p14="http://schemas.microsoft.com/office/powerpoint/2010/main" val="9574629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2192"/>
            <a:ext cx="9144000" cy="6858000"/>
          </a:xfrm>
          <a:prstGeom prst="rect">
            <a:avLst/>
          </a:prstGeom>
          <a:solidFill>
            <a:srgbClr val="1528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2690" y="1434614"/>
            <a:ext cx="7772400" cy="1470025"/>
          </a:xfrm>
        </p:spPr>
        <p:txBody>
          <a:bodyPr/>
          <a:lstStyle/>
          <a:p>
            <a:pPr algn="l"/>
            <a:r>
              <a:rPr lang="en-US" dirty="0" smtClean="0">
                <a:solidFill>
                  <a:schemeClr val="bg1"/>
                </a:solidFill>
                <a:latin typeface="Gotham-Book"/>
                <a:cs typeface="Gotham-Book"/>
              </a:rPr>
              <a:t>Consumer Tools</a:t>
            </a:r>
            <a:endParaRPr lang="en-US" dirty="0">
              <a:solidFill>
                <a:schemeClr val="bg1"/>
              </a:solidFill>
              <a:latin typeface="Gotham-Book"/>
              <a:cs typeface="Gotham-Book"/>
            </a:endParaRPr>
          </a:p>
        </p:txBody>
      </p:sp>
      <p:sp>
        <p:nvSpPr>
          <p:cNvPr id="12" name="TextBox 11"/>
          <p:cNvSpPr txBox="1"/>
          <p:nvPr/>
        </p:nvSpPr>
        <p:spPr>
          <a:xfrm>
            <a:off x="457200" y="2954447"/>
            <a:ext cx="4721139" cy="1600438"/>
          </a:xfrm>
          <a:prstGeom prst="rect">
            <a:avLst/>
          </a:prstGeom>
          <a:noFill/>
        </p:spPr>
        <p:txBody>
          <a:bodyPr wrap="square" lIns="0" tIns="0" rIns="0" bIns="0" rtlCol="0">
            <a:spAutoFit/>
          </a:bodyPr>
          <a:lstStyle/>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Enrollment Toolkit</a:t>
            </a:r>
          </a:p>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Consumer Workbook</a:t>
            </a:r>
          </a:p>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EA ‘s Get Covered Connector</a:t>
            </a:r>
          </a:p>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EA’s Subsidy Calculator</a:t>
            </a:r>
          </a:p>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CMS Coverage to Care</a:t>
            </a:r>
            <a:endParaRPr lang="en-US" sz="1600" dirty="0">
              <a:solidFill>
                <a:schemeClr val="bg1"/>
              </a:solidFill>
              <a:latin typeface="Gotham-Book"/>
              <a:cs typeface="Gotham-Book"/>
            </a:endParaRPr>
          </a:p>
        </p:txBody>
      </p:sp>
      <p:cxnSp>
        <p:nvCxnSpPr>
          <p:cNvPr id="8" name="Straight Connector 7"/>
          <p:cNvCxnSpPr/>
          <p:nvPr/>
        </p:nvCxnSpPr>
        <p:spPr>
          <a:xfrm>
            <a:off x="457200" y="6076629"/>
            <a:ext cx="8229600" cy="0"/>
          </a:xfrm>
          <a:prstGeom prst="line">
            <a:avLst/>
          </a:prstGeom>
          <a:ln>
            <a:solidFill>
              <a:schemeClr val="bg1">
                <a:alpha val="2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descr="GHF_LogoHorizontal_rever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248441"/>
            <a:ext cx="1600200" cy="307109"/>
          </a:xfrm>
          <a:prstGeom prst="rect">
            <a:avLst/>
          </a:prstGeom>
        </p:spPr>
      </p:pic>
    </p:spTree>
    <p:extLst>
      <p:ext uri="{BB962C8B-B14F-4D97-AF65-F5344CB8AC3E}">
        <p14:creationId xmlns:p14="http://schemas.microsoft.com/office/powerpoint/2010/main" val="2853686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Enrollment Toolkit: “Get Insured, Stay Insured”</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72639" y="2104407"/>
            <a:ext cx="4109478" cy="3100575"/>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592761" y="2104407"/>
            <a:ext cx="4109478" cy="3100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tIns="228600" rIns="274320" bIns="228600" rtlCol="0" anchor="t" anchorCtr="0"/>
          <a:lstStyle/>
          <a:p>
            <a:pPr marL="285750" indent="-285750">
              <a:buFont typeface="Arial"/>
              <a:buChar char="•"/>
            </a:pPr>
            <a:endParaRPr lang="en-US" dirty="0">
              <a:solidFill>
                <a:schemeClr val="tx1">
                  <a:lumMod val="75000"/>
                  <a:lumOff val="25000"/>
                </a:schemeClr>
              </a:solidFill>
              <a:latin typeface="Gotham"/>
            </a:endParaRPr>
          </a:p>
        </p:txBody>
      </p:sp>
      <p:sp>
        <p:nvSpPr>
          <p:cNvPr id="5" name="TextBox 4"/>
          <p:cNvSpPr txBox="1"/>
          <p:nvPr/>
        </p:nvSpPr>
        <p:spPr>
          <a:xfrm>
            <a:off x="4943207" y="2440614"/>
            <a:ext cx="3486394" cy="2453065"/>
          </a:xfrm>
          <a:prstGeom prst="rect">
            <a:avLst/>
          </a:prstGeom>
          <a:noFill/>
        </p:spPr>
        <p:txBody>
          <a:bodyPr wrap="square" lIns="0" tIns="0" rIns="0" bIns="0" rtlCol="0">
            <a:noAutofit/>
          </a:bodyPr>
          <a:lstStyle/>
          <a:p>
            <a:pPr marL="228600" indent="-228600">
              <a:lnSpc>
                <a:spcPts val="2200"/>
              </a:lnSpc>
              <a:buFont typeface="Arial"/>
              <a:buChar char="•"/>
            </a:pPr>
            <a:r>
              <a:rPr lang="en-US" sz="1400" dirty="0" smtClean="0">
                <a:solidFill>
                  <a:schemeClr val="tx1">
                    <a:lumMod val="75000"/>
                    <a:lumOff val="25000"/>
                  </a:schemeClr>
                </a:solidFill>
                <a:latin typeface="Gotham-Book"/>
                <a:cs typeface="Gotham-Book"/>
              </a:rPr>
              <a:t>A comprehensive, Georgia-specific  toolkit to walk consumers through each step of the enrollment process, from how to get health insurance (enrollment) to how to use health insurance once they have it (post enrollment)</a:t>
            </a:r>
          </a:p>
        </p:txBody>
      </p:sp>
      <p:pic>
        <p:nvPicPr>
          <p:cNvPr id="6" name="Picture 5"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4440" y="2104407"/>
            <a:ext cx="2573758" cy="3100575"/>
          </a:xfrm>
          <a:prstGeom prst="rect">
            <a:avLst/>
          </a:prstGeom>
        </p:spPr>
      </p:pic>
    </p:spTree>
    <p:extLst>
      <p:ext uri="{BB962C8B-B14F-4D97-AF65-F5344CB8AC3E}">
        <p14:creationId xmlns:p14="http://schemas.microsoft.com/office/powerpoint/2010/main" val="75265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Toolkit: What’s Inside?</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176727" y="2311211"/>
            <a:ext cx="2565504" cy="34068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tIns="228600" rIns="274320" bIns="228600" rtlCol="0" anchor="t" anchorCtr="0"/>
          <a:lstStyle/>
          <a:p>
            <a:pPr marL="285750" indent="-285750">
              <a:buFont typeface="Arial"/>
              <a:buChar char="•"/>
            </a:pPr>
            <a:endParaRPr lang="en-US" dirty="0">
              <a:solidFill>
                <a:schemeClr val="tx1">
                  <a:lumMod val="75000"/>
                  <a:lumOff val="25000"/>
                </a:schemeClr>
              </a:solidFill>
              <a:latin typeface="Gotham"/>
            </a:endParaRPr>
          </a:p>
        </p:txBody>
      </p:sp>
      <p:sp>
        <p:nvSpPr>
          <p:cNvPr id="5" name="TextBox 4"/>
          <p:cNvSpPr txBox="1"/>
          <p:nvPr/>
        </p:nvSpPr>
        <p:spPr>
          <a:xfrm>
            <a:off x="1369980" y="2358129"/>
            <a:ext cx="2178997" cy="3359919"/>
          </a:xfrm>
          <a:prstGeom prst="rect">
            <a:avLst/>
          </a:prstGeom>
          <a:noFill/>
        </p:spPr>
        <p:txBody>
          <a:bodyPr wrap="square" lIns="0" tIns="0" rIns="0" bIns="0" rtlCol="0">
            <a:noAutofit/>
          </a:bodyPr>
          <a:lstStyle/>
          <a:p>
            <a:endParaRPr lang="en-US" sz="1200" dirty="0"/>
          </a:p>
          <a:p>
            <a:pPr marL="171450" indent="-171450">
              <a:buFont typeface="Arial" panose="020B0604020202020204" pitchFamily="34" charset="0"/>
              <a:buChar char="•"/>
            </a:pPr>
            <a:r>
              <a:rPr lang="en-US" sz="1200" dirty="0">
                <a:latin typeface="Gotham-Book"/>
              </a:rPr>
              <a:t>Application </a:t>
            </a:r>
            <a:r>
              <a:rPr lang="en-US" sz="1200" dirty="0" smtClean="0">
                <a:latin typeface="Gotham-Book"/>
              </a:rPr>
              <a:t>Guide</a:t>
            </a:r>
          </a:p>
          <a:p>
            <a:pPr marL="171450" indent="-171450">
              <a:buFont typeface="Arial" panose="020B0604020202020204" pitchFamily="34" charset="0"/>
              <a:buChar char="•"/>
            </a:pPr>
            <a:endParaRPr lang="en-US" sz="1200" dirty="0" smtClean="0">
              <a:latin typeface="Gotham-Book"/>
            </a:endParaRPr>
          </a:p>
          <a:p>
            <a:pPr marL="171450" indent="-171450">
              <a:buFont typeface="Arial" panose="020B0604020202020204" pitchFamily="34" charset="0"/>
              <a:buChar char="•"/>
            </a:pPr>
            <a:r>
              <a:rPr lang="en-US" sz="1200" dirty="0" smtClean="0">
                <a:latin typeface="Gotham-Book"/>
              </a:rPr>
              <a:t>Medicaid </a:t>
            </a:r>
            <a:r>
              <a:rPr lang="en-US" sz="1200" dirty="0">
                <a:latin typeface="Gotham-Book"/>
              </a:rPr>
              <a:t>in </a:t>
            </a:r>
            <a:r>
              <a:rPr lang="en-US" sz="1200" dirty="0" smtClean="0">
                <a:latin typeface="Gotham-Book"/>
              </a:rPr>
              <a:t>Georgia</a:t>
            </a:r>
          </a:p>
          <a:p>
            <a:pPr marL="171450" indent="-171450">
              <a:buFont typeface="Arial" panose="020B0604020202020204" pitchFamily="34" charset="0"/>
              <a:buChar char="•"/>
            </a:pPr>
            <a:endParaRPr lang="en-US" sz="1200" dirty="0" smtClean="0">
              <a:latin typeface="Gotham-Book"/>
            </a:endParaRPr>
          </a:p>
          <a:p>
            <a:pPr marL="171450" indent="-171450">
              <a:buFont typeface="Arial" panose="020B0604020202020204" pitchFamily="34" charset="0"/>
              <a:buChar char="•"/>
            </a:pPr>
            <a:r>
              <a:rPr lang="en-US" sz="1200" dirty="0" smtClean="0">
                <a:latin typeface="Gotham-Book"/>
              </a:rPr>
              <a:t>How </a:t>
            </a:r>
            <a:r>
              <a:rPr lang="en-US" sz="1200" dirty="0">
                <a:latin typeface="Gotham-Book"/>
              </a:rPr>
              <a:t>much will health insurance cost </a:t>
            </a:r>
            <a:r>
              <a:rPr lang="en-US" sz="1200" dirty="0" smtClean="0">
                <a:latin typeface="Gotham-Book"/>
              </a:rPr>
              <a:t>you?</a:t>
            </a:r>
          </a:p>
          <a:p>
            <a:pPr marL="171450" indent="-171450">
              <a:buFont typeface="Arial" panose="020B0604020202020204" pitchFamily="34" charset="0"/>
              <a:buChar char="•"/>
            </a:pPr>
            <a:endParaRPr lang="en-US" sz="1200" dirty="0">
              <a:latin typeface="Gotham-Book"/>
            </a:endParaRPr>
          </a:p>
          <a:p>
            <a:pPr marL="171450" indent="-171450">
              <a:buFont typeface="Arial" panose="020B0604020202020204" pitchFamily="34" charset="0"/>
              <a:buChar char="•"/>
            </a:pPr>
            <a:r>
              <a:rPr lang="en-US" sz="1200" dirty="0" smtClean="0">
                <a:latin typeface="Gotham-Book"/>
              </a:rPr>
              <a:t>Special </a:t>
            </a:r>
            <a:r>
              <a:rPr lang="en-US" sz="1200" dirty="0">
                <a:latin typeface="Gotham-Book"/>
              </a:rPr>
              <a:t>Enrollment Periods (SEP</a:t>
            </a:r>
            <a:r>
              <a:rPr lang="en-US" sz="1200" dirty="0" smtClean="0">
                <a:latin typeface="Gotham-Book"/>
              </a:rPr>
              <a:t>)</a:t>
            </a:r>
          </a:p>
          <a:p>
            <a:pPr marL="171450" indent="-171450">
              <a:buFont typeface="Arial" panose="020B0604020202020204" pitchFamily="34" charset="0"/>
              <a:buChar char="•"/>
            </a:pPr>
            <a:endParaRPr lang="en-US" sz="1200" dirty="0">
              <a:latin typeface="Gotham-Book"/>
            </a:endParaRPr>
          </a:p>
          <a:p>
            <a:pPr marL="171450" indent="-171450">
              <a:buFont typeface="Arial" panose="020B0604020202020204" pitchFamily="34" charset="0"/>
              <a:buChar char="•"/>
            </a:pPr>
            <a:r>
              <a:rPr lang="en-US" sz="1200" dirty="0">
                <a:latin typeface="Gotham-Book"/>
              </a:rPr>
              <a:t>Common Scams &amp; Concerns: Affordable Health </a:t>
            </a:r>
            <a:r>
              <a:rPr lang="en-US" sz="1200" dirty="0" smtClean="0">
                <a:latin typeface="Gotham-Book"/>
              </a:rPr>
              <a:t>Care</a:t>
            </a:r>
          </a:p>
          <a:p>
            <a:pPr marL="171450" indent="-171450">
              <a:buFont typeface="Arial" panose="020B0604020202020204" pitchFamily="34" charset="0"/>
              <a:buChar char="•"/>
            </a:pPr>
            <a:endParaRPr lang="en-US" sz="1200" dirty="0" smtClean="0">
              <a:latin typeface="Gotham-Book"/>
            </a:endParaRPr>
          </a:p>
          <a:p>
            <a:pPr marL="171450" indent="-171450">
              <a:buFont typeface="Arial" panose="020B0604020202020204" pitchFamily="34" charset="0"/>
              <a:buChar char="•"/>
            </a:pPr>
            <a:r>
              <a:rPr lang="en-US" sz="1200" dirty="0" smtClean="0">
                <a:latin typeface="Gotham-Book"/>
              </a:rPr>
              <a:t>Penalties </a:t>
            </a:r>
            <a:r>
              <a:rPr lang="en-US" sz="1200" dirty="0">
                <a:latin typeface="Gotham-Book"/>
              </a:rPr>
              <a:t>&amp; </a:t>
            </a:r>
            <a:r>
              <a:rPr lang="en-US" sz="1200" dirty="0" smtClean="0">
                <a:latin typeface="Gotham-Book"/>
              </a:rPr>
              <a:t>Exemptions</a:t>
            </a:r>
          </a:p>
          <a:p>
            <a:pPr marL="171450" indent="-171450">
              <a:buFont typeface="Arial" panose="020B0604020202020204" pitchFamily="34" charset="0"/>
              <a:buChar char="•"/>
            </a:pPr>
            <a:endParaRPr lang="en-US" sz="1200" dirty="0" smtClean="0">
              <a:latin typeface="Gotham-Book"/>
            </a:endParaRPr>
          </a:p>
          <a:p>
            <a:pPr marL="171450" indent="-171450">
              <a:buFont typeface="Arial" panose="020B0604020202020204" pitchFamily="34" charset="0"/>
              <a:buChar char="•"/>
            </a:pPr>
            <a:r>
              <a:rPr lang="fr-FR" sz="1200" dirty="0" smtClean="0">
                <a:latin typeface="Gotham-Book"/>
              </a:rPr>
              <a:t>Enrollment </a:t>
            </a:r>
            <a:r>
              <a:rPr lang="fr-FR" sz="1200" dirty="0">
                <a:latin typeface="Gotham-Book"/>
              </a:rPr>
              <a:t>Assistance Exit </a:t>
            </a:r>
            <a:r>
              <a:rPr lang="fr-FR" sz="1200" dirty="0" smtClean="0">
                <a:latin typeface="Gotham-Book"/>
              </a:rPr>
              <a:t>Form</a:t>
            </a:r>
            <a:endParaRPr lang="en-US" sz="1200" dirty="0" smtClean="0">
              <a:solidFill>
                <a:schemeClr val="tx1">
                  <a:lumMod val="75000"/>
                  <a:lumOff val="25000"/>
                </a:schemeClr>
              </a:solidFill>
              <a:latin typeface="Gotham-Book"/>
              <a:cs typeface="Gotham-Book"/>
            </a:endParaRPr>
          </a:p>
          <a:p>
            <a:pPr marL="137160" indent="-137160">
              <a:lnSpc>
                <a:spcPts val="1500"/>
              </a:lnSpc>
              <a:spcAft>
                <a:spcPts val="800"/>
              </a:spcAft>
              <a:buFont typeface="Arial"/>
              <a:buChar char="•"/>
            </a:pPr>
            <a:endParaRPr lang="en-US" sz="1200" dirty="0">
              <a:solidFill>
                <a:schemeClr val="tx1">
                  <a:lumMod val="75000"/>
                  <a:lumOff val="25000"/>
                </a:schemeClr>
              </a:solidFill>
              <a:latin typeface="Gotham-Book"/>
              <a:cs typeface="Gotham-Book"/>
            </a:endParaRPr>
          </a:p>
        </p:txBody>
      </p:sp>
      <p:pic>
        <p:nvPicPr>
          <p:cNvPr id="6" name="Picture 5"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sp>
        <p:nvSpPr>
          <p:cNvPr id="10" name="TextBox 9"/>
          <p:cNvSpPr txBox="1"/>
          <p:nvPr/>
        </p:nvSpPr>
        <p:spPr>
          <a:xfrm>
            <a:off x="1176727" y="1985172"/>
            <a:ext cx="2565504" cy="353943"/>
          </a:xfrm>
          <a:prstGeom prst="rect">
            <a:avLst/>
          </a:prstGeom>
          <a:solidFill>
            <a:schemeClr val="tx1">
              <a:lumMod val="65000"/>
              <a:lumOff val="35000"/>
            </a:schemeClr>
          </a:solidFill>
        </p:spPr>
        <p:txBody>
          <a:bodyPr wrap="square" lIns="182880" tIns="91440" bIns="91440" rtlCol="0">
            <a:spAutoFit/>
          </a:bodyPr>
          <a:lstStyle/>
          <a:p>
            <a:r>
              <a:rPr lang="en-US" sz="1100" dirty="0" smtClean="0">
                <a:solidFill>
                  <a:schemeClr val="bg1"/>
                </a:solidFill>
                <a:latin typeface="Gotham-Medium"/>
                <a:cs typeface="Gotham-Medium"/>
              </a:rPr>
              <a:t>ENROLLMENT TOOLS</a:t>
            </a:r>
            <a:endParaRPr lang="en-US" sz="1100" dirty="0">
              <a:solidFill>
                <a:schemeClr val="bg1"/>
              </a:solidFill>
              <a:latin typeface="Gotham-Medium"/>
              <a:cs typeface="Gotham-Medium"/>
            </a:endParaRPr>
          </a:p>
        </p:txBody>
      </p:sp>
      <p:sp>
        <p:nvSpPr>
          <p:cNvPr id="20" name="Rectangle 19"/>
          <p:cNvSpPr/>
          <p:nvPr/>
        </p:nvSpPr>
        <p:spPr>
          <a:xfrm>
            <a:off x="5225184" y="2358129"/>
            <a:ext cx="2565504" cy="335991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tIns="228600" rIns="274320" bIns="228600" rtlCol="0" anchor="t" anchorCtr="0"/>
          <a:lstStyle/>
          <a:p>
            <a:pPr marL="285750" indent="-285750">
              <a:buFont typeface="Arial"/>
              <a:buChar char="•"/>
            </a:pPr>
            <a:endParaRPr lang="en-US" dirty="0">
              <a:solidFill>
                <a:schemeClr val="tx1">
                  <a:lumMod val="75000"/>
                  <a:lumOff val="25000"/>
                </a:schemeClr>
              </a:solidFill>
              <a:latin typeface="Gotham"/>
            </a:endParaRPr>
          </a:p>
        </p:txBody>
      </p:sp>
      <p:sp>
        <p:nvSpPr>
          <p:cNvPr id="21" name="TextBox 20"/>
          <p:cNvSpPr txBox="1"/>
          <p:nvPr/>
        </p:nvSpPr>
        <p:spPr>
          <a:xfrm>
            <a:off x="5225184" y="1985172"/>
            <a:ext cx="2565504" cy="353943"/>
          </a:xfrm>
          <a:prstGeom prst="rect">
            <a:avLst/>
          </a:prstGeom>
          <a:solidFill>
            <a:schemeClr val="tx1">
              <a:lumMod val="65000"/>
              <a:lumOff val="35000"/>
            </a:schemeClr>
          </a:solidFill>
        </p:spPr>
        <p:txBody>
          <a:bodyPr wrap="square" lIns="182880" tIns="91440" bIns="91440" rtlCol="0">
            <a:spAutoFit/>
          </a:bodyPr>
          <a:lstStyle/>
          <a:p>
            <a:r>
              <a:rPr lang="en-US" sz="1100" dirty="0" smtClean="0">
                <a:solidFill>
                  <a:schemeClr val="bg1"/>
                </a:solidFill>
                <a:latin typeface="Gotham-Medium"/>
                <a:cs typeface="Gotham-Medium"/>
              </a:rPr>
              <a:t>POSTENROLLMENT TOOLS</a:t>
            </a:r>
            <a:endParaRPr lang="en-US" sz="1100" dirty="0">
              <a:solidFill>
                <a:schemeClr val="bg1"/>
              </a:solidFill>
              <a:latin typeface="Gotham-Medium"/>
              <a:cs typeface="Gotham-Medium"/>
            </a:endParaRPr>
          </a:p>
        </p:txBody>
      </p:sp>
      <p:sp>
        <p:nvSpPr>
          <p:cNvPr id="24" name="TextBox 23"/>
          <p:cNvSpPr txBox="1"/>
          <p:nvPr/>
        </p:nvSpPr>
        <p:spPr>
          <a:xfrm>
            <a:off x="5418437" y="2544910"/>
            <a:ext cx="2178997" cy="2727012"/>
          </a:xfrm>
          <a:prstGeom prst="rect">
            <a:avLst/>
          </a:prstGeom>
          <a:noFill/>
        </p:spPr>
        <p:txBody>
          <a:bodyPr wrap="square" lIns="0" tIns="0" rIns="0" bIns="0" rtlCol="0">
            <a:noAutofit/>
          </a:bodyPr>
          <a:lstStyle/>
          <a:p>
            <a:endParaRPr lang="en-US" sz="1200" dirty="0"/>
          </a:p>
          <a:p>
            <a:pPr marL="171450" indent="-171450">
              <a:buFont typeface="Arial" panose="020B0604020202020204" pitchFamily="34" charset="0"/>
              <a:buChar char="•"/>
            </a:pPr>
            <a:r>
              <a:rPr lang="en-US" sz="1200" dirty="0">
                <a:latin typeface="Gotham-Book"/>
              </a:rPr>
              <a:t>You’re Covered, Now What</a:t>
            </a:r>
            <a:r>
              <a:rPr lang="en-US" sz="1200" dirty="0" smtClean="0">
                <a:latin typeface="Gotham-Book"/>
              </a:rPr>
              <a:t>?</a:t>
            </a:r>
          </a:p>
          <a:p>
            <a:pPr marL="171450" indent="-171450">
              <a:buFont typeface="Arial" panose="020B0604020202020204" pitchFamily="34" charset="0"/>
              <a:buChar char="•"/>
            </a:pPr>
            <a:endParaRPr lang="en-US" sz="1200" dirty="0">
              <a:latin typeface="Gotham-Book"/>
            </a:endParaRPr>
          </a:p>
          <a:p>
            <a:pPr marL="171450" indent="-171450">
              <a:buFont typeface="Arial" panose="020B0604020202020204" pitchFamily="34" charset="0"/>
              <a:buChar char="•"/>
            </a:pPr>
            <a:r>
              <a:rPr lang="en-US" sz="1200" dirty="0">
                <a:latin typeface="Gotham-Book"/>
              </a:rPr>
              <a:t>Finding a Primary Care </a:t>
            </a:r>
            <a:r>
              <a:rPr lang="en-US" sz="1200" dirty="0" smtClean="0">
                <a:latin typeface="Gotham-Book"/>
              </a:rPr>
              <a:t>Provider</a:t>
            </a:r>
          </a:p>
          <a:p>
            <a:pPr marL="171450" indent="-171450">
              <a:buFont typeface="Arial" panose="020B0604020202020204" pitchFamily="34" charset="0"/>
              <a:buChar char="•"/>
            </a:pPr>
            <a:endParaRPr lang="en-US" sz="1200" dirty="0">
              <a:latin typeface="Gotham-Book"/>
            </a:endParaRPr>
          </a:p>
          <a:p>
            <a:pPr marL="171450" indent="-171450">
              <a:buFont typeface="Arial" panose="020B0604020202020204" pitchFamily="34" charset="0"/>
              <a:buChar char="•"/>
            </a:pPr>
            <a:r>
              <a:rPr lang="en-US" sz="1200" dirty="0">
                <a:latin typeface="Gotham-Book"/>
              </a:rPr>
              <a:t>Preventive </a:t>
            </a:r>
            <a:r>
              <a:rPr lang="en-US" sz="1200" dirty="0" smtClean="0">
                <a:latin typeface="Gotham-Book"/>
              </a:rPr>
              <a:t>Services </a:t>
            </a:r>
          </a:p>
          <a:p>
            <a:pPr marL="171450" indent="-171450">
              <a:buFont typeface="Arial" panose="020B0604020202020204" pitchFamily="34" charset="0"/>
              <a:buChar char="•"/>
            </a:pPr>
            <a:endParaRPr lang="en-US" sz="1200" dirty="0">
              <a:latin typeface="Gotham-Book"/>
            </a:endParaRPr>
          </a:p>
          <a:p>
            <a:pPr marL="171450" indent="-171450">
              <a:buFont typeface="Arial" panose="020B0604020202020204" pitchFamily="34" charset="0"/>
              <a:buChar char="•"/>
            </a:pPr>
            <a:r>
              <a:rPr lang="en-US" sz="1200" dirty="0">
                <a:latin typeface="Gotham-Book"/>
              </a:rPr>
              <a:t>Appeals &amp; </a:t>
            </a:r>
            <a:r>
              <a:rPr lang="en-US" sz="1200" dirty="0" smtClean="0">
                <a:latin typeface="Gotham-Book"/>
              </a:rPr>
              <a:t>Complaints </a:t>
            </a:r>
          </a:p>
          <a:p>
            <a:pPr marL="171450" indent="-171450">
              <a:buFont typeface="Arial" panose="020B0604020202020204" pitchFamily="34" charset="0"/>
              <a:buChar char="•"/>
            </a:pPr>
            <a:endParaRPr lang="en-US" sz="1200" dirty="0">
              <a:latin typeface="Gotham-Book"/>
            </a:endParaRPr>
          </a:p>
          <a:p>
            <a:pPr marL="171450" indent="-171450">
              <a:buFont typeface="Arial" panose="020B0604020202020204" pitchFamily="34" charset="0"/>
              <a:buChar char="•"/>
            </a:pPr>
            <a:r>
              <a:rPr lang="en-US" sz="1200" dirty="0">
                <a:latin typeface="Gotham-Book"/>
              </a:rPr>
              <a:t>Health Insurance &amp; </a:t>
            </a:r>
            <a:r>
              <a:rPr lang="en-US" sz="1200" dirty="0" smtClean="0">
                <a:latin typeface="Gotham-Book"/>
              </a:rPr>
              <a:t>Taxes</a:t>
            </a:r>
          </a:p>
          <a:p>
            <a:pPr marL="171450" indent="-171450">
              <a:buFont typeface="Arial" panose="020B0604020202020204" pitchFamily="34" charset="0"/>
              <a:buChar char="•"/>
            </a:pPr>
            <a:endParaRPr lang="en-US" sz="1200" dirty="0">
              <a:latin typeface="Gotham-Book"/>
            </a:endParaRPr>
          </a:p>
          <a:p>
            <a:pPr marL="171450" indent="-171450">
              <a:buFont typeface="Arial" panose="020B0604020202020204" pitchFamily="34" charset="0"/>
              <a:buChar char="•"/>
            </a:pPr>
            <a:r>
              <a:rPr lang="en-US" sz="1200" dirty="0">
                <a:latin typeface="Gotham-Book"/>
              </a:rPr>
              <a:t>Employer Coverage &amp; Tax Credits </a:t>
            </a:r>
            <a:r>
              <a:rPr lang="en-US" sz="1200" dirty="0" smtClean="0">
                <a:latin typeface="Gotham-Book"/>
              </a:rPr>
              <a:t>Worksheet</a:t>
            </a:r>
            <a:endParaRPr lang="en-US" sz="1200" dirty="0">
              <a:solidFill>
                <a:schemeClr val="tx1">
                  <a:lumMod val="75000"/>
                  <a:lumOff val="25000"/>
                </a:schemeClr>
              </a:solidFill>
              <a:latin typeface="Gotham-Book"/>
              <a:cs typeface="Gotham-Book"/>
            </a:endParaRPr>
          </a:p>
        </p:txBody>
      </p:sp>
    </p:spTree>
    <p:extLst>
      <p:ext uri="{BB962C8B-B14F-4D97-AF65-F5344CB8AC3E}">
        <p14:creationId xmlns:p14="http://schemas.microsoft.com/office/powerpoint/2010/main" val="377930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860" y="0"/>
            <a:ext cx="5316279" cy="6858000"/>
          </a:xfrm>
          <a:prstGeom prst="rect">
            <a:avLst/>
          </a:prstGeom>
        </p:spPr>
      </p:pic>
    </p:spTree>
    <p:extLst>
      <p:ext uri="{BB962C8B-B14F-4D97-AF65-F5344CB8AC3E}">
        <p14:creationId xmlns:p14="http://schemas.microsoft.com/office/powerpoint/2010/main" val="226213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860" y="0"/>
            <a:ext cx="5310280" cy="6858000"/>
          </a:xfrm>
          <a:prstGeom prst="rect">
            <a:avLst/>
          </a:prstGeom>
        </p:spPr>
      </p:pic>
    </p:spTree>
    <p:extLst>
      <p:ext uri="{BB962C8B-B14F-4D97-AF65-F5344CB8AC3E}">
        <p14:creationId xmlns:p14="http://schemas.microsoft.com/office/powerpoint/2010/main" val="370114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93405" y="6081823"/>
            <a:ext cx="7910623" cy="646331"/>
          </a:xfrm>
          <a:prstGeom prst="rect">
            <a:avLst/>
          </a:prstGeom>
          <a:noFill/>
        </p:spPr>
        <p:txBody>
          <a:bodyPr wrap="square" rtlCol="0">
            <a:spAutoFit/>
          </a:bodyPr>
          <a:lstStyle/>
          <a:p>
            <a:r>
              <a:rPr lang="en-US" dirty="0" smtClean="0"/>
              <a:t>For questions about the ACA and tax filing – reach out to Elise Blasingame at Georgia Watch: </a:t>
            </a:r>
            <a:r>
              <a:rPr lang="en-US" dirty="0" smtClean="0">
                <a:hlinkClick r:id="rId3"/>
              </a:rPr>
              <a:t>eblasingame@georgiawatch.org</a:t>
            </a:r>
            <a:r>
              <a:rPr lang="en-US" dirty="0" smtClean="0"/>
              <a:t>. </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0442" y="0"/>
            <a:ext cx="4667446" cy="6081823"/>
          </a:xfrm>
          <a:prstGeom prst="rect">
            <a:avLst/>
          </a:prstGeom>
        </p:spPr>
      </p:pic>
    </p:spTree>
    <p:extLst>
      <p:ext uri="{BB962C8B-B14F-4D97-AF65-F5344CB8AC3E}">
        <p14:creationId xmlns:p14="http://schemas.microsoft.com/office/powerpoint/2010/main" val="72432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307" y="0"/>
            <a:ext cx="5301385" cy="6858000"/>
          </a:xfrm>
          <a:prstGeom prst="rect">
            <a:avLst/>
          </a:prstGeom>
        </p:spPr>
      </p:pic>
    </p:spTree>
    <p:extLst>
      <p:ext uri="{BB962C8B-B14F-4D97-AF65-F5344CB8AC3E}">
        <p14:creationId xmlns:p14="http://schemas.microsoft.com/office/powerpoint/2010/main" val="2371953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741" y="0"/>
            <a:ext cx="5294518" cy="6858000"/>
          </a:xfrm>
          <a:prstGeom prst="rect">
            <a:avLst/>
          </a:prstGeom>
        </p:spPr>
      </p:pic>
    </p:spTree>
    <p:extLst>
      <p:ext uri="{BB962C8B-B14F-4D97-AF65-F5344CB8AC3E}">
        <p14:creationId xmlns:p14="http://schemas.microsoft.com/office/powerpoint/2010/main" val="2117224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166" y="0"/>
            <a:ext cx="5287668" cy="6858000"/>
          </a:xfrm>
          <a:prstGeom prst="rect">
            <a:avLst/>
          </a:prstGeom>
        </p:spPr>
      </p:pic>
    </p:spTree>
    <p:extLst>
      <p:ext uri="{BB962C8B-B14F-4D97-AF65-F5344CB8AC3E}">
        <p14:creationId xmlns:p14="http://schemas.microsoft.com/office/powerpoint/2010/main" val="3831597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Overview</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idx="1"/>
          </p:nvPr>
        </p:nvSpPr>
        <p:spPr>
          <a:xfrm>
            <a:off x="457200" y="1930077"/>
            <a:ext cx="8229600" cy="3436784"/>
          </a:xfrm>
        </p:spPr>
        <p:txBody>
          <a:bodyPr lIns="0" tIns="0" rIns="0" bIns="0">
            <a:noAutofit/>
          </a:bodyPr>
          <a:lstStyle/>
          <a:p>
            <a:r>
              <a:rPr lang="en-US" sz="2400" dirty="0" smtClean="0">
                <a:solidFill>
                  <a:schemeClr val="tx1">
                    <a:lumMod val="75000"/>
                    <a:lumOff val="25000"/>
                  </a:schemeClr>
                </a:solidFill>
                <a:latin typeface="Gotham-Book"/>
                <a:cs typeface="Gotham-Book"/>
              </a:rPr>
              <a:t>GEAR and its purpose</a:t>
            </a:r>
          </a:p>
          <a:p>
            <a:r>
              <a:rPr lang="en-US" sz="2400" dirty="0" smtClean="0">
                <a:solidFill>
                  <a:schemeClr val="tx1">
                    <a:lumMod val="75000"/>
                    <a:lumOff val="25000"/>
                  </a:schemeClr>
                </a:solidFill>
                <a:latin typeface="Gotham-Book"/>
                <a:cs typeface="Gotham-Book"/>
              </a:rPr>
              <a:t>An overview of the site</a:t>
            </a:r>
          </a:p>
          <a:p>
            <a:r>
              <a:rPr lang="en-US" sz="2400" dirty="0" smtClean="0">
                <a:solidFill>
                  <a:schemeClr val="tx1">
                    <a:lumMod val="75000"/>
                    <a:lumOff val="25000"/>
                  </a:schemeClr>
                </a:solidFill>
                <a:latin typeface="Gotham-Book"/>
                <a:cs typeface="Gotham-Book"/>
              </a:rPr>
              <a:t>Tools for direct consumer use</a:t>
            </a:r>
          </a:p>
          <a:p>
            <a:r>
              <a:rPr lang="en-US" sz="2400" dirty="0" smtClean="0">
                <a:solidFill>
                  <a:schemeClr val="tx1">
                    <a:lumMod val="75000"/>
                    <a:lumOff val="25000"/>
                  </a:schemeClr>
                </a:solidFill>
                <a:latin typeface="Gotham-Book"/>
                <a:cs typeface="Gotham-Book"/>
              </a:rPr>
              <a:t>Resources for enrollment assisters</a:t>
            </a:r>
          </a:p>
          <a:p>
            <a:r>
              <a:rPr lang="en-US" sz="2400" dirty="0" smtClean="0">
                <a:solidFill>
                  <a:schemeClr val="tx1">
                    <a:lumMod val="75000"/>
                    <a:lumOff val="25000"/>
                  </a:schemeClr>
                </a:solidFill>
                <a:latin typeface="Gotham-Book"/>
                <a:cs typeface="Gotham-Book"/>
              </a:rPr>
              <a:t>Feedback and </a:t>
            </a:r>
            <a:r>
              <a:rPr lang="en-US" sz="2400" dirty="0">
                <a:solidFill>
                  <a:schemeClr val="tx1">
                    <a:lumMod val="75000"/>
                    <a:lumOff val="25000"/>
                  </a:schemeClr>
                </a:solidFill>
                <a:latin typeface="Gotham-Book"/>
                <a:cs typeface="Gotham-Book"/>
              </a:rPr>
              <a:t>q</a:t>
            </a:r>
            <a:r>
              <a:rPr lang="en-US" sz="2400" dirty="0" smtClean="0">
                <a:solidFill>
                  <a:schemeClr val="tx1">
                    <a:lumMod val="75000"/>
                    <a:lumOff val="25000"/>
                  </a:schemeClr>
                </a:solidFill>
                <a:latin typeface="Gotham-Book"/>
                <a:cs typeface="Gotham-Book"/>
              </a:rPr>
              <a:t>uestions</a:t>
            </a:r>
            <a:endParaRPr lang="en-US" sz="2400" dirty="0">
              <a:solidFill>
                <a:schemeClr val="tx1">
                  <a:lumMod val="75000"/>
                  <a:lumOff val="25000"/>
                </a:schemeClr>
              </a:solidFill>
              <a:latin typeface="Gotham-Book"/>
              <a:cs typeface="Gotham-Book"/>
            </a:endParaRPr>
          </a:p>
        </p:txBody>
      </p: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GHF_Logo_Horizontal_col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spTree>
    <p:extLst>
      <p:ext uri="{BB962C8B-B14F-4D97-AF65-F5344CB8AC3E}">
        <p14:creationId xmlns:p14="http://schemas.microsoft.com/office/powerpoint/2010/main" val="1123158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741" y="0"/>
            <a:ext cx="5294518" cy="6858000"/>
          </a:xfrm>
          <a:prstGeom prst="rect">
            <a:avLst/>
          </a:prstGeom>
        </p:spPr>
      </p:pic>
    </p:spTree>
    <p:extLst>
      <p:ext uri="{BB962C8B-B14F-4D97-AF65-F5344CB8AC3E}">
        <p14:creationId xmlns:p14="http://schemas.microsoft.com/office/powerpoint/2010/main" val="1164120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Post Enrollment Workbook</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72639" y="2104407"/>
            <a:ext cx="4109478" cy="3100575"/>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4592761" y="2104407"/>
            <a:ext cx="4109478" cy="3100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tIns="228600" rIns="274320" bIns="228600" rtlCol="0" anchor="t" anchorCtr="0"/>
          <a:lstStyle/>
          <a:p>
            <a:pPr marL="285750" indent="-285750">
              <a:buFont typeface="Arial"/>
              <a:buChar char="•"/>
            </a:pPr>
            <a:endParaRPr lang="en-US" dirty="0">
              <a:solidFill>
                <a:schemeClr val="tx1">
                  <a:lumMod val="75000"/>
                  <a:lumOff val="25000"/>
                </a:schemeClr>
              </a:solidFill>
              <a:latin typeface="Gotham"/>
            </a:endParaRPr>
          </a:p>
        </p:txBody>
      </p:sp>
      <p:sp>
        <p:nvSpPr>
          <p:cNvPr id="5" name="TextBox 4"/>
          <p:cNvSpPr txBox="1"/>
          <p:nvPr/>
        </p:nvSpPr>
        <p:spPr>
          <a:xfrm>
            <a:off x="4943207" y="2440614"/>
            <a:ext cx="3486394" cy="2453065"/>
          </a:xfrm>
          <a:prstGeom prst="rect">
            <a:avLst/>
          </a:prstGeom>
          <a:noFill/>
        </p:spPr>
        <p:txBody>
          <a:bodyPr wrap="square" lIns="0" tIns="0" rIns="0" bIns="0" rtlCol="0">
            <a:noAutofit/>
          </a:bodyPr>
          <a:lstStyle/>
          <a:p>
            <a:pPr marL="228600" indent="-228600">
              <a:lnSpc>
                <a:spcPts val="2200"/>
              </a:lnSpc>
              <a:buFont typeface="Arial"/>
              <a:buChar char="•"/>
            </a:pPr>
            <a:r>
              <a:rPr lang="en-US" sz="1400" dirty="0" smtClean="0">
                <a:solidFill>
                  <a:schemeClr val="tx1">
                    <a:lumMod val="75000"/>
                    <a:lumOff val="25000"/>
                  </a:schemeClr>
                </a:solidFill>
                <a:latin typeface="Gotham-Book"/>
                <a:cs typeface="Gotham-Book"/>
              </a:rPr>
              <a:t>A take-home, interactive booklet for consumers after enrollment</a:t>
            </a:r>
          </a:p>
          <a:p>
            <a:pPr marL="228600" indent="-228600">
              <a:lnSpc>
                <a:spcPts val="2200"/>
              </a:lnSpc>
              <a:buFont typeface="Arial"/>
              <a:buChar char="•"/>
            </a:pPr>
            <a:r>
              <a:rPr lang="en-US" sz="1400" dirty="0" smtClean="0">
                <a:solidFill>
                  <a:schemeClr val="tx1">
                    <a:lumMod val="75000"/>
                    <a:lumOff val="25000"/>
                  </a:schemeClr>
                </a:solidFill>
                <a:latin typeface="Gotham-Book"/>
                <a:cs typeface="Gotham-Book"/>
              </a:rPr>
              <a:t>Allows consumers to learn important information that may not get covered during the enrollment appointment</a:t>
            </a:r>
          </a:p>
          <a:p>
            <a:pPr marL="228600" indent="-228600">
              <a:lnSpc>
                <a:spcPts val="2200"/>
              </a:lnSpc>
              <a:buFont typeface="Arial"/>
              <a:buChar char="•"/>
            </a:pPr>
            <a:r>
              <a:rPr lang="en-US" sz="1400" dirty="0" smtClean="0">
                <a:solidFill>
                  <a:schemeClr val="tx1">
                    <a:lumMod val="75000"/>
                    <a:lumOff val="25000"/>
                  </a:schemeClr>
                </a:solidFill>
                <a:latin typeface="Gotham-Book"/>
                <a:cs typeface="Gotham-Book"/>
              </a:rPr>
              <a:t>Consumers can fill in their own personal information, such as plan info, doctor’s names, and medications</a:t>
            </a:r>
          </a:p>
        </p:txBody>
      </p:sp>
      <p:pic>
        <p:nvPicPr>
          <p:cNvPr id="6" name="Picture 5"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221" y="2104407"/>
            <a:ext cx="2348747" cy="3044672"/>
          </a:xfrm>
          <a:prstGeom prst="rect">
            <a:avLst/>
          </a:prstGeom>
        </p:spPr>
      </p:pic>
    </p:spTree>
    <p:extLst>
      <p:ext uri="{BB962C8B-B14F-4D97-AF65-F5344CB8AC3E}">
        <p14:creationId xmlns:p14="http://schemas.microsoft.com/office/powerpoint/2010/main" val="188586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Enroll America’s Get Covered Connector</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72639" y="2104407"/>
            <a:ext cx="4109478" cy="3100575"/>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592761" y="2104407"/>
            <a:ext cx="4109478" cy="3100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tIns="228600" rIns="274320" bIns="228600" rtlCol="0" anchor="t" anchorCtr="0"/>
          <a:lstStyle/>
          <a:p>
            <a:pPr marL="285750" indent="-285750">
              <a:buFont typeface="Arial"/>
              <a:buChar char="•"/>
            </a:pPr>
            <a:endParaRPr lang="en-US" dirty="0">
              <a:solidFill>
                <a:schemeClr val="tx1">
                  <a:lumMod val="75000"/>
                  <a:lumOff val="25000"/>
                </a:schemeClr>
              </a:solidFill>
              <a:latin typeface="Gotham"/>
            </a:endParaRPr>
          </a:p>
        </p:txBody>
      </p:sp>
      <p:sp>
        <p:nvSpPr>
          <p:cNvPr id="5" name="TextBox 4"/>
          <p:cNvSpPr txBox="1"/>
          <p:nvPr/>
        </p:nvSpPr>
        <p:spPr>
          <a:xfrm>
            <a:off x="4943207" y="2278657"/>
            <a:ext cx="3486394" cy="2453065"/>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US" sz="1600" dirty="0">
                <a:latin typeface="Gotham-Book"/>
              </a:rPr>
              <a:t>F</a:t>
            </a:r>
            <a:r>
              <a:rPr lang="en-US" sz="1600" dirty="0" smtClean="0">
                <a:latin typeface="Gotham-Book"/>
              </a:rPr>
              <a:t>ind </a:t>
            </a:r>
            <a:r>
              <a:rPr lang="en-US" sz="1600" dirty="0">
                <a:latin typeface="Gotham-Book"/>
              </a:rPr>
              <a:t>and schedule appointments with local </a:t>
            </a:r>
            <a:r>
              <a:rPr lang="en-US" sz="1600" dirty="0" smtClean="0">
                <a:latin typeface="Gotham-Book"/>
              </a:rPr>
              <a:t>assistance</a:t>
            </a:r>
          </a:p>
          <a:p>
            <a:pPr marL="285750" indent="-285750">
              <a:buFont typeface="Arial" panose="020B0604020202020204" pitchFamily="34" charset="0"/>
              <a:buChar char="•"/>
            </a:pPr>
            <a:endParaRPr lang="en-US" sz="1600" dirty="0">
              <a:latin typeface="Gotham-Book"/>
            </a:endParaRPr>
          </a:p>
          <a:p>
            <a:pPr marL="285750" indent="-285750">
              <a:buFont typeface="Arial" panose="020B0604020202020204" pitchFamily="34" charset="0"/>
              <a:buChar char="•"/>
            </a:pPr>
            <a:r>
              <a:rPr lang="en-US" sz="1600" dirty="0" smtClean="0">
                <a:latin typeface="Gotham-Book"/>
              </a:rPr>
              <a:t>Appointment reminders</a:t>
            </a:r>
          </a:p>
          <a:p>
            <a:pPr marL="285750" indent="-285750">
              <a:buFont typeface="Arial" panose="020B0604020202020204" pitchFamily="34" charset="0"/>
              <a:buChar char="•"/>
            </a:pPr>
            <a:endParaRPr lang="en-US" sz="1600" dirty="0">
              <a:latin typeface="Gotham-Book"/>
            </a:endParaRPr>
          </a:p>
          <a:p>
            <a:pPr marL="285750" indent="-285750">
              <a:buFont typeface="Arial" panose="020B0604020202020204" pitchFamily="34" charset="0"/>
              <a:buChar char="•"/>
            </a:pPr>
            <a:r>
              <a:rPr lang="en-US" sz="1600" dirty="0" smtClean="0">
                <a:latin typeface="Gotham-Book"/>
              </a:rPr>
              <a:t>Search </a:t>
            </a:r>
            <a:r>
              <a:rPr lang="en-US" sz="1600" dirty="0">
                <a:latin typeface="Gotham-Book"/>
              </a:rPr>
              <a:t>for help by ZIP code, review their options, and schedule an </a:t>
            </a:r>
            <a:r>
              <a:rPr lang="en-US" sz="1600" dirty="0" smtClean="0">
                <a:latin typeface="Gotham-Book"/>
              </a:rPr>
              <a:t>appointment</a:t>
            </a:r>
          </a:p>
          <a:p>
            <a:pPr marL="285750" indent="-285750">
              <a:buFont typeface="Arial" panose="020B0604020202020204" pitchFamily="34" charset="0"/>
              <a:buChar char="•"/>
            </a:pPr>
            <a:endParaRPr lang="en-US" sz="1600" dirty="0">
              <a:latin typeface="Gotham-Book"/>
            </a:endParaRPr>
          </a:p>
          <a:p>
            <a:pPr marL="285750" indent="-285750">
              <a:buFont typeface="Arial" panose="020B0604020202020204" pitchFamily="34" charset="0"/>
              <a:buChar char="•"/>
            </a:pPr>
            <a:r>
              <a:rPr lang="en-US" sz="1600" dirty="0" smtClean="0">
                <a:latin typeface="Gotham-Book"/>
              </a:rPr>
              <a:t>Ability to contact local assisters directly if </a:t>
            </a:r>
            <a:r>
              <a:rPr lang="en-US" sz="1600" dirty="0">
                <a:latin typeface="Gotham-Book"/>
              </a:rPr>
              <a:t>they have questions or problems</a:t>
            </a:r>
          </a:p>
        </p:txBody>
      </p:sp>
      <p:pic>
        <p:nvPicPr>
          <p:cNvPr id="6" name="Picture 5"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91" y="2076887"/>
            <a:ext cx="4443578" cy="3128095"/>
          </a:xfrm>
          <a:prstGeom prst="rect">
            <a:avLst/>
          </a:prstGeom>
        </p:spPr>
      </p:pic>
    </p:spTree>
    <p:extLst>
      <p:ext uri="{BB962C8B-B14F-4D97-AF65-F5344CB8AC3E}">
        <p14:creationId xmlns:p14="http://schemas.microsoft.com/office/powerpoint/2010/main" val="3840063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Enroll America’s Calculator</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72639" y="2104407"/>
            <a:ext cx="4109478" cy="3100575"/>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592761" y="2104407"/>
            <a:ext cx="4109478" cy="3100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tIns="228600" rIns="274320" bIns="228600" rtlCol="0" anchor="t" anchorCtr="0"/>
          <a:lstStyle/>
          <a:p>
            <a:pPr marL="285750" indent="-285750">
              <a:buFont typeface="Arial"/>
              <a:buChar char="•"/>
            </a:pPr>
            <a:endParaRPr lang="en-US" dirty="0">
              <a:solidFill>
                <a:schemeClr val="tx1">
                  <a:lumMod val="75000"/>
                  <a:lumOff val="25000"/>
                </a:schemeClr>
              </a:solidFill>
              <a:latin typeface="Gotham"/>
            </a:endParaRPr>
          </a:p>
        </p:txBody>
      </p:sp>
      <p:sp>
        <p:nvSpPr>
          <p:cNvPr id="5" name="TextBox 4"/>
          <p:cNvSpPr txBox="1"/>
          <p:nvPr/>
        </p:nvSpPr>
        <p:spPr>
          <a:xfrm>
            <a:off x="4943207" y="2440614"/>
            <a:ext cx="3486394" cy="2453065"/>
          </a:xfrm>
          <a:prstGeom prst="rect">
            <a:avLst/>
          </a:prstGeom>
          <a:noFill/>
        </p:spPr>
        <p:txBody>
          <a:bodyPr wrap="square" lIns="0" tIns="0" rIns="0" bIns="0" rtlCol="0">
            <a:noAutofit/>
          </a:bodyPr>
          <a:lstStyle/>
          <a:p>
            <a:pPr marL="228600" indent="-228600">
              <a:lnSpc>
                <a:spcPts val="2200"/>
              </a:lnSpc>
              <a:buFont typeface="Arial"/>
              <a:buChar char="•"/>
            </a:pPr>
            <a:r>
              <a:rPr lang="en-US" sz="1600" dirty="0" smtClean="0">
                <a:solidFill>
                  <a:schemeClr val="tx1">
                    <a:lumMod val="75000"/>
                    <a:lumOff val="25000"/>
                  </a:schemeClr>
                </a:solidFill>
                <a:latin typeface="Gotham-Book"/>
                <a:cs typeface="Gotham-Book"/>
              </a:rPr>
              <a:t>Consumers can easily see how much of a subsidy they may qualify for.</a:t>
            </a:r>
          </a:p>
          <a:p>
            <a:pPr marL="228600" indent="-228600">
              <a:lnSpc>
                <a:spcPts val="2200"/>
              </a:lnSpc>
              <a:buFont typeface="Arial"/>
              <a:buChar char="•"/>
            </a:pPr>
            <a:endParaRPr lang="en-US" sz="1600" dirty="0" smtClean="0">
              <a:solidFill>
                <a:schemeClr val="tx1">
                  <a:lumMod val="75000"/>
                  <a:lumOff val="25000"/>
                </a:schemeClr>
              </a:solidFill>
              <a:latin typeface="Gotham-Book"/>
              <a:cs typeface="Gotham-Book"/>
            </a:endParaRPr>
          </a:p>
          <a:p>
            <a:pPr marL="228600" indent="-228600">
              <a:lnSpc>
                <a:spcPts val="2200"/>
              </a:lnSpc>
              <a:buFont typeface="Arial"/>
              <a:buChar char="•"/>
            </a:pPr>
            <a:r>
              <a:rPr lang="en-US" sz="1600" dirty="0" smtClean="0">
                <a:solidFill>
                  <a:schemeClr val="tx1">
                    <a:lumMod val="75000"/>
                    <a:lumOff val="25000"/>
                  </a:schemeClr>
                </a:solidFill>
                <a:latin typeface="Gotham-Book"/>
                <a:cs typeface="Gotham-Book"/>
              </a:rPr>
              <a:t>Encourages enrollment</a:t>
            </a:r>
          </a:p>
          <a:p>
            <a:pPr marL="228600" indent="-228600">
              <a:lnSpc>
                <a:spcPts val="2200"/>
              </a:lnSpc>
              <a:buFont typeface="Arial"/>
              <a:buChar char="•"/>
            </a:pPr>
            <a:endParaRPr lang="en-US" sz="1600" dirty="0" smtClean="0">
              <a:solidFill>
                <a:schemeClr val="tx1">
                  <a:lumMod val="75000"/>
                  <a:lumOff val="25000"/>
                </a:schemeClr>
              </a:solidFill>
              <a:latin typeface="Gotham-Book"/>
              <a:cs typeface="Gotham-Book"/>
            </a:endParaRPr>
          </a:p>
          <a:p>
            <a:pPr marL="228600" indent="-228600">
              <a:lnSpc>
                <a:spcPts val="2200"/>
              </a:lnSpc>
              <a:buFont typeface="Arial"/>
              <a:buChar char="•"/>
            </a:pPr>
            <a:r>
              <a:rPr lang="en-US" sz="1600" dirty="0" smtClean="0">
                <a:solidFill>
                  <a:schemeClr val="tx1">
                    <a:lumMod val="75000"/>
                    <a:lumOff val="25000"/>
                  </a:schemeClr>
                </a:solidFill>
                <a:latin typeface="Gotham-Book"/>
                <a:cs typeface="Gotham-Book"/>
              </a:rPr>
              <a:t>Allows for a better understanding of prices</a:t>
            </a:r>
          </a:p>
        </p:txBody>
      </p:sp>
      <p:pic>
        <p:nvPicPr>
          <p:cNvPr id="6" name="Picture 5"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273" y="1917334"/>
            <a:ext cx="4553529" cy="3474720"/>
          </a:xfrm>
          <a:prstGeom prst="rect">
            <a:avLst/>
          </a:prstGeom>
        </p:spPr>
      </p:pic>
    </p:spTree>
    <p:extLst>
      <p:ext uri="{BB962C8B-B14F-4D97-AF65-F5344CB8AC3E}">
        <p14:creationId xmlns:p14="http://schemas.microsoft.com/office/powerpoint/2010/main" val="32126006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CMS Coverage to Care</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72639" y="2104407"/>
            <a:ext cx="4109478" cy="3100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592761" y="2104407"/>
            <a:ext cx="4109478" cy="3100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tIns="228600" rIns="274320" bIns="228600" rtlCol="0" anchor="t" anchorCtr="0"/>
          <a:lstStyle/>
          <a:p>
            <a:pPr marL="285750" indent="-285750">
              <a:buFont typeface="Arial"/>
              <a:buChar char="•"/>
            </a:pPr>
            <a:endParaRPr lang="en-US" dirty="0">
              <a:solidFill>
                <a:schemeClr val="tx1">
                  <a:lumMod val="75000"/>
                  <a:lumOff val="25000"/>
                </a:schemeClr>
              </a:solidFill>
              <a:latin typeface="Gotham"/>
            </a:endParaRPr>
          </a:p>
        </p:txBody>
      </p:sp>
      <p:sp>
        <p:nvSpPr>
          <p:cNvPr id="5" name="TextBox 4"/>
          <p:cNvSpPr txBox="1"/>
          <p:nvPr/>
        </p:nvSpPr>
        <p:spPr>
          <a:xfrm>
            <a:off x="4943207" y="2440614"/>
            <a:ext cx="3486394" cy="2453065"/>
          </a:xfrm>
          <a:prstGeom prst="rect">
            <a:avLst/>
          </a:prstGeom>
          <a:noFill/>
        </p:spPr>
        <p:txBody>
          <a:bodyPr wrap="square" lIns="0" tIns="0" rIns="0" bIns="0" rtlCol="0">
            <a:noAutofit/>
          </a:bodyPr>
          <a:lstStyle/>
          <a:p>
            <a:pPr marL="228600" indent="-228600">
              <a:lnSpc>
                <a:spcPts val="2200"/>
              </a:lnSpc>
              <a:buFont typeface="Arial"/>
              <a:buChar char="•"/>
            </a:pPr>
            <a:r>
              <a:rPr lang="en-US" sz="1600" dirty="0">
                <a:solidFill>
                  <a:schemeClr val="tx1">
                    <a:lumMod val="75000"/>
                    <a:lumOff val="25000"/>
                  </a:schemeClr>
                </a:solidFill>
                <a:latin typeface="Gotham-Book"/>
                <a:cs typeface="Gotham-Book"/>
              </a:rPr>
              <a:t>F</a:t>
            </a:r>
            <a:r>
              <a:rPr lang="en-US" sz="1600" dirty="0" smtClean="0">
                <a:solidFill>
                  <a:schemeClr val="tx1">
                    <a:lumMod val="75000"/>
                    <a:lumOff val="25000"/>
                  </a:schemeClr>
                </a:solidFill>
                <a:latin typeface="Gotham-Book"/>
                <a:cs typeface="Gotham-Book"/>
              </a:rPr>
              <a:t>ree materials from CMS</a:t>
            </a:r>
          </a:p>
          <a:p>
            <a:pPr marL="228600" indent="-228600">
              <a:lnSpc>
                <a:spcPts val="2200"/>
              </a:lnSpc>
              <a:buFont typeface="Arial"/>
              <a:buChar char="•"/>
            </a:pPr>
            <a:endParaRPr lang="en-US" sz="1600" dirty="0" smtClean="0">
              <a:solidFill>
                <a:schemeClr val="tx1">
                  <a:lumMod val="75000"/>
                  <a:lumOff val="25000"/>
                </a:schemeClr>
              </a:solidFill>
              <a:latin typeface="Gotham-Book"/>
              <a:cs typeface="Gotham-Book"/>
            </a:endParaRPr>
          </a:p>
          <a:p>
            <a:pPr marL="228600" indent="-228600">
              <a:lnSpc>
                <a:spcPts val="2200"/>
              </a:lnSpc>
              <a:buFont typeface="Arial"/>
              <a:buChar char="•"/>
            </a:pPr>
            <a:r>
              <a:rPr lang="en-US" sz="1600" dirty="0" smtClean="0">
                <a:solidFill>
                  <a:schemeClr val="tx1">
                    <a:lumMod val="75000"/>
                    <a:lumOff val="25000"/>
                  </a:schemeClr>
                </a:solidFill>
                <a:latin typeface="Gotham-Book"/>
                <a:cs typeface="Gotham-Book"/>
              </a:rPr>
              <a:t>Another resource to help consumers understand their benefits and coverage</a:t>
            </a:r>
          </a:p>
        </p:txBody>
      </p:sp>
      <p:pic>
        <p:nvPicPr>
          <p:cNvPr id="6" name="Picture 5"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230" y="1422516"/>
            <a:ext cx="3625702" cy="4662463"/>
          </a:xfrm>
          <a:prstGeom prst="rect">
            <a:avLst/>
          </a:prstGeom>
        </p:spPr>
      </p:pic>
    </p:spTree>
    <p:extLst>
      <p:ext uri="{BB962C8B-B14F-4D97-AF65-F5344CB8AC3E}">
        <p14:creationId xmlns:p14="http://schemas.microsoft.com/office/powerpoint/2010/main" val="31704556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1528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2690" y="1434614"/>
            <a:ext cx="7772400" cy="1470025"/>
          </a:xfrm>
        </p:spPr>
        <p:txBody>
          <a:bodyPr/>
          <a:lstStyle/>
          <a:p>
            <a:pPr algn="l"/>
            <a:r>
              <a:rPr lang="en-US" dirty="0" smtClean="0">
                <a:solidFill>
                  <a:schemeClr val="bg1"/>
                </a:solidFill>
                <a:latin typeface="Gotham-Book"/>
                <a:cs typeface="Gotham-Book"/>
              </a:rPr>
              <a:t>Resources for Assisters</a:t>
            </a:r>
            <a:endParaRPr lang="en-US" dirty="0">
              <a:solidFill>
                <a:schemeClr val="bg1"/>
              </a:solidFill>
              <a:latin typeface="Gotham-Book"/>
              <a:cs typeface="Gotham-Book"/>
            </a:endParaRPr>
          </a:p>
        </p:txBody>
      </p:sp>
      <p:cxnSp>
        <p:nvCxnSpPr>
          <p:cNvPr id="8" name="Straight Connector 7"/>
          <p:cNvCxnSpPr/>
          <p:nvPr/>
        </p:nvCxnSpPr>
        <p:spPr>
          <a:xfrm>
            <a:off x="457200" y="6076629"/>
            <a:ext cx="8229600" cy="0"/>
          </a:xfrm>
          <a:prstGeom prst="line">
            <a:avLst/>
          </a:prstGeom>
          <a:ln>
            <a:solidFill>
              <a:schemeClr val="bg1">
                <a:alpha val="2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descr="GHF_LogoHorizontal_rever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248441"/>
            <a:ext cx="1600200" cy="307109"/>
          </a:xfrm>
          <a:prstGeom prst="rect">
            <a:avLst/>
          </a:prstGeom>
        </p:spPr>
      </p:pic>
      <p:sp>
        <p:nvSpPr>
          <p:cNvPr id="7" name="TextBox 6"/>
          <p:cNvSpPr txBox="1"/>
          <p:nvPr/>
        </p:nvSpPr>
        <p:spPr>
          <a:xfrm>
            <a:off x="457199" y="2954447"/>
            <a:ext cx="5787189" cy="2760756"/>
          </a:xfrm>
          <a:prstGeom prst="rect">
            <a:avLst/>
          </a:prstGeom>
          <a:noFill/>
        </p:spPr>
        <p:txBody>
          <a:bodyPr wrap="square" lIns="0" tIns="0" rIns="0" bIns="0" rtlCol="0">
            <a:spAutoFit/>
          </a:bodyPr>
          <a:lstStyle/>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Consumers Union</a:t>
            </a:r>
          </a:p>
          <a:p>
            <a:pPr marL="628650" lvl="1" indent="-171450">
              <a:lnSpc>
                <a:spcPct val="130000"/>
              </a:lnSpc>
              <a:buFont typeface="Arial" panose="020B0604020202020204" pitchFamily="34" charset="0"/>
              <a:buChar char="•"/>
            </a:pPr>
            <a:r>
              <a:rPr lang="en-US" sz="1400" dirty="0">
                <a:solidFill>
                  <a:schemeClr val="bg1"/>
                </a:solidFill>
                <a:latin typeface="Gotham-Book"/>
                <a:cs typeface="Gotham-Book"/>
              </a:rPr>
              <a:t>SBC explanation tool</a:t>
            </a:r>
          </a:p>
          <a:p>
            <a:pPr marL="628650" lvl="1" indent="-171450">
              <a:lnSpc>
                <a:spcPct val="130000"/>
              </a:lnSpc>
              <a:buFont typeface="Arial" panose="020B0604020202020204" pitchFamily="34" charset="0"/>
              <a:buChar char="•"/>
            </a:pPr>
            <a:r>
              <a:rPr lang="en-US" sz="1400" dirty="0" smtClean="0">
                <a:solidFill>
                  <a:schemeClr val="bg1"/>
                </a:solidFill>
                <a:latin typeface="Gotham-Book"/>
                <a:cs typeface="Gotham-Book"/>
              </a:rPr>
              <a:t>Tax Credit tool</a:t>
            </a:r>
          </a:p>
          <a:p>
            <a:pPr marL="628650" lvl="1" indent="-171450">
              <a:lnSpc>
                <a:spcPct val="130000"/>
              </a:lnSpc>
              <a:buFont typeface="Arial" panose="020B0604020202020204" pitchFamily="34" charset="0"/>
              <a:buChar char="•"/>
            </a:pPr>
            <a:r>
              <a:rPr lang="en-US" sz="1400" dirty="0" smtClean="0">
                <a:solidFill>
                  <a:schemeClr val="bg1"/>
                </a:solidFill>
                <a:latin typeface="Gotham-Book"/>
                <a:cs typeface="Gotham-Book"/>
              </a:rPr>
              <a:t>Consumer Health Choices Materials</a:t>
            </a:r>
          </a:p>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Families USA Enrollment Assister Resource Center</a:t>
            </a:r>
          </a:p>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RWJF Navigator Resource Guide</a:t>
            </a:r>
          </a:p>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Center on Budget and Policy Priorities—Beyond the Basics</a:t>
            </a:r>
          </a:p>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Putting Patients First Cost Calculator</a:t>
            </a:r>
          </a:p>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In the Loop</a:t>
            </a:r>
          </a:p>
        </p:txBody>
      </p:sp>
    </p:spTree>
    <p:extLst>
      <p:ext uri="{BB962C8B-B14F-4D97-AF65-F5344CB8AC3E}">
        <p14:creationId xmlns:p14="http://schemas.microsoft.com/office/powerpoint/2010/main" val="37376896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latin typeface="Gotham-Medium"/>
              </a:rPr>
              <a:t>Consumers Union Tools</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schemeClr val="tx1">
                    <a:lumMod val="65000"/>
                    <a:lumOff val="35000"/>
                  </a:schemeClr>
                </a:solidFill>
                <a:latin typeface="Gotham-Book"/>
                <a:cs typeface="Gotham-Book"/>
              </a:rPr>
              <a:t>SBC Calculator</a:t>
            </a:r>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GHF_Logo_Horizontal_col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551" t="2993" r="3732" b="3198"/>
          <a:stretch/>
        </p:blipFill>
        <p:spPr>
          <a:xfrm>
            <a:off x="845222" y="1571617"/>
            <a:ext cx="7484433" cy="4074859"/>
          </a:xfrm>
          <a:prstGeom prst="rect">
            <a:avLst/>
          </a:prstGeom>
        </p:spPr>
      </p:pic>
      <p:sp>
        <p:nvSpPr>
          <p:cNvPr id="10" name="TextBox 9"/>
          <p:cNvSpPr txBox="1"/>
          <p:nvPr/>
        </p:nvSpPr>
        <p:spPr>
          <a:xfrm>
            <a:off x="457200" y="5646476"/>
            <a:ext cx="7360920" cy="523220"/>
          </a:xfrm>
          <a:prstGeom prst="rect">
            <a:avLst/>
          </a:prstGeom>
          <a:noFill/>
        </p:spPr>
        <p:txBody>
          <a:bodyPr wrap="square" rtlCol="0">
            <a:spAutoFit/>
          </a:bodyPr>
          <a:lstStyle/>
          <a:p>
            <a:r>
              <a:rPr lang="en-US" sz="1400" u="sng" dirty="0">
                <a:hlinkClick r:id="rId4"/>
              </a:rPr>
              <a:t>http://www.consumerreports.org/health/resources/pdf/SBCinfo.pdf</a:t>
            </a:r>
            <a:endParaRPr lang="en-US" sz="1400" dirty="0"/>
          </a:p>
          <a:p>
            <a:endParaRPr lang="en-US" sz="1400" dirty="0"/>
          </a:p>
        </p:txBody>
      </p:sp>
    </p:spTree>
    <p:extLst>
      <p:ext uri="{BB962C8B-B14F-4D97-AF65-F5344CB8AC3E}">
        <p14:creationId xmlns:p14="http://schemas.microsoft.com/office/powerpoint/2010/main" val="30269653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latin typeface="Gotham-Medium"/>
              </a:rPr>
              <a:t>Consumers Union Tools</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schemeClr val="tx1">
                    <a:lumMod val="65000"/>
                    <a:lumOff val="35000"/>
                  </a:schemeClr>
                </a:solidFill>
                <a:latin typeface="Gotham-Book"/>
                <a:cs typeface="Gotham-Book"/>
              </a:rPr>
              <a:t>Tax Credit Tool--</a:t>
            </a:r>
            <a:r>
              <a:rPr lang="en-US" sz="1600" u="sng" dirty="0">
                <a:latin typeface="Gotham-Book"/>
              </a:rPr>
              <a:t>healthtaxcredittool.org</a:t>
            </a:r>
            <a:endParaRPr lang="en-US" sz="1200" u="sng" dirty="0">
              <a:latin typeface="Gotham-Book"/>
            </a:endParaRPr>
          </a:p>
          <a:p>
            <a:pPr algn="l"/>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GHF_Logo_Horizontal_col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9" name="Content Placeholder 4"/>
          <p:cNvPicPr>
            <a:picLocks noChangeAspect="1"/>
          </p:cNvPicPr>
          <p:nvPr/>
        </p:nvPicPr>
        <p:blipFill rotWithShape="1">
          <a:blip r:embed="rId3"/>
          <a:srcRect l="18111" t="10886" r="53000" b="5017"/>
          <a:stretch/>
        </p:blipFill>
        <p:spPr>
          <a:xfrm>
            <a:off x="1613975" y="1602610"/>
            <a:ext cx="5946927" cy="4231508"/>
          </a:xfrm>
          <a:prstGeom prst="rect">
            <a:avLst/>
          </a:prstGeom>
        </p:spPr>
      </p:pic>
    </p:spTree>
    <p:extLst>
      <p:ext uri="{BB962C8B-B14F-4D97-AF65-F5344CB8AC3E}">
        <p14:creationId xmlns:p14="http://schemas.microsoft.com/office/powerpoint/2010/main" val="1031350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latin typeface="Gotham-Medium"/>
              </a:rPr>
              <a:t>Consumers Union Tools</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schemeClr val="tx1">
                    <a:lumMod val="65000"/>
                    <a:lumOff val="35000"/>
                  </a:schemeClr>
                </a:solidFill>
                <a:latin typeface="Gotham-Book"/>
                <a:cs typeface="Gotham-Book"/>
              </a:rPr>
              <a:t>Consumer Health </a:t>
            </a:r>
            <a:r>
              <a:rPr lang="en-US" sz="1400" dirty="0">
                <a:solidFill>
                  <a:schemeClr val="tx1">
                    <a:lumMod val="65000"/>
                    <a:lumOff val="35000"/>
                  </a:schemeClr>
                </a:solidFill>
                <a:latin typeface="Gotham-Book"/>
                <a:cs typeface="Gotham-Book"/>
              </a:rPr>
              <a:t>C</a:t>
            </a:r>
            <a:r>
              <a:rPr lang="en-US" sz="1400" dirty="0" smtClean="0">
                <a:solidFill>
                  <a:schemeClr val="tx1">
                    <a:lumMod val="65000"/>
                    <a:lumOff val="35000"/>
                  </a:schemeClr>
                </a:solidFill>
                <a:latin typeface="Gotham-Book"/>
                <a:cs typeface="Gotham-Book"/>
              </a:rPr>
              <a:t>hoices materials-</a:t>
            </a:r>
            <a:r>
              <a:rPr lang="en-US" sz="1600" u="sng" dirty="0" smtClean="0"/>
              <a:t>consumerhealthchoices.org</a:t>
            </a:r>
            <a:endParaRPr lang="en-US" sz="1200" u="sng" dirty="0" smtClean="0"/>
          </a:p>
          <a:p>
            <a:pPr algn="l"/>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GHF_Logo_Horizontal_col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10" name="Content Placeholder 3"/>
          <p:cNvPicPr>
            <a:picLocks noGrp="1" noChangeAspect="1"/>
          </p:cNvPicPr>
          <p:nvPr>
            <p:ph idx="1"/>
          </p:nvPr>
        </p:nvPicPr>
        <p:blipFill rotWithShape="1">
          <a:blip r:embed="rId3"/>
          <a:srcRect l="29543" t="10670" r="23455" b="21914"/>
          <a:stretch/>
        </p:blipFill>
        <p:spPr>
          <a:xfrm>
            <a:off x="1362456" y="1692166"/>
            <a:ext cx="6005296" cy="4219962"/>
          </a:xfrm>
          <a:prstGeom prst="rect">
            <a:avLst/>
          </a:prstGeom>
        </p:spPr>
      </p:pic>
    </p:spTree>
    <p:extLst>
      <p:ext uri="{BB962C8B-B14F-4D97-AF65-F5344CB8AC3E}">
        <p14:creationId xmlns:p14="http://schemas.microsoft.com/office/powerpoint/2010/main" val="2040180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latin typeface="Gotham-Medium"/>
              </a:rPr>
              <a:t>Families USA</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schemeClr val="tx1">
                    <a:lumMod val="65000"/>
                    <a:lumOff val="35000"/>
                  </a:schemeClr>
                </a:solidFill>
                <a:latin typeface="Gotham-Book"/>
                <a:cs typeface="Gotham-Book"/>
              </a:rPr>
              <a:t>Enrollment Assister Resource Center</a:t>
            </a:r>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GHF_Logo_Horizontal_col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10"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17" t="10480" r="59237" b="6531"/>
          <a:stretch/>
        </p:blipFill>
        <p:spPr>
          <a:xfrm>
            <a:off x="457200" y="1602610"/>
            <a:ext cx="5470220" cy="3254172"/>
          </a:xfrm>
        </p:spPr>
      </p:pic>
      <p:sp>
        <p:nvSpPr>
          <p:cNvPr id="11" name="TextBox 10"/>
          <p:cNvSpPr txBox="1"/>
          <p:nvPr/>
        </p:nvSpPr>
        <p:spPr>
          <a:xfrm>
            <a:off x="722376" y="5748241"/>
            <a:ext cx="7360920" cy="307777"/>
          </a:xfrm>
          <a:prstGeom prst="rect">
            <a:avLst/>
          </a:prstGeom>
          <a:noFill/>
        </p:spPr>
        <p:txBody>
          <a:bodyPr wrap="square" rtlCol="0">
            <a:spAutoFit/>
          </a:bodyPr>
          <a:lstStyle/>
          <a:p>
            <a:r>
              <a:rPr lang="en-US" sz="1400" u="sng" dirty="0" smtClean="0">
                <a:hlinkClick r:id="rId4"/>
              </a:rPr>
              <a:t>familiesusa.org/initiatives/enrollment-assister-resource-center</a:t>
            </a:r>
            <a:endParaRPr lang="en-US" sz="1400" dirty="0"/>
          </a:p>
        </p:txBody>
      </p:sp>
      <p:pic>
        <p:nvPicPr>
          <p:cNvPr id="12" name="Content Placeholder 3"/>
          <p:cNvPicPr>
            <a:picLocks noChangeAspect="1"/>
          </p:cNvPicPr>
          <p:nvPr/>
        </p:nvPicPr>
        <p:blipFill rotWithShape="1">
          <a:blip r:embed="rId5"/>
          <a:srcRect l="476" t="11691" r="58690" b="5320"/>
          <a:stretch/>
        </p:blipFill>
        <p:spPr>
          <a:xfrm>
            <a:off x="4058059" y="3194452"/>
            <a:ext cx="4628741" cy="2553788"/>
          </a:xfrm>
          <a:prstGeom prst="rect">
            <a:avLst/>
          </a:prstGeom>
        </p:spPr>
      </p:pic>
    </p:spTree>
    <p:extLst>
      <p:ext uri="{BB962C8B-B14F-4D97-AF65-F5344CB8AC3E}">
        <p14:creationId xmlns:p14="http://schemas.microsoft.com/office/powerpoint/2010/main" val="3747254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Georgians for a Healthy Future</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sp>
        <p:nvSpPr>
          <p:cNvPr id="12" name="Content Placeholder 10"/>
          <p:cNvSpPr txBox="1">
            <a:spLocks/>
          </p:cNvSpPr>
          <p:nvPr/>
        </p:nvSpPr>
        <p:spPr>
          <a:xfrm>
            <a:off x="469651" y="1880269"/>
            <a:ext cx="5307800" cy="3760538"/>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Bef>
                <a:spcPts val="0"/>
              </a:spcBef>
              <a:buFont typeface="Arial"/>
              <a:buNone/>
            </a:pPr>
            <a:endParaRPr lang="en-US" sz="1300" baseline="30000" dirty="0">
              <a:solidFill>
                <a:schemeClr val="tx1">
                  <a:lumMod val="75000"/>
                  <a:lumOff val="25000"/>
                </a:schemeClr>
              </a:solidFill>
              <a:latin typeface="Gotham-Book"/>
              <a:cs typeface="Gotham-Book"/>
            </a:endParaRPr>
          </a:p>
        </p:txBody>
      </p:sp>
      <p:pic>
        <p:nvPicPr>
          <p:cNvPr id="13" name="Content Placeholder 4" descr="http://healthyfuturega.org/wp-content/uploads/2010/05/GHF_approach.jpg">
            <a:hlinkClick r:id="rId4"/>
          </p:cNvPr>
          <p:cNvPicPr>
            <a:picLocks noGrp="1" noChangeAspect="1"/>
          </p:cNvPicPr>
          <p:nvPr>
            <p:ph idx="1"/>
          </p:nvPr>
        </p:nvPicPr>
        <p:blipFill>
          <a:blip r:embed="rId5" cstate="print"/>
          <a:srcRect/>
          <a:stretch>
            <a:fillRect/>
          </a:stretch>
        </p:blipFill>
        <p:spPr bwMode="auto">
          <a:xfrm>
            <a:off x="457200" y="2600556"/>
            <a:ext cx="8229600" cy="1714500"/>
          </a:xfrm>
          <a:prstGeom prst="rect">
            <a:avLst/>
          </a:prstGeom>
          <a:noFill/>
          <a:ln w="9525">
            <a:noFill/>
            <a:miter lim="800000"/>
            <a:headEnd/>
            <a:tailEnd/>
          </a:ln>
        </p:spPr>
      </p:pic>
    </p:spTree>
    <p:extLst>
      <p:ext uri="{BB962C8B-B14F-4D97-AF65-F5344CB8AC3E}">
        <p14:creationId xmlns:p14="http://schemas.microsoft.com/office/powerpoint/2010/main" val="140245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latin typeface="Gotham-Medium"/>
              </a:rPr>
              <a:t>Robert Wood Johnson Foundation</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schemeClr val="tx1">
                    <a:lumMod val="65000"/>
                    <a:lumOff val="35000"/>
                  </a:schemeClr>
                </a:solidFill>
                <a:latin typeface="Gotham-Book"/>
                <a:cs typeface="Gotham-Book"/>
              </a:rPr>
              <a:t>Navigator Resource Guide</a:t>
            </a:r>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GHF_Logo_Horizontal_col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7" name="Content Placeholder 3"/>
          <p:cNvPicPr>
            <a:picLocks noGrp="1" noChangeAspect="1"/>
          </p:cNvPicPr>
          <p:nvPr>
            <p:ph idx="1"/>
          </p:nvPr>
        </p:nvPicPr>
        <p:blipFill rotWithShape="1">
          <a:blip r:embed="rId3"/>
          <a:srcRect l="33522" t="14142" r="34431" b="17975"/>
          <a:stretch/>
        </p:blipFill>
        <p:spPr>
          <a:xfrm>
            <a:off x="1764792" y="1518222"/>
            <a:ext cx="5586984" cy="4562538"/>
          </a:xfrm>
          <a:prstGeom prst="rect">
            <a:avLst/>
          </a:prstGeom>
        </p:spPr>
      </p:pic>
    </p:spTree>
    <p:extLst>
      <p:ext uri="{BB962C8B-B14F-4D97-AF65-F5344CB8AC3E}">
        <p14:creationId xmlns:p14="http://schemas.microsoft.com/office/powerpoint/2010/main" val="3495783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latin typeface="Gotham-Medium"/>
              </a:rPr>
              <a:t>Center on Budget and Policy Priorities</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schemeClr val="tx1">
                    <a:lumMod val="65000"/>
                    <a:lumOff val="35000"/>
                  </a:schemeClr>
                </a:solidFill>
                <a:latin typeface="Gotham-Book"/>
                <a:cs typeface="Gotham-Book"/>
              </a:rPr>
              <a:t>Beyond the Basics SEP Guide</a:t>
            </a:r>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GHF_Logo_Horizontal_col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3" name="Picture 2"/>
          <p:cNvPicPr>
            <a:picLocks noChangeAspect="1"/>
          </p:cNvPicPr>
          <p:nvPr/>
        </p:nvPicPr>
        <p:blipFill rotWithShape="1">
          <a:blip r:embed="rId3"/>
          <a:srcRect l="29439" t="10576" r="31164" b="53301"/>
          <a:stretch/>
        </p:blipFill>
        <p:spPr>
          <a:xfrm>
            <a:off x="929293" y="1422515"/>
            <a:ext cx="6793531" cy="4290025"/>
          </a:xfrm>
          <a:prstGeom prst="rect">
            <a:avLst/>
          </a:prstGeom>
        </p:spPr>
      </p:pic>
    </p:spTree>
    <p:extLst>
      <p:ext uri="{BB962C8B-B14F-4D97-AF65-F5344CB8AC3E}">
        <p14:creationId xmlns:p14="http://schemas.microsoft.com/office/powerpoint/2010/main" val="2200126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latin typeface="Gotham-Medium"/>
              </a:rPr>
              <a:t>In The Loop</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GHF_Logo_Horizontal_col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7" name="Content Placeholder 3"/>
          <p:cNvPicPr>
            <a:picLocks noGrp="1" noChangeAspect="1"/>
          </p:cNvPicPr>
          <p:nvPr>
            <p:ph idx="1"/>
          </p:nvPr>
        </p:nvPicPr>
        <p:blipFill rotWithShape="1">
          <a:blip r:embed="rId3"/>
          <a:srcRect l="21930" t="10395" r="28634" b="5405"/>
          <a:stretch/>
        </p:blipFill>
        <p:spPr>
          <a:xfrm>
            <a:off x="1600200" y="1563624"/>
            <a:ext cx="5715000" cy="4370832"/>
          </a:xfrm>
          <a:prstGeom prst="rect">
            <a:avLst/>
          </a:prstGeom>
        </p:spPr>
      </p:pic>
    </p:spTree>
    <p:extLst>
      <p:ext uri="{BB962C8B-B14F-4D97-AF65-F5344CB8AC3E}">
        <p14:creationId xmlns:p14="http://schemas.microsoft.com/office/powerpoint/2010/main" val="1108568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Resources for Assisters</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idx="1"/>
          </p:nvPr>
        </p:nvSpPr>
        <p:spPr>
          <a:xfrm>
            <a:off x="457200" y="1608358"/>
            <a:ext cx="8217149" cy="4468269"/>
          </a:xfrm>
        </p:spPr>
        <p:txBody>
          <a:bodyPr lIns="0" tIns="0" rIns="0" bIns="0">
            <a:noAutofit/>
          </a:bodyPr>
          <a:lstStyle/>
          <a:p>
            <a:pPr fontAlgn="ctr"/>
            <a:r>
              <a:rPr lang="en-US" sz="1600" dirty="0"/>
              <a:t>Consumers Union </a:t>
            </a:r>
            <a:endParaRPr lang="en-US" sz="1600" dirty="0" smtClean="0"/>
          </a:p>
          <a:p>
            <a:pPr lvl="1" fontAlgn="ctr"/>
            <a:r>
              <a:rPr lang="en-US" sz="1600" dirty="0" smtClean="0"/>
              <a:t>SBC </a:t>
            </a:r>
            <a:r>
              <a:rPr lang="en-US" sz="1600" dirty="0"/>
              <a:t>explanation </a:t>
            </a:r>
            <a:r>
              <a:rPr lang="en-US" sz="1600" dirty="0" smtClean="0"/>
              <a:t>tool: </a:t>
            </a:r>
            <a:r>
              <a:rPr lang="en-US" sz="1600" u="sng" dirty="0" smtClean="0">
                <a:hlinkClick r:id="rId2"/>
              </a:rPr>
              <a:t>consumerreports.org/health/resources/pdf/SBCinfo.pdf</a:t>
            </a:r>
            <a:endParaRPr lang="en-US" sz="1600" u="sng" dirty="0" smtClean="0"/>
          </a:p>
          <a:p>
            <a:pPr lvl="1" fontAlgn="ctr"/>
            <a:r>
              <a:rPr lang="en-US" sz="1600" dirty="0"/>
              <a:t>Tax Credit </a:t>
            </a:r>
            <a:r>
              <a:rPr lang="en-US" sz="1600" dirty="0" smtClean="0"/>
              <a:t>Tool: </a:t>
            </a:r>
            <a:r>
              <a:rPr lang="en-US" sz="1600" u="sng" dirty="0" smtClean="0">
                <a:hlinkClick r:id="rId3"/>
              </a:rPr>
              <a:t>https</a:t>
            </a:r>
            <a:r>
              <a:rPr lang="en-US" sz="1600" u="sng" dirty="0">
                <a:hlinkClick r:id="rId3"/>
              </a:rPr>
              <a:t>://www.healthtaxcredittool.org/</a:t>
            </a:r>
            <a:endParaRPr lang="en-US" sz="1600" dirty="0"/>
          </a:p>
          <a:p>
            <a:pPr lvl="1" fontAlgn="ctr"/>
            <a:r>
              <a:rPr lang="en-US" sz="1600" dirty="0" smtClean="0"/>
              <a:t>Consumer Health </a:t>
            </a:r>
            <a:r>
              <a:rPr lang="en-US" sz="1600" dirty="0"/>
              <a:t>Choices </a:t>
            </a:r>
            <a:r>
              <a:rPr lang="en-US" sz="1600" dirty="0" smtClean="0"/>
              <a:t>Materials: </a:t>
            </a:r>
          </a:p>
          <a:p>
            <a:pPr marL="457200" lvl="1" indent="0" fontAlgn="ctr">
              <a:buNone/>
            </a:pPr>
            <a:r>
              <a:rPr lang="en-US" sz="1600" u="sng" dirty="0" smtClean="0">
                <a:hlinkClick r:id="rId4"/>
              </a:rPr>
              <a:t>consumerhealthchoices.org/campaigns/health-insurance-literacy</a:t>
            </a:r>
            <a:r>
              <a:rPr lang="en-US" sz="1600" u="sng" dirty="0">
                <a:hlinkClick r:id="rId4"/>
              </a:rPr>
              <a:t>/#</a:t>
            </a:r>
            <a:r>
              <a:rPr lang="en-US" sz="1600" u="sng" dirty="0" smtClean="0">
                <a:hlinkClick r:id="rId4"/>
              </a:rPr>
              <a:t>materials</a:t>
            </a:r>
            <a:endParaRPr lang="en-US" sz="1600" dirty="0"/>
          </a:p>
          <a:p>
            <a:pPr fontAlgn="ctr"/>
            <a:r>
              <a:rPr lang="en-US" sz="1600" dirty="0" smtClean="0"/>
              <a:t>Families USA </a:t>
            </a:r>
            <a:r>
              <a:rPr lang="en-US" sz="1600" dirty="0"/>
              <a:t>EA Resource </a:t>
            </a:r>
            <a:r>
              <a:rPr lang="en-US" sz="1600" dirty="0" smtClean="0"/>
              <a:t>Center</a:t>
            </a:r>
          </a:p>
          <a:p>
            <a:pPr marL="400050" lvl="1" indent="0" fontAlgn="ctr">
              <a:buNone/>
            </a:pPr>
            <a:r>
              <a:rPr lang="en-US" sz="1600" u="sng" dirty="0" smtClean="0">
                <a:hlinkClick r:id="rId5"/>
              </a:rPr>
              <a:t>familiesusa.org/initiatives/enrollment-assister-resource-center</a:t>
            </a:r>
            <a:endParaRPr lang="en-US" sz="1600" dirty="0"/>
          </a:p>
          <a:p>
            <a:pPr fontAlgn="ctr"/>
            <a:r>
              <a:rPr lang="en-US" sz="1600" dirty="0" smtClean="0"/>
              <a:t> RWJF </a:t>
            </a:r>
            <a:r>
              <a:rPr lang="en-US" sz="1600" dirty="0"/>
              <a:t>- Navigator Resource </a:t>
            </a:r>
            <a:r>
              <a:rPr lang="en-US" sz="1600" dirty="0" smtClean="0"/>
              <a:t>Guide</a:t>
            </a:r>
          </a:p>
          <a:p>
            <a:pPr marL="400050" lvl="1" indent="0" fontAlgn="ctr">
              <a:buNone/>
            </a:pPr>
            <a:r>
              <a:rPr lang="en-US" sz="1600" u="sng" dirty="0" smtClean="0">
                <a:hlinkClick r:id="rId6"/>
              </a:rPr>
              <a:t>rwjf.org/content/dam/farm/reports/reports/2014/rwjf408970</a:t>
            </a:r>
            <a:endParaRPr lang="en-US" sz="1600" dirty="0"/>
          </a:p>
          <a:p>
            <a:pPr fontAlgn="ctr"/>
            <a:r>
              <a:rPr lang="en-US" sz="1600" dirty="0" smtClean="0"/>
              <a:t>CBPP </a:t>
            </a:r>
            <a:r>
              <a:rPr lang="en-US" sz="1600" dirty="0"/>
              <a:t>Beyond the Basics - SEP Reference </a:t>
            </a:r>
            <a:r>
              <a:rPr lang="en-US" sz="1600" dirty="0" smtClean="0"/>
              <a:t>Chart </a:t>
            </a:r>
          </a:p>
          <a:p>
            <a:pPr marL="400050" lvl="1" indent="0" fontAlgn="ctr">
              <a:buNone/>
            </a:pPr>
            <a:r>
              <a:rPr lang="en-US" sz="1600" u="sng" dirty="0" smtClean="0">
                <a:hlinkClick r:id="rId7"/>
              </a:rPr>
              <a:t>healthreformbeyondthebasics.org/</a:t>
            </a:r>
            <a:r>
              <a:rPr lang="en-US" sz="1600" u="sng" dirty="0" err="1" smtClean="0">
                <a:hlinkClick r:id="rId7"/>
              </a:rPr>
              <a:t>wp</a:t>
            </a:r>
            <a:r>
              <a:rPr lang="en-US" sz="1600" u="sng" dirty="0" smtClean="0">
                <a:hlinkClick r:id="rId7"/>
              </a:rPr>
              <a:t>-content/uploads/2015/06/SEP-Reference-Chart.pdf</a:t>
            </a:r>
            <a:endParaRPr lang="en-US" sz="1600" dirty="0"/>
          </a:p>
          <a:p>
            <a:pPr marL="285750" fontAlgn="ctr"/>
            <a:r>
              <a:rPr lang="en-US" sz="1600" dirty="0" smtClean="0"/>
              <a:t>In </a:t>
            </a:r>
            <a:r>
              <a:rPr lang="en-US" sz="1600" dirty="0"/>
              <a:t>the </a:t>
            </a:r>
            <a:r>
              <a:rPr lang="en-US" sz="1600" dirty="0" smtClean="0"/>
              <a:t>Loop</a:t>
            </a:r>
          </a:p>
          <a:p>
            <a:pPr marL="400050" lvl="1" indent="0" fontAlgn="ctr">
              <a:buNone/>
            </a:pPr>
            <a:r>
              <a:rPr lang="en-US" sz="1600" dirty="0">
                <a:hlinkClick r:id="rId8"/>
              </a:rPr>
              <a:t>http://</a:t>
            </a:r>
            <a:r>
              <a:rPr lang="en-US" sz="1600" dirty="0" smtClean="0">
                <a:hlinkClick r:id="rId8"/>
              </a:rPr>
              <a:t>enrollmentloop.org/search/site/georgia</a:t>
            </a:r>
            <a:endParaRPr lang="en-US" sz="1600" dirty="0" smtClean="0"/>
          </a:p>
          <a:p>
            <a:pPr marL="400050" lvl="1" indent="0" fontAlgn="ctr">
              <a:buNone/>
            </a:pPr>
            <a:endParaRPr lang="en-US" sz="1200" dirty="0" smtClean="0"/>
          </a:p>
          <a:p>
            <a:pPr marL="0" indent="0" fontAlgn="ctr">
              <a:buNone/>
            </a:pPr>
            <a:endParaRPr lang="en-US" sz="1600" dirty="0"/>
          </a:p>
        </p:txBody>
      </p: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GHF_Logo_Horizontal_color.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spTree>
    <p:extLst>
      <p:ext uri="{BB962C8B-B14F-4D97-AF65-F5344CB8AC3E}">
        <p14:creationId xmlns:p14="http://schemas.microsoft.com/office/powerpoint/2010/main" val="2696133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1528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2690" y="1434614"/>
            <a:ext cx="7772400" cy="1470025"/>
          </a:xfrm>
        </p:spPr>
        <p:txBody>
          <a:bodyPr/>
          <a:lstStyle/>
          <a:p>
            <a:pPr algn="l"/>
            <a:r>
              <a:rPr lang="en-US" dirty="0" smtClean="0">
                <a:solidFill>
                  <a:schemeClr val="bg1"/>
                </a:solidFill>
                <a:latin typeface="Gotham-Book"/>
                <a:cs typeface="Gotham-Book"/>
              </a:rPr>
              <a:t>More to Come with GEAR!</a:t>
            </a:r>
            <a:endParaRPr lang="en-US" dirty="0">
              <a:solidFill>
                <a:schemeClr val="bg1"/>
              </a:solidFill>
              <a:latin typeface="Gotham-Book"/>
              <a:cs typeface="Gotham-Book"/>
            </a:endParaRPr>
          </a:p>
        </p:txBody>
      </p:sp>
      <p:cxnSp>
        <p:nvCxnSpPr>
          <p:cNvPr id="8" name="Straight Connector 7"/>
          <p:cNvCxnSpPr/>
          <p:nvPr/>
        </p:nvCxnSpPr>
        <p:spPr>
          <a:xfrm>
            <a:off x="457200" y="6076629"/>
            <a:ext cx="8229600" cy="0"/>
          </a:xfrm>
          <a:prstGeom prst="line">
            <a:avLst/>
          </a:prstGeom>
          <a:ln>
            <a:solidFill>
              <a:schemeClr val="bg1">
                <a:alpha val="2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descr="GHF_LogoHorizontal_rever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248441"/>
            <a:ext cx="1600200" cy="307109"/>
          </a:xfrm>
          <a:prstGeom prst="rect">
            <a:avLst/>
          </a:prstGeom>
        </p:spPr>
      </p:pic>
      <p:sp>
        <p:nvSpPr>
          <p:cNvPr id="4" name="TextBox 3"/>
          <p:cNvSpPr txBox="1"/>
          <p:nvPr/>
        </p:nvSpPr>
        <p:spPr>
          <a:xfrm>
            <a:off x="797442" y="3359888"/>
            <a:ext cx="7091916" cy="1231106"/>
          </a:xfrm>
          <a:prstGeom prst="rect">
            <a:avLst/>
          </a:prstGeom>
          <a:noFill/>
        </p:spPr>
        <p:txBody>
          <a:bodyPr wrap="square" rtlCol="0">
            <a:spAutoFit/>
          </a:bodyPr>
          <a:lstStyle/>
          <a:p>
            <a:r>
              <a:rPr lang="en-US" sz="2800" dirty="0" smtClean="0">
                <a:solidFill>
                  <a:schemeClr val="bg1"/>
                </a:solidFill>
              </a:rPr>
              <a:t>Visit GEAR at </a:t>
            </a:r>
            <a:r>
              <a:rPr lang="en-US" sz="2800" dirty="0" smtClean="0">
                <a:solidFill>
                  <a:schemeClr val="bg1"/>
                </a:solidFill>
                <a:hlinkClick r:id="rId3"/>
              </a:rPr>
              <a:t>www.healthyfuturega.org/gear</a:t>
            </a:r>
            <a:r>
              <a:rPr lang="en-US" sz="2800" dirty="0" smtClean="0">
                <a:solidFill>
                  <a:schemeClr val="bg1"/>
                </a:solidFill>
              </a:rPr>
              <a:t> to view resources and stay up to date!</a:t>
            </a:r>
          </a:p>
          <a:p>
            <a:endParaRPr lang="en-US" dirty="0">
              <a:solidFill>
                <a:schemeClr val="bg1"/>
              </a:solidFill>
            </a:endParaRPr>
          </a:p>
        </p:txBody>
      </p:sp>
    </p:spTree>
    <p:extLst>
      <p:ext uri="{BB962C8B-B14F-4D97-AF65-F5344CB8AC3E}">
        <p14:creationId xmlns:p14="http://schemas.microsoft.com/office/powerpoint/2010/main" val="1262569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1" y="1758722"/>
            <a:ext cx="2929582" cy="1905173"/>
          </a:xfrm>
          <a:prstGeom prst="rect">
            <a:avLst/>
          </a:prstGeom>
          <a:solidFill>
            <a:srgbClr val="15283D">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bg1"/>
                </a:solidFill>
                <a:latin typeface="Gotham-Book"/>
                <a:cs typeface="Gotham-Book"/>
              </a:rPr>
              <a:t>Weekly emails </a:t>
            </a:r>
            <a:r>
              <a:rPr lang="en-US" sz="2000" dirty="0">
                <a:solidFill>
                  <a:schemeClr val="bg1"/>
                </a:solidFill>
                <a:latin typeface="Gotham-Book"/>
                <a:cs typeface="Gotham-Book"/>
              </a:rPr>
              <a:t>with a round of up relevant enrollment related information from various sources</a:t>
            </a:r>
          </a:p>
          <a:p>
            <a:pPr algn="ctr"/>
            <a:endParaRPr lang="en-US" dirty="0"/>
          </a:p>
        </p:txBody>
      </p:sp>
      <p:sp>
        <p:nvSpPr>
          <p:cNvPr id="13" name="Rectangle 12"/>
          <p:cNvSpPr/>
          <p:nvPr/>
        </p:nvSpPr>
        <p:spPr>
          <a:xfrm>
            <a:off x="3486394" y="3402400"/>
            <a:ext cx="1768099" cy="1379212"/>
          </a:xfrm>
          <a:prstGeom prst="rect">
            <a:avLst/>
          </a:prstGeom>
          <a:solidFill>
            <a:srgbClr val="15283D">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dirty="0" smtClean="0">
                <a:solidFill>
                  <a:schemeClr val="bg1"/>
                </a:solidFill>
                <a:latin typeface="Gotham-Book"/>
                <a:cs typeface="Gotham-Book"/>
              </a:rPr>
              <a:t>!</a:t>
            </a:r>
            <a:endParaRPr lang="en-US" sz="2000" dirty="0">
              <a:solidFill>
                <a:schemeClr val="bg1"/>
              </a:solidFill>
              <a:latin typeface="Gotham-Book"/>
              <a:cs typeface="Gotham-Book"/>
            </a:endParaRPr>
          </a:p>
        </p:txBody>
      </p:sp>
      <p:sp>
        <p:nvSpPr>
          <p:cNvPr id="14" name="Rectangle 13"/>
          <p:cNvSpPr/>
          <p:nvPr/>
        </p:nvSpPr>
        <p:spPr>
          <a:xfrm>
            <a:off x="1505843" y="3738607"/>
            <a:ext cx="1880940" cy="1802579"/>
          </a:xfrm>
          <a:prstGeom prst="rect">
            <a:avLst/>
          </a:prstGeom>
          <a:solidFill>
            <a:srgbClr val="6119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6" name="Title 1"/>
          <p:cNvSpPr txBox="1">
            <a:spLocks/>
          </p:cNvSpPr>
          <p:nvPr/>
        </p:nvSpPr>
        <p:spPr>
          <a:xfrm>
            <a:off x="664077" y="2563016"/>
            <a:ext cx="2585738" cy="82395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600"/>
              </a:lnSpc>
            </a:pPr>
            <a:endParaRPr lang="en-US" sz="1100" dirty="0" smtClean="0">
              <a:solidFill>
                <a:schemeClr val="bg1"/>
              </a:solidFill>
              <a:latin typeface="Gotham-Book"/>
              <a:cs typeface="Gotham-Book"/>
            </a:endParaRPr>
          </a:p>
        </p:txBody>
      </p:sp>
      <p:pic>
        <p:nvPicPr>
          <p:cNvPr id="19" name="Picture 18"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cxnSp>
        <p:nvCxnSpPr>
          <p:cNvPr id="22" name="Straight Connector 21"/>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3" name="Title 1"/>
          <p:cNvSpPr txBox="1">
            <a:spLocks/>
          </p:cNvSpPr>
          <p:nvPr/>
        </p:nvSpPr>
        <p:spPr>
          <a:xfrm>
            <a:off x="457200" y="547892"/>
            <a:ext cx="8229600" cy="51053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tx1">
                    <a:lumMod val="65000"/>
                    <a:lumOff val="35000"/>
                  </a:schemeClr>
                </a:solidFill>
                <a:latin typeface="Gotham-Medium"/>
                <a:cs typeface="Gotham-Medium"/>
              </a:rPr>
              <a:t>What to expect from GEAR in the future</a:t>
            </a:r>
            <a:endParaRPr lang="en-US" sz="2800" dirty="0">
              <a:solidFill>
                <a:schemeClr val="tx1">
                  <a:lumMod val="65000"/>
                  <a:lumOff val="35000"/>
                </a:schemeClr>
              </a:solidFill>
              <a:latin typeface="Gotham-Medium"/>
              <a:cs typeface="Gotham-Medium"/>
            </a:endParaRPr>
          </a:p>
        </p:txBody>
      </p:sp>
      <p:cxnSp>
        <p:nvCxnSpPr>
          <p:cNvPr id="25" name="Straight Connector 24"/>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5379007" y="3402399"/>
            <a:ext cx="3307793" cy="2512353"/>
          </a:xfrm>
          <a:prstGeom prst="rect">
            <a:avLst/>
          </a:prstGeom>
          <a:solidFill>
            <a:srgbClr val="1528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7" name="Title 1"/>
          <p:cNvSpPr txBox="1">
            <a:spLocks/>
          </p:cNvSpPr>
          <p:nvPr/>
        </p:nvSpPr>
        <p:spPr>
          <a:xfrm>
            <a:off x="5508369" y="3620591"/>
            <a:ext cx="2959279" cy="2104401"/>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bg1"/>
                </a:solidFill>
                <a:latin typeface="Gotham-Book"/>
                <a:cs typeface="Gotham-Book"/>
              </a:rPr>
              <a:t>GHF’s new website! </a:t>
            </a:r>
            <a:endParaRPr lang="en-US" sz="2800" dirty="0" smtClean="0">
              <a:solidFill>
                <a:schemeClr val="bg1"/>
              </a:solidFill>
              <a:latin typeface="Gotham-Book"/>
              <a:cs typeface="Gotham-Book"/>
            </a:endParaRPr>
          </a:p>
          <a:p>
            <a:pPr algn="l"/>
            <a:r>
              <a:rPr lang="en-US" sz="2800" dirty="0" smtClean="0">
                <a:solidFill>
                  <a:schemeClr val="bg1"/>
                </a:solidFill>
                <a:latin typeface="Gotham-Book"/>
                <a:cs typeface="Gotham-Book"/>
              </a:rPr>
              <a:t>Launching </a:t>
            </a:r>
            <a:r>
              <a:rPr lang="en-US" sz="2800" dirty="0">
                <a:solidFill>
                  <a:schemeClr val="bg1"/>
                </a:solidFill>
                <a:latin typeface="Gotham-Book"/>
                <a:cs typeface="Gotham-Book"/>
              </a:rPr>
              <a:t>by the end of the year</a:t>
            </a:r>
          </a:p>
        </p:txBody>
      </p:sp>
      <p:sp>
        <p:nvSpPr>
          <p:cNvPr id="30" name="Rectangle 29"/>
          <p:cNvSpPr/>
          <p:nvPr/>
        </p:nvSpPr>
        <p:spPr>
          <a:xfrm>
            <a:off x="4034254" y="1509680"/>
            <a:ext cx="3025691" cy="1802579"/>
          </a:xfrm>
          <a:prstGeom prst="rect">
            <a:avLst/>
          </a:prstGeom>
          <a:solidFill>
            <a:srgbClr val="61191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2" name="Title 1"/>
          <p:cNvSpPr txBox="1">
            <a:spLocks/>
          </p:cNvSpPr>
          <p:nvPr/>
        </p:nvSpPr>
        <p:spPr>
          <a:xfrm>
            <a:off x="4198168" y="1702205"/>
            <a:ext cx="2620403" cy="954982"/>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chemeClr val="bg1"/>
                </a:solidFill>
                <a:latin typeface="Gotham-Book"/>
                <a:cs typeface="Gotham-Book"/>
              </a:rPr>
              <a:t>Timely webinars</a:t>
            </a:r>
            <a:r>
              <a:rPr lang="en-US" sz="2400" dirty="0" smtClean="0">
                <a:solidFill>
                  <a:schemeClr val="bg1"/>
                </a:solidFill>
                <a:latin typeface="Gotham-Book"/>
                <a:cs typeface="Gotham-Book"/>
              </a:rPr>
              <a:t> </a:t>
            </a:r>
            <a:r>
              <a:rPr lang="en-US" sz="2400" dirty="0">
                <a:solidFill>
                  <a:schemeClr val="bg1"/>
                </a:solidFill>
                <a:latin typeface="Gotham-Book"/>
                <a:cs typeface="Gotham-Book"/>
              </a:rPr>
              <a:t>on </a:t>
            </a:r>
            <a:r>
              <a:rPr lang="en-US" sz="2400" dirty="0" smtClean="0">
                <a:solidFill>
                  <a:schemeClr val="bg1"/>
                </a:solidFill>
                <a:latin typeface="Gotham-Book"/>
                <a:cs typeface="Gotham-Book"/>
              </a:rPr>
              <a:t>enrollment and post-enrollment topics</a:t>
            </a:r>
            <a:endParaRPr lang="en-US" sz="2400" dirty="0">
              <a:solidFill>
                <a:schemeClr val="bg1"/>
              </a:solidFill>
              <a:latin typeface="Gotham-Book"/>
              <a:cs typeface="Gotham-Book"/>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7830" y="3849360"/>
            <a:ext cx="1358952" cy="1580822"/>
          </a:xfrm>
          <a:prstGeom prst="rect">
            <a:avLst/>
          </a:prstGeom>
        </p:spPr>
      </p:pic>
    </p:spTree>
    <p:extLst>
      <p:ext uri="{BB962C8B-B14F-4D97-AF65-F5344CB8AC3E}">
        <p14:creationId xmlns:p14="http://schemas.microsoft.com/office/powerpoint/2010/main" val="1856001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cxnSp>
        <p:nvCxnSpPr>
          <p:cNvPr id="22" name="Straight Connector 21"/>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3" name="Title 1"/>
          <p:cNvSpPr txBox="1">
            <a:spLocks/>
          </p:cNvSpPr>
          <p:nvPr/>
        </p:nvSpPr>
        <p:spPr>
          <a:xfrm>
            <a:off x="457200" y="547892"/>
            <a:ext cx="8229600" cy="51053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tx1">
                    <a:lumMod val="65000"/>
                    <a:lumOff val="35000"/>
                  </a:schemeClr>
                </a:solidFill>
                <a:latin typeface="Gotham-Medium"/>
                <a:cs typeface="Gotham-Medium"/>
              </a:rPr>
              <a:t>We want to hear from you!</a:t>
            </a:r>
            <a:endParaRPr lang="en-US" sz="2800" dirty="0">
              <a:solidFill>
                <a:schemeClr val="tx1">
                  <a:lumMod val="65000"/>
                  <a:lumOff val="35000"/>
                </a:schemeClr>
              </a:solidFill>
              <a:latin typeface="Gotham-Medium"/>
              <a:cs typeface="Gotham-Medium"/>
            </a:endParaRPr>
          </a:p>
        </p:txBody>
      </p:sp>
      <p:sp>
        <p:nvSpPr>
          <p:cNvPr id="2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smtClean="0">
                <a:solidFill>
                  <a:schemeClr val="tx1">
                    <a:lumMod val="65000"/>
                    <a:lumOff val="35000"/>
                  </a:schemeClr>
                </a:solidFill>
                <a:latin typeface="Gotham-Book"/>
                <a:cs typeface="Gotham-Book"/>
              </a:rPr>
              <a:t>Questions &amp; feedback</a:t>
            </a:r>
            <a:endParaRPr lang="en-US" sz="1600" dirty="0">
              <a:solidFill>
                <a:schemeClr val="tx1">
                  <a:lumMod val="65000"/>
                  <a:lumOff val="35000"/>
                </a:schemeClr>
              </a:solidFill>
              <a:latin typeface="Gotham-Book"/>
              <a:cs typeface="Gotham-Book"/>
            </a:endParaRPr>
          </a:p>
        </p:txBody>
      </p:sp>
      <p:cxnSp>
        <p:nvCxnSpPr>
          <p:cNvPr id="25" name="Straight Connector 24"/>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a:stretch>
            <a:fillRect/>
          </a:stretch>
        </p:blipFill>
        <p:spPr>
          <a:xfrm>
            <a:off x="5080000" y="2432975"/>
            <a:ext cx="3606800" cy="2159000"/>
          </a:xfrm>
          <a:prstGeom prst="rect">
            <a:avLst/>
          </a:prstGeom>
        </p:spPr>
      </p:pic>
      <p:pic>
        <p:nvPicPr>
          <p:cNvPr id="2" name="Picture 1"/>
          <p:cNvPicPr>
            <a:picLocks noChangeAspect="1"/>
          </p:cNvPicPr>
          <p:nvPr/>
        </p:nvPicPr>
        <p:blipFill>
          <a:blip r:embed="rId5"/>
          <a:stretch>
            <a:fillRect/>
          </a:stretch>
        </p:blipFill>
        <p:spPr>
          <a:xfrm>
            <a:off x="457200" y="1838964"/>
            <a:ext cx="5207000" cy="2159000"/>
          </a:xfrm>
          <a:prstGeom prst="rect">
            <a:avLst/>
          </a:prstGeom>
        </p:spPr>
      </p:pic>
      <p:pic>
        <p:nvPicPr>
          <p:cNvPr id="3" name="Picture 2"/>
          <p:cNvPicPr>
            <a:picLocks noChangeAspect="1"/>
          </p:cNvPicPr>
          <p:nvPr/>
        </p:nvPicPr>
        <p:blipFill>
          <a:blip r:embed="rId6"/>
          <a:stretch>
            <a:fillRect/>
          </a:stretch>
        </p:blipFill>
        <p:spPr>
          <a:xfrm>
            <a:off x="2984146" y="3923252"/>
            <a:ext cx="3178110" cy="1902390"/>
          </a:xfrm>
          <a:prstGeom prst="rect">
            <a:avLst/>
          </a:prstGeom>
        </p:spPr>
      </p:pic>
      <p:sp>
        <p:nvSpPr>
          <p:cNvPr id="27" name="Title 1"/>
          <p:cNvSpPr txBox="1">
            <a:spLocks/>
          </p:cNvSpPr>
          <p:nvPr/>
        </p:nvSpPr>
        <p:spPr>
          <a:xfrm>
            <a:off x="771988" y="2129312"/>
            <a:ext cx="4569666" cy="1383163"/>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latin typeface="Gotham-Book"/>
                <a:cs typeface="Gotham-Book"/>
              </a:rPr>
              <a:t>What resources do you use that we haven’t included? </a:t>
            </a:r>
            <a:endParaRPr lang="en-US" sz="2400" dirty="0" smtClean="0">
              <a:solidFill>
                <a:schemeClr val="bg1"/>
              </a:solidFill>
              <a:latin typeface="Gotham-MediumItalic"/>
              <a:cs typeface="Gotham-MediumItalic"/>
            </a:endParaRPr>
          </a:p>
        </p:txBody>
      </p:sp>
      <p:sp>
        <p:nvSpPr>
          <p:cNvPr id="33" name="Title 1"/>
          <p:cNvSpPr txBox="1">
            <a:spLocks/>
          </p:cNvSpPr>
          <p:nvPr/>
        </p:nvSpPr>
        <p:spPr>
          <a:xfrm>
            <a:off x="3212462" y="4086109"/>
            <a:ext cx="2726858" cy="1293204"/>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latin typeface="Gotham-Book"/>
                <a:cs typeface="Gotham-Book"/>
              </a:rPr>
              <a:t>What would you like to see? </a:t>
            </a:r>
            <a:endParaRPr lang="en-US" sz="2400" dirty="0" smtClean="0">
              <a:solidFill>
                <a:schemeClr val="bg1"/>
              </a:solidFill>
              <a:latin typeface="Gotham-MediumItalic"/>
              <a:cs typeface="Gotham-MediumItalic"/>
            </a:endParaRPr>
          </a:p>
        </p:txBody>
      </p:sp>
      <p:sp>
        <p:nvSpPr>
          <p:cNvPr id="35" name="Title 1"/>
          <p:cNvSpPr txBox="1">
            <a:spLocks/>
          </p:cNvSpPr>
          <p:nvPr/>
        </p:nvSpPr>
        <p:spPr>
          <a:xfrm>
            <a:off x="5802355" y="2704762"/>
            <a:ext cx="2726858" cy="1293204"/>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chemeClr val="bg1"/>
                </a:solidFill>
                <a:latin typeface="Gotham-Book"/>
                <a:cs typeface="Gotham-Book"/>
              </a:rPr>
              <a:t>How can we make it work for you? </a:t>
            </a:r>
          </a:p>
          <a:p>
            <a:pPr algn="l"/>
            <a:endParaRPr lang="en-US" sz="2400" dirty="0" smtClean="0">
              <a:solidFill>
                <a:schemeClr val="bg1"/>
              </a:solidFill>
              <a:latin typeface="Gotham-MediumItalic"/>
              <a:cs typeface="Gotham-MediumItalic"/>
            </a:endParaRPr>
          </a:p>
        </p:txBody>
      </p:sp>
    </p:spTree>
    <p:extLst>
      <p:ext uri="{BB962C8B-B14F-4D97-AF65-F5344CB8AC3E}">
        <p14:creationId xmlns:p14="http://schemas.microsoft.com/office/powerpoint/2010/main" val="2885348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5142722"/>
          </a:xfrm>
          <a:prstGeom prst="rect">
            <a:avLst/>
          </a:prstGeom>
          <a:solidFill>
            <a:srgbClr val="1528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32690" y="638742"/>
            <a:ext cx="7772400" cy="1470025"/>
          </a:xfrm>
        </p:spPr>
        <p:txBody>
          <a:bodyPr/>
          <a:lstStyle/>
          <a:p>
            <a:pPr algn="l"/>
            <a:r>
              <a:rPr lang="en-US" dirty="0" smtClean="0">
                <a:solidFill>
                  <a:schemeClr val="bg1"/>
                </a:solidFill>
                <a:latin typeface="Gotham-Book"/>
                <a:cs typeface="Gotham-Book"/>
              </a:rPr>
              <a:t>Thank you!</a:t>
            </a:r>
            <a:endParaRPr lang="en-US" dirty="0">
              <a:solidFill>
                <a:schemeClr val="bg1"/>
              </a:solidFill>
              <a:latin typeface="Gotham-Book"/>
              <a:cs typeface="Gotham-Book"/>
            </a:endParaRPr>
          </a:p>
        </p:txBody>
      </p:sp>
      <p:sp>
        <p:nvSpPr>
          <p:cNvPr id="12" name="TextBox 11"/>
          <p:cNvSpPr txBox="1"/>
          <p:nvPr/>
        </p:nvSpPr>
        <p:spPr>
          <a:xfrm>
            <a:off x="457200" y="1969230"/>
            <a:ext cx="4721139" cy="3480953"/>
          </a:xfrm>
          <a:prstGeom prst="rect">
            <a:avLst/>
          </a:prstGeom>
          <a:noFill/>
        </p:spPr>
        <p:txBody>
          <a:bodyPr wrap="square" lIns="0" tIns="0" rIns="0" bIns="0" rtlCol="0">
            <a:spAutoFit/>
          </a:bodyPr>
          <a:lstStyle/>
          <a:p>
            <a:pPr>
              <a:lnSpc>
                <a:spcPct val="130000"/>
              </a:lnSpc>
            </a:pPr>
            <a:r>
              <a:rPr lang="en-US" dirty="0" smtClean="0">
                <a:solidFill>
                  <a:schemeClr val="bg1"/>
                </a:solidFill>
                <a:latin typeface="Gotham-Book"/>
                <a:cs typeface="Gotham-Book"/>
              </a:rPr>
              <a:t>Contact us!</a:t>
            </a:r>
          </a:p>
          <a:p>
            <a:pPr>
              <a:lnSpc>
                <a:spcPct val="130000"/>
              </a:lnSpc>
            </a:pPr>
            <a:endParaRPr lang="en-US" dirty="0">
              <a:solidFill>
                <a:schemeClr val="bg1"/>
              </a:solidFill>
              <a:latin typeface="Gotham-Book"/>
              <a:cs typeface="Gotham-Book"/>
            </a:endParaRPr>
          </a:p>
          <a:p>
            <a:pPr>
              <a:lnSpc>
                <a:spcPct val="130000"/>
              </a:lnSpc>
            </a:pPr>
            <a:r>
              <a:rPr lang="en-US" dirty="0" smtClean="0">
                <a:solidFill>
                  <a:schemeClr val="bg1"/>
                </a:solidFill>
                <a:latin typeface="Gotham-Book"/>
                <a:cs typeface="Gotham-Book"/>
              </a:rPr>
              <a:t>For questions about GEAR: </a:t>
            </a:r>
          </a:p>
          <a:p>
            <a:pPr>
              <a:lnSpc>
                <a:spcPct val="130000"/>
              </a:lnSpc>
            </a:pPr>
            <a:r>
              <a:rPr lang="en-US" dirty="0" smtClean="0">
                <a:solidFill>
                  <a:schemeClr val="bg1"/>
                </a:solidFill>
                <a:latin typeface="Gotham-Book"/>
                <a:cs typeface="Gotham-Book"/>
              </a:rPr>
              <a:t>Whitney Griggs: </a:t>
            </a:r>
            <a:r>
              <a:rPr lang="en-US" dirty="0" smtClean="0">
                <a:solidFill>
                  <a:schemeClr val="bg1"/>
                </a:solidFill>
                <a:latin typeface="Gotham-Book"/>
                <a:cs typeface="Gotham-Book"/>
                <a:hlinkClick r:id="rId3"/>
              </a:rPr>
              <a:t>wgriggs@healthyfuturega.org</a:t>
            </a:r>
            <a:endParaRPr lang="en-US" dirty="0" smtClean="0">
              <a:solidFill>
                <a:schemeClr val="bg1"/>
              </a:solidFill>
              <a:latin typeface="Gotham-Book"/>
              <a:cs typeface="Gotham-Book"/>
            </a:endParaRPr>
          </a:p>
          <a:p>
            <a:pPr>
              <a:lnSpc>
                <a:spcPct val="130000"/>
              </a:lnSpc>
            </a:pPr>
            <a:endParaRPr lang="en-US" dirty="0">
              <a:solidFill>
                <a:schemeClr val="bg1"/>
              </a:solidFill>
              <a:latin typeface="Gotham-Book"/>
              <a:cs typeface="Gotham-Book"/>
            </a:endParaRPr>
          </a:p>
          <a:p>
            <a:pPr>
              <a:lnSpc>
                <a:spcPct val="130000"/>
              </a:lnSpc>
            </a:pPr>
            <a:r>
              <a:rPr lang="en-US" dirty="0" smtClean="0">
                <a:solidFill>
                  <a:schemeClr val="bg1"/>
                </a:solidFill>
                <a:latin typeface="Gotham-Book"/>
                <a:cs typeface="Gotham-Book"/>
              </a:rPr>
              <a:t>For questions about enrollment, post enrollment, or post-enrollment issues:</a:t>
            </a:r>
          </a:p>
          <a:p>
            <a:pPr>
              <a:lnSpc>
                <a:spcPct val="130000"/>
              </a:lnSpc>
            </a:pPr>
            <a:r>
              <a:rPr lang="en-US" dirty="0" smtClean="0">
                <a:solidFill>
                  <a:schemeClr val="bg1"/>
                </a:solidFill>
                <a:latin typeface="Gotham-Book"/>
                <a:cs typeface="Gotham-Book"/>
              </a:rPr>
              <a:t>Pranay Rana: </a:t>
            </a:r>
            <a:r>
              <a:rPr lang="en-US" dirty="0" smtClean="0">
                <a:solidFill>
                  <a:schemeClr val="bg1"/>
                </a:solidFill>
                <a:latin typeface="Gotham-Book"/>
                <a:cs typeface="Gotham-Book"/>
                <a:hlinkClick r:id="rId4"/>
              </a:rPr>
              <a:t>prana@healthyfuturega.org</a:t>
            </a:r>
            <a:endParaRPr lang="en-US" dirty="0" smtClean="0">
              <a:solidFill>
                <a:schemeClr val="bg1"/>
              </a:solidFill>
              <a:latin typeface="Gotham-Book"/>
              <a:cs typeface="Gotham-Book"/>
            </a:endParaRPr>
          </a:p>
          <a:p>
            <a:pPr>
              <a:lnSpc>
                <a:spcPct val="130000"/>
              </a:lnSpc>
            </a:pPr>
            <a:r>
              <a:rPr lang="en-US" dirty="0" smtClean="0">
                <a:solidFill>
                  <a:schemeClr val="bg1"/>
                </a:solidFill>
                <a:latin typeface="Gotham-Book"/>
                <a:cs typeface="Gotham-Book"/>
              </a:rPr>
              <a:t>404-567-5016</a:t>
            </a:r>
          </a:p>
          <a:p>
            <a:pPr>
              <a:lnSpc>
                <a:spcPct val="130000"/>
              </a:lnSpc>
            </a:pPr>
            <a:endParaRPr lang="en-US" sz="1200" dirty="0">
              <a:solidFill>
                <a:schemeClr val="bg1"/>
              </a:solidFill>
              <a:latin typeface="Gotham-Book"/>
              <a:cs typeface="Gotham-Book"/>
            </a:endParaRPr>
          </a:p>
        </p:txBody>
      </p:sp>
      <p:cxnSp>
        <p:nvCxnSpPr>
          <p:cNvPr id="8" name="Straight Connector 7"/>
          <p:cNvCxnSpPr/>
          <p:nvPr/>
        </p:nvCxnSpPr>
        <p:spPr>
          <a:xfrm>
            <a:off x="457200" y="6076629"/>
            <a:ext cx="8229600" cy="0"/>
          </a:xfrm>
          <a:prstGeom prst="line">
            <a:avLst/>
          </a:prstGeom>
          <a:ln>
            <a:solidFill>
              <a:schemeClr val="bg1">
                <a:alpha val="2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descr="GHF_LogoHorizontal_revers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248441"/>
            <a:ext cx="1600200" cy="307109"/>
          </a:xfrm>
          <a:prstGeom prst="rect">
            <a:avLst/>
          </a:prstGeom>
        </p:spPr>
      </p:pic>
      <p:sp>
        <p:nvSpPr>
          <p:cNvPr id="7" name="Rectangle 6"/>
          <p:cNvSpPr/>
          <p:nvPr/>
        </p:nvSpPr>
        <p:spPr>
          <a:xfrm>
            <a:off x="0" y="4868775"/>
            <a:ext cx="9144000" cy="2001677"/>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GHF_LogoHorizontal_revers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5217892"/>
            <a:ext cx="1600200" cy="307109"/>
          </a:xfrm>
          <a:prstGeom prst="rect">
            <a:avLst/>
          </a:prstGeom>
        </p:spPr>
      </p:pic>
      <p:sp>
        <p:nvSpPr>
          <p:cNvPr id="11" name="Title 1"/>
          <p:cNvSpPr txBox="1">
            <a:spLocks/>
          </p:cNvSpPr>
          <p:nvPr/>
        </p:nvSpPr>
        <p:spPr>
          <a:xfrm>
            <a:off x="457200" y="5664650"/>
            <a:ext cx="2585738" cy="82395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baseline="30000" dirty="0">
                <a:solidFill>
                  <a:schemeClr val="bg1"/>
                </a:solidFill>
                <a:latin typeface="Gotham-Book"/>
                <a:cs typeface="Gotham-Book"/>
              </a:rPr>
              <a:t>100 Edgewood Avenue, Suite 1015</a:t>
            </a:r>
          </a:p>
          <a:p>
            <a:pPr algn="l"/>
            <a:r>
              <a:rPr lang="en-US" sz="1400" baseline="30000" dirty="0">
                <a:solidFill>
                  <a:schemeClr val="bg1"/>
                </a:solidFill>
                <a:latin typeface="Gotham-Book"/>
                <a:cs typeface="Gotham-Book"/>
              </a:rPr>
              <a:t>Atlanta, GA 30303</a:t>
            </a:r>
          </a:p>
          <a:p>
            <a:pPr algn="l"/>
            <a:r>
              <a:rPr lang="en-US" sz="1400" baseline="30000" dirty="0">
                <a:solidFill>
                  <a:schemeClr val="bg1"/>
                </a:solidFill>
                <a:latin typeface="Gotham-Book"/>
                <a:cs typeface="Gotham-Book"/>
              </a:rPr>
              <a:t>Phone: 404-567-5016</a:t>
            </a:r>
          </a:p>
          <a:p>
            <a:pPr algn="l"/>
            <a:r>
              <a:rPr lang="en-US" sz="1400" baseline="30000" dirty="0">
                <a:solidFill>
                  <a:schemeClr val="bg1"/>
                </a:solidFill>
                <a:latin typeface="Gotham-Book"/>
                <a:cs typeface="Gotham-Book"/>
              </a:rPr>
              <a:t>Fax: 404-935-9885</a:t>
            </a:r>
          </a:p>
          <a:p>
            <a:pPr algn="l"/>
            <a:r>
              <a:rPr lang="en-US" sz="1100" baseline="30000" dirty="0" err="1">
                <a:solidFill>
                  <a:schemeClr val="bg1"/>
                </a:solidFill>
                <a:latin typeface="Gotham-Book"/>
                <a:cs typeface="Gotham-Book"/>
              </a:rPr>
              <a:t>info@healthyfuturega.org</a:t>
            </a:r>
            <a:endParaRPr lang="en-US" sz="1100" baseline="30000" dirty="0">
              <a:solidFill>
                <a:schemeClr val="bg1"/>
              </a:solidFill>
              <a:latin typeface="Gotham-Book"/>
              <a:cs typeface="Gotham-Book"/>
            </a:endParaRPr>
          </a:p>
          <a:p>
            <a:pPr algn="l"/>
            <a:endParaRPr lang="en-US" sz="1100" baseline="30000" dirty="0">
              <a:solidFill>
                <a:schemeClr val="bg1"/>
              </a:solidFill>
              <a:latin typeface="Gotham-Book"/>
              <a:cs typeface="Gotham-Book"/>
            </a:endParaRPr>
          </a:p>
          <a:p>
            <a:pPr algn="l"/>
            <a:r>
              <a:rPr lang="en-US" sz="1100" baseline="30000" dirty="0" err="1">
                <a:solidFill>
                  <a:schemeClr val="bg1"/>
                </a:solidFill>
                <a:latin typeface="Gotham-Book"/>
                <a:cs typeface="Gotham-Book"/>
              </a:rPr>
              <a:t>healthyfuturega.org</a:t>
            </a:r>
            <a:endParaRPr lang="en-US" sz="1100" dirty="0" smtClean="0">
              <a:solidFill>
                <a:schemeClr val="bg1"/>
              </a:solidFill>
              <a:latin typeface="Gotham-Book"/>
              <a:cs typeface="Gotham-Book"/>
            </a:endParaRPr>
          </a:p>
        </p:txBody>
      </p:sp>
      <p:sp>
        <p:nvSpPr>
          <p:cNvPr id="13" name="Title 1"/>
          <p:cNvSpPr txBox="1">
            <a:spLocks/>
          </p:cNvSpPr>
          <p:nvPr/>
        </p:nvSpPr>
        <p:spPr>
          <a:xfrm>
            <a:off x="6861955" y="5243647"/>
            <a:ext cx="1642353" cy="219094"/>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600"/>
              </a:lnSpc>
            </a:pPr>
            <a:r>
              <a:rPr lang="en-US" sz="1000" kern="600" spc="140" dirty="0" smtClean="0">
                <a:solidFill>
                  <a:schemeClr val="bg1"/>
                </a:solidFill>
                <a:latin typeface="Gotham-Medium"/>
                <a:cs typeface="Gotham-Medium"/>
              </a:rPr>
              <a:t>FOLLOW &amp; SHARE</a:t>
            </a:r>
          </a:p>
        </p:txBody>
      </p:sp>
      <p:pic>
        <p:nvPicPr>
          <p:cNvPr id="4" name="Picture 3"/>
          <p:cNvPicPr>
            <a:picLocks noChangeAspect="1"/>
          </p:cNvPicPr>
          <p:nvPr/>
        </p:nvPicPr>
        <p:blipFill>
          <a:blip r:embed="rId6"/>
          <a:stretch>
            <a:fillRect/>
          </a:stretch>
        </p:blipFill>
        <p:spPr>
          <a:xfrm>
            <a:off x="6857936" y="5543858"/>
            <a:ext cx="190500" cy="190500"/>
          </a:xfrm>
          <a:prstGeom prst="rect">
            <a:avLst/>
          </a:prstGeom>
        </p:spPr>
      </p:pic>
      <p:pic>
        <p:nvPicPr>
          <p:cNvPr id="5" name="Picture 4"/>
          <p:cNvPicPr>
            <a:picLocks noChangeAspect="1"/>
          </p:cNvPicPr>
          <p:nvPr/>
        </p:nvPicPr>
        <p:blipFill>
          <a:blip r:embed="rId7"/>
          <a:stretch>
            <a:fillRect/>
          </a:stretch>
        </p:blipFill>
        <p:spPr>
          <a:xfrm>
            <a:off x="7137237" y="5543858"/>
            <a:ext cx="190500" cy="190500"/>
          </a:xfrm>
          <a:prstGeom prst="rect">
            <a:avLst/>
          </a:prstGeom>
        </p:spPr>
      </p:pic>
      <p:pic>
        <p:nvPicPr>
          <p:cNvPr id="6" name="Picture 5"/>
          <p:cNvPicPr>
            <a:picLocks noChangeAspect="1"/>
          </p:cNvPicPr>
          <p:nvPr/>
        </p:nvPicPr>
        <p:blipFill>
          <a:blip r:embed="rId8"/>
          <a:stretch>
            <a:fillRect/>
          </a:stretch>
        </p:blipFill>
        <p:spPr>
          <a:xfrm>
            <a:off x="7415321" y="5543285"/>
            <a:ext cx="190500" cy="190500"/>
          </a:xfrm>
          <a:prstGeom prst="rect">
            <a:avLst/>
          </a:prstGeom>
        </p:spPr>
      </p:pic>
      <p:pic>
        <p:nvPicPr>
          <p:cNvPr id="14" name="Picture 13"/>
          <p:cNvPicPr>
            <a:picLocks noChangeAspect="1"/>
          </p:cNvPicPr>
          <p:nvPr/>
        </p:nvPicPr>
        <p:blipFill>
          <a:blip r:embed="rId9"/>
          <a:stretch>
            <a:fillRect/>
          </a:stretch>
        </p:blipFill>
        <p:spPr>
          <a:xfrm>
            <a:off x="7691295" y="5543858"/>
            <a:ext cx="190500" cy="190500"/>
          </a:xfrm>
          <a:prstGeom prst="rect">
            <a:avLst/>
          </a:prstGeom>
        </p:spPr>
      </p:pic>
      <p:pic>
        <p:nvPicPr>
          <p:cNvPr id="15" name="Picture 14"/>
          <p:cNvPicPr>
            <a:picLocks noChangeAspect="1"/>
          </p:cNvPicPr>
          <p:nvPr/>
        </p:nvPicPr>
        <p:blipFill>
          <a:blip r:embed="rId10"/>
          <a:stretch>
            <a:fillRect/>
          </a:stretch>
        </p:blipFill>
        <p:spPr>
          <a:xfrm>
            <a:off x="7966048" y="5539968"/>
            <a:ext cx="190500" cy="190500"/>
          </a:xfrm>
          <a:prstGeom prst="rect">
            <a:avLst/>
          </a:prstGeom>
        </p:spPr>
      </p:pic>
      <p:pic>
        <p:nvPicPr>
          <p:cNvPr id="16" name="Picture 15"/>
          <p:cNvPicPr>
            <a:picLocks noChangeAspect="1"/>
          </p:cNvPicPr>
          <p:nvPr/>
        </p:nvPicPr>
        <p:blipFill>
          <a:blip r:embed="rId11"/>
          <a:stretch>
            <a:fillRect/>
          </a:stretch>
        </p:blipFill>
        <p:spPr>
          <a:xfrm>
            <a:off x="8244101" y="5534722"/>
            <a:ext cx="190500" cy="190500"/>
          </a:xfrm>
          <a:prstGeom prst="rect">
            <a:avLst/>
          </a:prstGeom>
        </p:spPr>
      </p:pic>
    </p:spTree>
    <p:extLst>
      <p:ext uri="{BB962C8B-B14F-4D97-AF65-F5344CB8AC3E}">
        <p14:creationId xmlns:p14="http://schemas.microsoft.com/office/powerpoint/2010/main" val="163773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What is GEAR?</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GHF_Logo_Horizontal_col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sp>
        <p:nvSpPr>
          <p:cNvPr id="9" name="Rectangle 8"/>
          <p:cNvSpPr/>
          <p:nvPr/>
        </p:nvSpPr>
        <p:spPr>
          <a:xfrm>
            <a:off x="457200" y="1758722"/>
            <a:ext cx="3444239" cy="2496286"/>
          </a:xfrm>
          <a:prstGeom prst="rect">
            <a:avLst/>
          </a:prstGeom>
          <a:solidFill>
            <a:srgbClr val="15283D">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Gotham-Book"/>
                <a:cs typeface="Gotham-Book"/>
              </a:rPr>
              <a:t>A central hub of resources for Georgia’s enrollment assisters and community-based organizations to use in their work to educate health care consumers </a:t>
            </a:r>
            <a:endParaRPr lang="en-US" dirty="0">
              <a:solidFill>
                <a:schemeClr val="bg1"/>
              </a:solidFill>
              <a:latin typeface="Gotham-Book"/>
              <a:cs typeface="Gotham-Book"/>
            </a:endParaRPr>
          </a:p>
          <a:p>
            <a:pPr algn="ctr"/>
            <a:endParaRPr lang="en-US" dirty="0"/>
          </a:p>
        </p:txBody>
      </p:sp>
      <p:sp>
        <p:nvSpPr>
          <p:cNvPr id="12" name="Rectangle 11"/>
          <p:cNvSpPr/>
          <p:nvPr/>
        </p:nvSpPr>
        <p:spPr>
          <a:xfrm>
            <a:off x="4509742" y="1790096"/>
            <a:ext cx="3268754" cy="2464912"/>
          </a:xfrm>
          <a:prstGeom prst="rect">
            <a:avLst/>
          </a:prstGeom>
          <a:solidFill>
            <a:srgbClr val="61191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otham-Book"/>
              </a:rPr>
              <a:t> A one-stop shop for handouts, interactive consumer tools, important assister updates, and other materials, most of which are Georgia-specific</a:t>
            </a:r>
          </a:p>
          <a:p>
            <a:pPr algn="ctr"/>
            <a:endParaRPr lang="en-US" dirty="0"/>
          </a:p>
        </p:txBody>
      </p:sp>
      <p:sp>
        <p:nvSpPr>
          <p:cNvPr id="13" name="Rectangle 12"/>
          <p:cNvSpPr/>
          <p:nvPr/>
        </p:nvSpPr>
        <p:spPr>
          <a:xfrm>
            <a:off x="457201" y="4730496"/>
            <a:ext cx="7321295" cy="1184256"/>
          </a:xfrm>
          <a:prstGeom prst="rect">
            <a:avLst/>
          </a:prstGeom>
          <a:solidFill>
            <a:srgbClr val="1528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otham-Book"/>
              </a:rPr>
              <a:t> With the goal to help enrollment assisters and community-based organizations better educate Georgians on health insurance enrollment, how to use their insurance, and more.</a:t>
            </a:r>
            <a:endParaRPr lang="en-US" dirty="0">
              <a:latin typeface="Gotham-Book"/>
            </a:endParaRPr>
          </a:p>
        </p:txBody>
      </p:sp>
    </p:spTree>
    <p:extLst>
      <p:ext uri="{BB962C8B-B14F-4D97-AF65-F5344CB8AC3E}">
        <p14:creationId xmlns:p14="http://schemas.microsoft.com/office/powerpoint/2010/main" val="2146565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Why did we create GEAR?</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idx="1"/>
          </p:nvPr>
        </p:nvSpPr>
        <p:spPr>
          <a:xfrm>
            <a:off x="469650" y="1880268"/>
            <a:ext cx="8217149" cy="4291931"/>
          </a:xfrm>
        </p:spPr>
        <p:txBody>
          <a:bodyPr lIns="0" tIns="0" rIns="0" bIns="0">
            <a:noAutofit/>
          </a:bodyPr>
          <a:lstStyle/>
          <a:p>
            <a:pPr>
              <a:lnSpc>
                <a:spcPts val="2000"/>
              </a:lnSpc>
              <a:spcBef>
                <a:spcPts val="0"/>
              </a:spcBef>
            </a:pPr>
            <a:r>
              <a:rPr lang="en-US" sz="2000" dirty="0" smtClean="0">
                <a:solidFill>
                  <a:schemeClr val="tx1">
                    <a:lumMod val="75000"/>
                    <a:lumOff val="25000"/>
                  </a:schemeClr>
                </a:solidFill>
                <a:latin typeface="Gotham-Book"/>
              </a:rPr>
              <a:t>GHF’s “Getting Georgia Covered” report </a:t>
            </a:r>
          </a:p>
          <a:p>
            <a:pPr lvl="1">
              <a:lnSpc>
                <a:spcPts val="2000"/>
              </a:lnSpc>
              <a:spcBef>
                <a:spcPts val="0"/>
              </a:spcBef>
            </a:pPr>
            <a:r>
              <a:rPr lang="en-US" sz="1600" dirty="0" smtClean="0">
                <a:solidFill>
                  <a:schemeClr val="tx1">
                    <a:lumMod val="75000"/>
                    <a:lumOff val="25000"/>
                  </a:schemeClr>
                </a:solidFill>
                <a:latin typeface="Gotham-Book"/>
              </a:rPr>
              <a:t>Highlighted the successful strategies of enrollment assisters and the challenges and barriers to enrollment that still remain for consumers</a:t>
            </a:r>
          </a:p>
          <a:p>
            <a:pPr>
              <a:lnSpc>
                <a:spcPts val="2000"/>
              </a:lnSpc>
              <a:spcBef>
                <a:spcPts val="0"/>
              </a:spcBef>
            </a:pPr>
            <a:endParaRPr lang="en-US" sz="2000" dirty="0" smtClean="0">
              <a:solidFill>
                <a:schemeClr val="tx1">
                  <a:lumMod val="75000"/>
                  <a:lumOff val="25000"/>
                </a:schemeClr>
              </a:solidFill>
              <a:latin typeface="Gotham-Book"/>
            </a:endParaRPr>
          </a:p>
          <a:p>
            <a:pPr>
              <a:lnSpc>
                <a:spcPts val="2000"/>
              </a:lnSpc>
              <a:spcBef>
                <a:spcPts val="0"/>
              </a:spcBef>
            </a:pPr>
            <a:r>
              <a:rPr lang="en-US" sz="2000" dirty="0" smtClean="0">
                <a:solidFill>
                  <a:schemeClr val="tx1">
                    <a:lumMod val="75000"/>
                    <a:lumOff val="25000"/>
                  </a:schemeClr>
                </a:solidFill>
                <a:latin typeface="Gotham-Book"/>
              </a:rPr>
              <a:t>Limited health insurance literacy among consumers</a:t>
            </a:r>
          </a:p>
          <a:p>
            <a:pPr marL="0" indent="0">
              <a:lnSpc>
                <a:spcPts val="2000"/>
              </a:lnSpc>
              <a:spcBef>
                <a:spcPts val="0"/>
              </a:spcBef>
              <a:buNone/>
            </a:pPr>
            <a:endParaRPr lang="en-US" sz="2000" dirty="0" smtClean="0">
              <a:solidFill>
                <a:schemeClr val="tx1">
                  <a:lumMod val="75000"/>
                  <a:lumOff val="25000"/>
                </a:schemeClr>
              </a:solidFill>
              <a:latin typeface="Gotham-Book"/>
            </a:endParaRPr>
          </a:p>
          <a:p>
            <a:pPr>
              <a:lnSpc>
                <a:spcPts val="2000"/>
              </a:lnSpc>
              <a:spcBef>
                <a:spcPts val="0"/>
              </a:spcBef>
            </a:pPr>
            <a:r>
              <a:rPr lang="en-US" sz="2000" dirty="0" smtClean="0">
                <a:solidFill>
                  <a:schemeClr val="tx1">
                    <a:lumMod val="75000"/>
                    <a:lumOff val="25000"/>
                  </a:schemeClr>
                </a:solidFill>
                <a:latin typeface="Gotham-Book"/>
              </a:rPr>
              <a:t>Help consumers get enrolled and stay enrolled</a:t>
            </a:r>
          </a:p>
          <a:p>
            <a:pPr>
              <a:lnSpc>
                <a:spcPts val="2000"/>
              </a:lnSpc>
              <a:spcBef>
                <a:spcPts val="0"/>
              </a:spcBef>
            </a:pPr>
            <a:endParaRPr lang="en-US" sz="2000" dirty="0" smtClean="0">
              <a:solidFill>
                <a:schemeClr val="tx1">
                  <a:lumMod val="75000"/>
                  <a:lumOff val="25000"/>
                </a:schemeClr>
              </a:solidFill>
              <a:latin typeface="Gotham-Book"/>
            </a:endParaRPr>
          </a:p>
          <a:p>
            <a:pPr>
              <a:lnSpc>
                <a:spcPts val="2000"/>
              </a:lnSpc>
              <a:spcBef>
                <a:spcPts val="0"/>
              </a:spcBef>
            </a:pPr>
            <a:r>
              <a:rPr lang="en-US" sz="2000" dirty="0">
                <a:solidFill>
                  <a:schemeClr val="tx1">
                    <a:lumMod val="75000"/>
                    <a:lumOff val="25000"/>
                  </a:schemeClr>
                </a:solidFill>
                <a:latin typeface="Gotham-Book"/>
                <a:cs typeface="Gotham-Book"/>
              </a:rPr>
              <a:t>Georgia-specific info</a:t>
            </a:r>
            <a:endParaRPr lang="en-US" sz="2000" dirty="0">
              <a:solidFill>
                <a:schemeClr val="tx1">
                  <a:lumMod val="75000"/>
                  <a:lumOff val="25000"/>
                </a:schemeClr>
              </a:solidFill>
              <a:latin typeface="Gotham-Book"/>
            </a:endParaRPr>
          </a:p>
          <a:p>
            <a:pPr>
              <a:lnSpc>
                <a:spcPts val="2000"/>
              </a:lnSpc>
              <a:spcBef>
                <a:spcPts val="0"/>
              </a:spcBef>
            </a:pPr>
            <a:endParaRPr lang="en-US" sz="2000" dirty="0">
              <a:solidFill>
                <a:schemeClr val="tx1">
                  <a:lumMod val="75000"/>
                  <a:lumOff val="25000"/>
                </a:schemeClr>
              </a:solidFill>
              <a:latin typeface="Gotham-Book"/>
            </a:endParaRPr>
          </a:p>
          <a:p>
            <a:pPr>
              <a:lnSpc>
                <a:spcPts val="2000"/>
              </a:lnSpc>
              <a:spcBef>
                <a:spcPts val="0"/>
              </a:spcBef>
            </a:pPr>
            <a:r>
              <a:rPr lang="en-US" sz="2000" dirty="0" smtClean="0">
                <a:solidFill>
                  <a:schemeClr val="tx1">
                    <a:lumMod val="75000"/>
                    <a:lumOff val="25000"/>
                  </a:schemeClr>
                </a:solidFill>
                <a:latin typeface="Gotham-Book"/>
                <a:cs typeface="Gotham-Book"/>
              </a:rPr>
              <a:t>Build a community </a:t>
            </a:r>
            <a:r>
              <a:rPr lang="en-US" sz="2000" dirty="0">
                <a:solidFill>
                  <a:schemeClr val="tx1">
                    <a:lumMod val="75000"/>
                    <a:lumOff val="25000"/>
                  </a:schemeClr>
                </a:solidFill>
                <a:latin typeface="Gotham-Book"/>
                <a:cs typeface="Gotham-Book"/>
              </a:rPr>
              <a:t>for Georgia’s enrollment assisters to get and share </a:t>
            </a:r>
            <a:r>
              <a:rPr lang="en-US" sz="2000" dirty="0" smtClean="0">
                <a:solidFill>
                  <a:schemeClr val="tx1">
                    <a:lumMod val="75000"/>
                    <a:lumOff val="25000"/>
                  </a:schemeClr>
                </a:solidFill>
                <a:latin typeface="Gotham-Book"/>
                <a:cs typeface="Gotham-Book"/>
              </a:rPr>
              <a:t>information</a:t>
            </a:r>
          </a:p>
          <a:p>
            <a:pPr>
              <a:lnSpc>
                <a:spcPts val="2000"/>
              </a:lnSpc>
              <a:spcBef>
                <a:spcPts val="0"/>
              </a:spcBef>
            </a:pPr>
            <a:endParaRPr lang="en-US" sz="2000" dirty="0" smtClean="0">
              <a:solidFill>
                <a:schemeClr val="tx1">
                  <a:lumMod val="75000"/>
                  <a:lumOff val="25000"/>
                </a:schemeClr>
              </a:solidFill>
              <a:latin typeface="Gotham-Book"/>
              <a:cs typeface="Gotham-Book"/>
            </a:endParaRPr>
          </a:p>
          <a:p>
            <a:pPr>
              <a:lnSpc>
                <a:spcPts val="2000"/>
              </a:lnSpc>
              <a:spcBef>
                <a:spcPts val="0"/>
              </a:spcBef>
            </a:pPr>
            <a:r>
              <a:rPr lang="en-US" sz="2000" dirty="0" smtClean="0">
                <a:solidFill>
                  <a:schemeClr val="tx1">
                    <a:lumMod val="75000"/>
                    <a:lumOff val="25000"/>
                  </a:schemeClr>
                </a:solidFill>
                <a:latin typeface="Gotham-Book"/>
                <a:cs typeface="Gotham-Book"/>
              </a:rPr>
              <a:t>One-stop shop for all of your enrollment needs</a:t>
            </a:r>
          </a:p>
          <a:p>
            <a:pPr>
              <a:lnSpc>
                <a:spcPts val="2000"/>
              </a:lnSpc>
              <a:spcBef>
                <a:spcPts val="0"/>
              </a:spcBef>
            </a:pPr>
            <a:endParaRPr lang="en-US" sz="2000" baseline="30000" dirty="0">
              <a:solidFill>
                <a:schemeClr val="tx1">
                  <a:lumMod val="75000"/>
                  <a:lumOff val="25000"/>
                </a:schemeClr>
              </a:solidFill>
              <a:latin typeface="Gotham-Book"/>
              <a:cs typeface="Gotham-Book"/>
            </a:endParaRPr>
          </a:p>
        </p:txBody>
      </p: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7098" y="4797605"/>
            <a:ext cx="2753382" cy="1832345"/>
          </a:xfrm>
          <a:prstGeom prst="rect">
            <a:avLst/>
          </a:prstGeom>
        </p:spPr>
      </p:pic>
    </p:spTree>
    <p:extLst>
      <p:ext uri="{BB962C8B-B14F-4D97-AF65-F5344CB8AC3E}">
        <p14:creationId xmlns:p14="http://schemas.microsoft.com/office/powerpoint/2010/main" val="236480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6119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2690" y="1683656"/>
            <a:ext cx="8354110" cy="2263663"/>
          </a:xfrm>
        </p:spPr>
        <p:txBody>
          <a:bodyPr lIns="0" tIns="0" rIns="0" bIns="0" anchor="t" anchorCtr="0">
            <a:normAutofit fontScale="90000"/>
          </a:bodyPr>
          <a:lstStyle/>
          <a:p>
            <a:pPr>
              <a:lnSpc>
                <a:spcPts val="4000"/>
              </a:lnSpc>
            </a:pPr>
            <a:r>
              <a:rPr lang="en-US" sz="3600" baseline="30000" dirty="0" smtClean="0">
                <a:solidFill>
                  <a:schemeClr val="bg1"/>
                </a:solidFill>
                <a:latin typeface="Gotham-Book"/>
                <a:cs typeface="Gotham-Book"/>
              </a:rPr>
              <a:t>“</a:t>
            </a:r>
            <a:r>
              <a:rPr lang="en-US" sz="3600" dirty="0" smtClean="0">
                <a:solidFill>
                  <a:schemeClr val="bg1"/>
                </a:solidFill>
                <a:latin typeface="Gotham-Book"/>
                <a:cs typeface="Gotham-Book"/>
              </a:rPr>
              <a:t>For the most part, people are understanding that they need to sign up. However the disconnect comes when they have to use the insurance. They may not understand that a cheap plan may mean more costs out of pocket.</a:t>
            </a:r>
            <a:r>
              <a:rPr lang="en-US" sz="3600" baseline="30000" dirty="0" smtClean="0">
                <a:solidFill>
                  <a:schemeClr val="bg1"/>
                </a:solidFill>
                <a:latin typeface="Gotham-Book"/>
                <a:cs typeface="Gotham-Book"/>
              </a:rPr>
              <a:t>”</a:t>
            </a:r>
            <a:endParaRPr lang="en-US" sz="3600" dirty="0">
              <a:solidFill>
                <a:schemeClr val="bg1"/>
              </a:solidFill>
              <a:latin typeface="Gotham-Book"/>
              <a:cs typeface="Gotham-Book"/>
            </a:endParaRPr>
          </a:p>
        </p:txBody>
      </p:sp>
      <p:sp>
        <p:nvSpPr>
          <p:cNvPr id="12" name="TextBox 11"/>
          <p:cNvSpPr txBox="1"/>
          <p:nvPr/>
        </p:nvSpPr>
        <p:spPr>
          <a:xfrm>
            <a:off x="457200" y="4963228"/>
            <a:ext cx="8229600" cy="250903"/>
          </a:xfrm>
          <a:prstGeom prst="rect">
            <a:avLst/>
          </a:prstGeom>
          <a:noFill/>
        </p:spPr>
        <p:txBody>
          <a:bodyPr wrap="square" lIns="0" tIns="0" rIns="0" bIns="0" rtlCol="0">
            <a:spAutoFit/>
          </a:bodyPr>
          <a:lstStyle/>
          <a:p>
            <a:pPr algn="ctr">
              <a:lnSpc>
                <a:spcPct val="130000"/>
              </a:lnSpc>
            </a:pPr>
            <a:r>
              <a:rPr lang="en-US" sz="1400" dirty="0" smtClean="0">
                <a:solidFill>
                  <a:schemeClr val="bg1"/>
                </a:solidFill>
                <a:latin typeface="Gotham-MediumItalic"/>
                <a:cs typeface="Gotham-MediumItalic"/>
              </a:rPr>
              <a:t>—Atlanta-based enrollment assister, “Getting Georgia Covered”</a:t>
            </a:r>
            <a:endParaRPr lang="en-US" sz="1400" dirty="0">
              <a:solidFill>
                <a:schemeClr val="bg1"/>
              </a:solidFill>
              <a:latin typeface="Gotham-MediumItalic"/>
              <a:cs typeface="Gotham-MediumItalic"/>
            </a:endParaRPr>
          </a:p>
        </p:txBody>
      </p:sp>
      <p:cxnSp>
        <p:nvCxnSpPr>
          <p:cNvPr id="8" name="Straight Connector 7"/>
          <p:cNvCxnSpPr/>
          <p:nvPr/>
        </p:nvCxnSpPr>
        <p:spPr>
          <a:xfrm>
            <a:off x="457200" y="6076629"/>
            <a:ext cx="8229600" cy="0"/>
          </a:xfrm>
          <a:prstGeom prst="line">
            <a:avLst/>
          </a:prstGeom>
          <a:ln>
            <a:solidFill>
              <a:schemeClr val="bg1">
                <a:alpha val="2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descr="GHF_LogoHorizontal_rever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248441"/>
            <a:ext cx="1600200" cy="307109"/>
          </a:xfrm>
          <a:prstGeom prst="rect">
            <a:avLst/>
          </a:prstGeom>
        </p:spPr>
      </p:pic>
    </p:spTree>
    <p:extLst>
      <p:ext uri="{BB962C8B-B14F-4D97-AF65-F5344CB8AC3E}">
        <p14:creationId xmlns:p14="http://schemas.microsoft.com/office/powerpoint/2010/main" val="121731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1528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2690" y="1434614"/>
            <a:ext cx="7772400" cy="1470025"/>
          </a:xfrm>
        </p:spPr>
        <p:txBody>
          <a:bodyPr/>
          <a:lstStyle/>
          <a:p>
            <a:pPr algn="l"/>
            <a:r>
              <a:rPr lang="en-US" dirty="0" smtClean="0">
                <a:solidFill>
                  <a:schemeClr val="bg1"/>
                </a:solidFill>
                <a:latin typeface="Gotham-Book"/>
                <a:cs typeface="Gotham-Book"/>
              </a:rPr>
              <a:t>GEAR Overview: What will it look like?</a:t>
            </a:r>
            <a:endParaRPr lang="en-US" dirty="0">
              <a:solidFill>
                <a:schemeClr val="bg1"/>
              </a:solidFill>
              <a:latin typeface="Gotham-Book"/>
              <a:cs typeface="Gotham-Book"/>
            </a:endParaRPr>
          </a:p>
        </p:txBody>
      </p:sp>
      <p:cxnSp>
        <p:nvCxnSpPr>
          <p:cNvPr id="8" name="Straight Connector 7"/>
          <p:cNvCxnSpPr/>
          <p:nvPr/>
        </p:nvCxnSpPr>
        <p:spPr>
          <a:xfrm>
            <a:off x="457200" y="6076629"/>
            <a:ext cx="8229600" cy="0"/>
          </a:xfrm>
          <a:prstGeom prst="line">
            <a:avLst/>
          </a:prstGeom>
          <a:ln>
            <a:solidFill>
              <a:schemeClr val="bg1">
                <a:alpha val="2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descr="GHF_LogoHorizontal_rever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248441"/>
            <a:ext cx="1600200" cy="307109"/>
          </a:xfrm>
          <a:prstGeom prst="rect">
            <a:avLst/>
          </a:prstGeom>
        </p:spPr>
      </p:pic>
    </p:spTree>
    <p:extLst>
      <p:ext uri="{BB962C8B-B14F-4D97-AF65-F5344CB8AC3E}">
        <p14:creationId xmlns:p14="http://schemas.microsoft.com/office/powerpoint/2010/main" val="36827935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532" y="0"/>
            <a:ext cx="4130936" cy="6858000"/>
          </a:xfrm>
          <a:prstGeom prst="rect">
            <a:avLst/>
          </a:prstGeom>
        </p:spPr>
      </p:pic>
    </p:spTree>
    <p:extLst>
      <p:ext uri="{BB962C8B-B14F-4D97-AF65-F5344CB8AC3E}">
        <p14:creationId xmlns:p14="http://schemas.microsoft.com/office/powerpoint/2010/main" val="36468822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532" y="0"/>
            <a:ext cx="4130936" cy="6858000"/>
          </a:xfrm>
          <a:prstGeom prst="rect">
            <a:avLst/>
          </a:prstGeom>
        </p:spPr>
      </p:pic>
    </p:spTree>
    <p:extLst>
      <p:ext uri="{BB962C8B-B14F-4D97-AF65-F5344CB8AC3E}">
        <p14:creationId xmlns:p14="http://schemas.microsoft.com/office/powerpoint/2010/main" val="12988315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GHF_Basic</Template>
  <TotalTime>2631</TotalTime>
  <Words>1182</Words>
  <Application>Microsoft Macintosh PowerPoint</Application>
  <PresentationFormat>On-screen Show (4:3)</PresentationFormat>
  <Paragraphs>179</Paragraphs>
  <Slides>37</Slides>
  <Notes>12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Georgia Enrollment Assistance Resource (GEAR) Network: GEARing up for OE3!</vt:lpstr>
      <vt:lpstr>Overview</vt:lpstr>
      <vt:lpstr>Georgians for a Healthy Future</vt:lpstr>
      <vt:lpstr>What is GEAR?</vt:lpstr>
      <vt:lpstr>Why did we create GEAR?</vt:lpstr>
      <vt:lpstr>“For the most part, people are understanding that they need to sign up. However the disconnect comes when they have to use the insurance. They may not understand that a cheap plan may mean more costs out of pocket.”</vt:lpstr>
      <vt:lpstr>GEAR Overview: What will it look like?</vt:lpstr>
      <vt:lpstr>PowerPoint Presentation</vt:lpstr>
      <vt:lpstr>PowerPoint Presentation</vt:lpstr>
      <vt:lpstr>PowerPoint Presentation</vt:lpstr>
      <vt:lpstr>Consumer Tools</vt:lpstr>
      <vt:lpstr>Enrollment Toolkit: “Get Insured, Stay Insured”</vt:lpstr>
      <vt:lpstr>Toolkit: What’s Inside?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Enrollment Workbook</vt:lpstr>
      <vt:lpstr>Enroll America’s Get Covered Connector</vt:lpstr>
      <vt:lpstr>Enroll America’s Calculator</vt:lpstr>
      <vt:lpstr>CMS Coverage to Care</vt:lpstr>
      <vt:lpstr>Resources for Assisters</vt:lpstr>
      <vt:lpstr>Consumers Union Tools</vt:lpstr>
      <vt:lpstr>Consumers Union Tools</vt:lpstr>
      <vt:lpstr>Consumers Union Tools</vt:lpstr>
      <vt:lpstr>Families USA</vt:lpstr>
      <vt:lpstr>Robert Wood Johnson Foundation</vt:lpstr>
      <vt:lpstr>Center on Budget and Policy Priorities</vt:lpstr>
      <vt:lpstr>In The Loop</vt:lpstr>
      <vt:lpstr>Resources for Assisters</vt:lpstr>
      <vt:lpstr>More to Come with GEAR!</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Enrollment Assister Resource: GEARing up for OE3!</dc:title>
  <dc:creator>Whitney Griggs</dc:creator>
  <cp:lastModifiedBy>Cindy Zeldin</cp:lastModifiedBy>
  <cp:revision>55</cp:revision>
  <dcterms:created xsi:type="dcterms:W3CDTF">2015-10-09T15:04:42Z</dcterms:created>
  <dcterms:modified xsi:type="dcterms:W3CDTF">2015-12-06T21:53:50Z</dcterms:modified>
</cp:coreProperties>
</file>