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14"/>
  </p:notesMasterIdLst>
  <p:sldIdLst>
    <p:sldId id="256" r:id="rId3"/>
    <p:sldId id="257" r:id="rId4"/>
    <p:sldId id="266" r:id="rId5"/>
    <p:sldId id="263" r:id="rId6"/>
    <p:sldId id="264" r:id="rId7"/>
    <p:sldId id="259" r:id="rId8"/>
    <p:sldId id="267" r:id="rId9"/>
    <p:sldId id="258" r:id="rId10"/>
    <p:sldId id="261" r:id="rId11"/>
    <p:sldId id="262" r:id="rId12"/>
    <p:sldId id="265" r:id="rId13"/>
  </p:sldIdLst>
  <p:sldSz cx="9144000" cy="6858000" type="screen4x3"/>
  <p:notesSz cx="7077075" cy="9023350"/>
  <p:custDataLst>
    <p:tags r:id="rId15"/>
  </p:custDataLst>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00"/>
    <a:srgbClr val="CC6600"/>
    <a:srgbClr val="996633"/>
    <a:srgbClr val="993300"/>
    <a:srgbClr val="FFCC99"/>
    <a:srgbClr val="CC9900"/>
    <a:srgbClr val="FFCC6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24" autoAdjust="0"/>
  </p:normalViewPr>
  <p:slideViewPr>
    <p:cSldViewPr>
      <p:cViewPr varScale="1">
        <p:scale>
          <a:sx n="71" d="100"/>
          <a:sy n="71" d="100"/>
        </p:scale>
        <p:origin x="1296"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0" y="0"/>
            <a:ext cx="3066301" cy="450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738" tIns="46369" rIns="92738" bIns="46369" numCol="1" anchor="t" anchorCtr="0" compatLnSpc="1">
            <a:prstTxWarp prst="textNoShape">
              <a:avLst/>
            </a:prstTxWarp>
          </a:bodyPr>
          <a:lstStyle>
            <a:lvl1pPr defTabSz="927100" eaLnBrk="0" hangingPunct="0">
              <a:defRPr sz="1200">
                <a:latin typeface="Times New Roman" pitchFamily="18" charset="0"/>
              </a:defRPr>
            </a:lvl1pPr>
          </a:lstStyle>
          <a:p>
            <a:endParaRPr lang="en-US"/>
          </a:p>
        </p:txBody>
      </p:sp>
      <p:sp>
        <p:nvSpPr>
          <p:cNvPr id="2057" name="Rectangle 9"/>
          <p:cNvSpPr>
            <a:spLocks noGrp="1" noRot="1" noChangeAspect="1" noChangeArrowheads="1" noTextEdit="1"/>
          </p:cNvSpPr>
          <p:nvPr>
            <p:ph type="sldImg" idx="2"/>
          </p:nvPr>
        </p:nvSpPr>
        <p:spPr bwMode="auto">
          <a:xfrm>
            <a:off x="1282700" y="677863"/>
            <a:ext cx="4511675" cy="3382962"/>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8" name="Rectangle 10"/>
          <p:cNvSpPr>
            <a:spLocks noGrp="1" noChangeArrowheads="1"/>
          </p:cNvSpPr>
          <p:nvPr>
            <p:ph type="body" sz="quarter" idx="3"/>
          </p:nvPr>
        </p:nvSpPr>
        <p:spPr bwMode="auto">
          <a:xfrm>
            <a:off x="942857" y="4286400"/>
            <a:ext cx="5191364" cy="40595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738" tIns="46369" rIns="92738" bIns="4636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9" name="Rectangle 11"/>
          <p:cNvSpPr>
            <a:spLocks noGrp="1" noChangeArrowheads="1"/>
          </p:cNvSpPr>
          <p:nvPr>
            <p:ph type="dt" idx="1"/>
          </p:nvPr>
        </p:nvSpPr>
        <p:spPr bwMode="auto">
          <a:xfrm>
            <a:off x="4010774" y="0"/>
            <a:ext cx="3066301" cy="450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738" tIns="46369" rIns="92738" bIns="46369" numCol="1" anchor="t" anchorCtr="0" compatLnSpc="1">
            <a:prstTxWarp prst="textNoShape">
              <a:avLst/>
            </a:prstTxWarp>
          </a:bodyPr>
          <a:lstStyle>
            <a:lvl1pPr algn="r" defTabSz="927100" eaLnBrk="0" hangingPunct="0">
              <a:defRPr sz="1200">
                <a:latin typeface="Times New Roman" pitchFamily="18" charset="0"/>
              </a:defRPr>
            </a:lvl1pPr>
          </a:lstStyle>
          <a:p>
            <a:endParaRPr lang="en-US"/>
          </a:p>
        </p:txBody>
      </p:sp>
      <p:sp>
        <p:nvSpPr>
          <p:cNvPr id="2060" name="Rectangle 12"/>
          <p:cNvSpPr>
            <a:spLocks noGrp="1" noChangeArrowheads="1"/>
          </p:cNvSpPr>
          <p:nvPr>
            <p:ph type="ftr" sz="quarter" idx="4"/>
          </p:nvPr>
        </p:nvSpPr>
        <p:spPr bwMode="auto">
          <a:xfrm>
            <a:off x="0" y="8572800"/>
            <a:ext cx="3066301" cy="450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738" tIns="46369" rIns="92738" bIns="46369" numCol="1" anchor="b" anchorCtr="0" compatLnSpc="1">
            <a:prstTxWarp prst="textNoShape">
              <a:avLst/>
            </a:prstTxWarp>
          </a:bodyPr>
          <a:lstStyle>
            <a:lvl1pPr defTabSz="927100" eaLnBrk="0" hangingPunct="0">
              <a:defRPr sz="1200">
                <a:latin typeface="Times New Roman" pitchFamily="18" charset="0"/>
              </a:defRPr>
            </a:lvl1pPr>
          </a:lstStyle>
          <a:p>
            <a:endParaRPr lang="en-US"/>
          </a:p>
        </p:txBody>
      </p:sp>
      <p:sp>
        <p:nvSpPr>
          <p:cNvPr id="2061" name="Rectangle 13"/>
          <p:cNvSpPr>
            <a:spLocks noGrp="1" noChangeArrowheads="1"/>
          </p:cNvSpPr>
          <p:nvPr>
            <p:ph type="sldNum" sz="quarter" idx="5"/>
          </p:nvPr>
        </p:nvSpPr>
        <p:spPr bwMode="auto">
          <a:xfrm>
            <a:off x="4010774" y="8572800"/>
            <a:ext cx="3066301" cy="450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2738" tIns="46369" rIns="92738" bIns="46369" numCol="1" anchor="b" anchorCtr="0" compatLnSpc="1">
            <a:prstTxWarp prst="textNoShape">
              <a:avLst/>
            </a:prstTxWarp>
          </a:bodyPr>
          <a:lstStyle>
            <a:lvl1pPr algn="r" defTabSz="927100" eaLnBrk="0" hangingPunct="0">
              <a:defRPr sz="1200">
                <a:latin typeface="Times New Roman" pitchFamily="18" charset="0"/>
              </a:defRPr>
            </a:lvl1pPr>
          </a:lstStyle>
          <a:p>
            <a:fld id="{C5AD84BD-B57F-44ED-B432-012949432F91}" type="slidenum">
              <a:rPr lang="en-US"/>
              <a:pPr/>
              <a:t>‹#›</a:t>
            </a:fld>
            <a:endParaRPr lang="en-US"/>
          </a:p>
        </p:txBody>
      </p:sp>
    </p:spTree>
    <p:extLst>
      <p:ext uri="{BB962C8B-B14F-4D97-AF65-F5344CB8AC3E}">
        <p14:creationId xmlns:p14="http://schemas.microsoft.com/office/powerpoint/2010/main" val="34800049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23" name="Rectangle 3"/>
          <p:cNvSpPr>
            <a:spLocks noGrp="1" noChangeArrowheads="1"/>
          </p:cNvSpPr>
          <p:nvPr>
            <p:ph type="ctrTitle"/>
          </p:nvPr>
        </p:nvSpPr>
        <p:spPr>
          <a:xfrm>
            <a:off x="2438400" y="3352800"/>
            <a:ext cx="6324600" cy="1371600"/>
          </a:xfrm>
        </p:spPr>
        <p:txBody>
          <a:bodyPr/>
          <a:lstStyle>
            <a:lvl1pPr>
              <a:lnSpc>
                <a:spcPct val="90000"/>
              </a:lnSpc>
              <a:defRPr sz="4800"/>
            </a:lvl1pPr>
          </a:lstStyle>
          <a:p>
            <a:pPr lvl="0"/>
            <a:r>
              <a:rPr lang="en-US" noProof="0" smtClean="0"/>
              <a:t>Click to edit Master title style</a:t>
            </a:r>
            <a:endParaRPr lang="en-US" noProof="0" dirty="0" smtClean="0"/>
          </a:p>
        </p:txBody>
      </p:sp>
      <p:sp>
        <p:nvSpPr>
          <p:cNvPr id="30724" name="Rectangle 4"/>
          <p:cNvSpPr>
            <a:spLocks noGrp="1" noChangeArrowheads="1"/>
          </p:cNvSpPr>
          <p:nvPr>
            <p:ph type="subTitle" idx="1"/>
          </p:nvPr>
        </p:nvSpPr>
        <p:spPr>
          <a:xfrm>
            <a:off x="2438400" y="4724400"/>
            <a:ext cx="6324600" cy="685800"/>
          </a:xfrm>
        </p:spPr>
        <p:txBody>
          <a:bodyPr/>
          <a:lstStyle>
            <a:lvl1pPr marL="0" indent="0">
              <a:lnSpc>
                <a:spcPct val="80000"/>
              </a:lnSpc>
              <a:buFont typeface="Wingdings" pitchFamily="2" charset="2"/>
              <a:buNone/>
              <a:defRPr sz="3200"/>
            </a:lvl1pPr>
          </a:lstStyle>
          <a:p>
            <a:pPr lvl="0"/>
            <a:r>
              <a:rPr lang="en-US" noProof="0" smtClean="0"/>
              <a:t>Click to edit Master subtitle style</a:t>
            </a:r>
            <a:endParaRPr lang="en-US" noProof="0" dirty="0" smtClean="0"/>
          </a:p>
        </p:txBody>
      </p:sp>
    </p:spTree>
  </p:cSld>
  <p:clrMapOvr>
    <a:masterClrMapping/>
  </p:clrMapOvr>
  <p:transition spd="slow">
    <p:randomBar dir="vert"/>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46822018"/>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38950" y="685800"/>
            <a:ext cx="1771650" cy="487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0" y="685800"/>
            <a:ext cx="5162550" cy="487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4790626"/>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8924260"/>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0631113"/>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0" y="2057400"/>
            <a:ext cx="34671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3500" y="2057400"/>
            <a:ext cx="3467100" cy="3505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62452031"/>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17393848"/>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27598090"/>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7090836"/>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6490057"/>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2970899"/>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body" idx="1"/>
          </p:nvPr>
        </p:nvSpPr>
        <p:spPr bwMode="auto">
          <a:xfrm>
            <a:off x="1524000" y="2057400"/>
            <a:ext cx="708660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9713" name="Rectangle 17"/>
          <p:cNvSpPr>
            <a:spLocks noGrp="1" noChangeArrowheads="1"/>
          </p:cNvSpPr>
          <p:nvPr>
            <p:ph type="title"/>
          </p:nvPr>
        </p:nvSpPr>
        <p:spPr bwMode="auto">
          <a:xfrm>
            <a:off x="1524000" y="685800"/>
            <a:ext cx="7086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endParaRPr lang="en-US" dirty="0" smtClean="0"/>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randomBar dir="vert"/>
  </p:transition>
  <p:timing>
    <p:tnLst>
      <p:par>
        <p:cTn id="1" dur="indefinite" restart="never" nodeType="tmRoot"/>
      </p:par>
    </p:tnLst>
  </p:timing>
  <p:txStyles>
    <p:titleStyle>
      <a:lvl1pPr algn="l" rtl="0" eaLnBrk="1" fontAlgn="base" hangingPunct="1">
        <a:spcBef>
          <a:spcPct val="0"/>
        </a:spcBef>
        <a:spcAft>
          <a:spcPct val="0"/>
        </a:spcAft>
        <a:defRPr sz="4000" b="1">
          <a:solidFill>
            <a:schemeClr val="accent1">
              <a:lumMod val="50000"/>
            </a:schemeClr>
          </a:solidFill>
          <a:latin typeface="+mj-lt"/>
          <a:ea typeface="+mj-ea"/>
          <a:cs typeface="+mj-cs"/>
        </a:defRPr>
      </a:lvl1pPr>
      <a:lvl2pPr algn="l" rtl="0" eaLnBrk="1" fontAlgn="base" hangingPunct="1">
        <a:spcBef>
          <a:spcPct val="0"/>
        </a:spcBef>
        <a:spcAft>
          <a:spcPct val="0"/>
        </a:spcAft>
        <a:defRPr sz="4000" b="1">
          <a:solidFill>
            <a:srgbClr val="000000"/>
          </a:solidFill>
          <a:latin typeface="Arial Narrow" pitchFamily="34" charset="0"/>
        </a:defRPr>
      </a:lvl2pPr>
      <a:lvl3pPr algn="l" rtl="0" eaLnBrk="1" fontAlgn="base" hangingPunct="1">
        <a:spcBef>
          <a:spcPct val="0"/>
        </a:spcBef>
        <a:spcAft>
          <a:spcPct val="0"/>
        </a:spcAft>
        <a:defRPr sz="4000" b="1">
          <a:solidFill>
            <a:srgbClr val="000000"/>
          </a:solidFill>
          <a:latin typeface="Arial Narrow" pitchFamily="34" charset="0"/>
        </a:defRPr>
      </a:lvl3pPr>
      <a:lvl4pPr algn="l" rtl="0" eaLnBrk="1" fontAlgn="base" hangingPunct="1">
        <a:spcBef>
          <a:spcPct val="0"/>
        </a:spcBef>
        <a:spcAft>
          <a:spcPct val="0"/>
        </a:spcAft>
        <a:defRPr sz="4000" b="1">
          <a:solidFill>
            <a:srgbClr val="000000"/>
          </a:solidFill>
          <a:latin typeface="Arial Narrow" pitchFamily="34" charset="0"/>
        </a:defRPr>
      </a:lvl4pPr>
      <a:lvl5pPr algn="l" rtl="0" eaLnBrk="1" fontAlgn="base" hangingPunct="1">
        <a:spcBef>
          <a:spcPct val="0"/>
        </a:spcBef>
        <a:spcAft>
          <a:spcPct val="0"/>
        </a:spcAft>
        <a:defRPr sz="4000" b="1">
          <a:solidFill>
            <a:srgbClr val="000000"/>
          </a:solidFill>
          <a:latin typeface="Arial Narrow" pitchFamily="34" charset="0"/>
        </a:defRPr>
      </a:lvl5pPr>
      <a:lvl6pPr marL="457200" algn="l" rtl="0" eaLnBrk="1" fontAlgn="base" hangingPunct="1">
        <a:spcBef>
          <a:spcPct val="0"/>
        </a:spcBef>
        <a:spcAft>
          <a:spcPct val="0"/>
        </a:spcAft>
        <a:defRPr sz="4000" b="1">
          <a:solidFill>
            <a:srgbClr val="000000"/>
          </a:solidFill>
          <a:latin typeface="Arial Narrow" pitchFamily="34" charset="0"/>
        </a:defRPr>
      </a:lvl6pPr>
      <a:lvl7pPr marL="914400" algn="l" rtl="0" eaLnBrk="1" fontAlgn="base" hangingPunct="1">
        <a:spcBef>
          <a:spcPct val="0"/>
        </a:spcBef>
        <a:spcAft>
          <a:spcPct val="0"/>
        </a:spcAft>
        <a:defRPr sz="4000" b="1">
          <a:solidFill>
            <a:srgbClr val="000000"/>
          </a:solidFill>
          <a:latin typeface="Arial Narrow" pitchFamily="34" charset="0"/>
        </a:defRPr>
      </a:lvl7pPr>
      <a:lvl8pPr marL="1371600" algn="l" rtl="0" eaLnBrk="1" fontAlgn="base" hangingPunct="1">
        <a:spcBef>
          <a:spcPct val="0"/>
        </a:spcBef>
        <a:spcAft>
          <a:spcPct val="0"/>
        </a:spcAft>
        <a:defRPr sz="4000" b="1">
          <a:solidFill>
            <a:srgbClr val="000000"/>
          </a:solidFill>
          <a:latin typeface="Arial Narrow" pitchFamily="34" charset="0"/>
        </a:defRPr>
      </a:lvl8pPr>
      <a:lvl9pPr marL="1828800" algn="l" rtl="0" eaLnBrk="1" fontAlgn="base" hangingPunct="1">
        <a:spcBef>
          <a:spcPct val="0"/>
        </a:spcBef>
        <a:spcAft>
          <a:spcPct val="0"/>
        </a:spcAft>
        <a:defRPr sz="4000" b="1">
          <a:solidFill>
            <a:srgbClr val="000000"/>
          </a:solidFill>
          <a:latin typeface="Arial Narrow" pitchFamily="34" charset="0"/>
        </a:defRPr>
      </a:lvl9pPr>
    </p:titleStyle>
    <p:bodyStyle>
      <a:lvl1pPr marL="342900" indent="-342900" algn="l" rtl="0" eaLnBrk="1" fontAlgn="base" hangingPunct="1">
        <a:spcBef>
          <a:spcPct val="20000"/>
        </a:spcBef>
        <a:spcAft>
          <a:spcPct val="0"/>
        </a:spcAft>
        <a:buClr>
          <a:schemeClr val="accent1">
            <a:lumMod val="50000"/>
          </a:schemeClr>
        </a:buClr>
        <a:buSzPct val="50000"/>
        <a:buFont typeface="Wingdings" pitchFamily="2" charset="2"/>
        <a:buChar char="n"/>
        <a:defRPr sz="2800">
          <a:solidFill>
            <a:schemeClr val="accent1">
              <a:lumMod val="50000"/>
            </a:schemeClr>
          </a:solidFill>
          <a:latin typeface="+mn-lt"/>
          <a:ea typeface="+mn-ea"/>
          <a:cs typeface="+mn-cs"/>
        </a:defRPr>
      </a:lvl1pPr>
      <a:lvl2pPr marL="742950" indent="-285750" algn="l" rtl="0" eaLnBrk="1" fontAlgn="base" hangingPunct="1">
        <a:spcBef>
          <a:spcPct val="20000"/>
        </a:spcBef>
        <a:spcAft>
          <a:spcPct val="0"/>
        </a:spcAft>
        <a:buClr>
          <a:schemeClr val="accent1">
            <a:lumMod val="50000"/>
          </a:schemeClr>
        </a:buClr>
        <a:buSzPct val="50000"/>
        <a:buFont typeface="Wingdings" pitchFamily="2" charset="2"/>
        <a:buChar char="n"/>
        <a:defRPr sz="2400">
          <a:solidFill>
            <a:schemeClr val="accent1">
              <a:lumMod val="50000"/>
            </a:schemeClr>
          </a:solidFill>
          <a:latin typeface="+mn-lt"/>
        </a:defRPr>
      </a:lvl2pPr>
      <a:lvl3pPr marL="1143000" indent="-228600" algn="l" rtl="0" eaLnBrk="1" fontAlgn="base" hangingPunct="1">
        <a:spcBef>
          <a:spcPct val="20000"/>
        </a:spcBef>
        <a:spcAft>
          <a:spcPct val="0"/>
        </a:spcAft>
        <a:buClr>
          <a:schemeClr val="accent1">
            <a:lumMod val="50000"/>
          </a:schemeClr>
        </a:buClr>
        <a:buSzPct val="50000"/>
        <a:buFont typeface="Wingdings" pitchFamily="2" charset="2"/>
        <a:buChar char="n"/>
        <a:defRPr sz="2000">
          <a:solidFill>
            <a:schemeClr val="accent1">
              <a:lumMod val="50000"/>
            </a:schemeClr>
          </a:solidFill>
          <a:latin typeface="+mn-lt"/>
        </a:defRPr>
      </a:lvl3pPr>
      <a:lvl4pPr marL="1600200" indent="-228600" algn="l" rtl="0" eaLnBrk="1" fontAlgn="base" hangingPunct="1">
        <a:spcBef>
          <a:spcPct val="20000"/>
        </a:spcBef>
        <a:spcAft>
          <a:spcPct val="0"/>
        </a:spcAft>
        <a:buClr>
          <a:schemeClr val="accent1">
            <a:lumMod val="50000"/>
          </a:schemeClr>
        </a:buClr>
        <a:buSzPct val="50000"/>
        <a:buFont typeface="Wingdings" pitchFamily="2" charset="2"/>
        <a:buChar char="n"/>
        <a:defRPr>
          <a:solidFill>
            <a:schemeClr val="accent1">
              <a:lumMod val="50000"/>
            </a:schemeClr>
          </a:solidFill>
          <a:latin typeface="+mn-lt"/>
        </a:defRPr>
      </a:lvl4pPr>
      <a:lvl5pPr marL="2057400" indent="-228600" algn="l" rtl="0" eaLnBrk="1" fontAlgn="base" hangingPunct="1">
        <a:spcBef>
          <a:spcPct val="20000"/>
        </a:spcBef>
        <a:spcAft>
          <a:spcPct val="0"/>
        </a:spcAft>
        <a:buClr>
          <a:schemeClr val="accent1">
            <a:lumMod val="50000"/>
          </a:schemeClr>
        </a:buClr>
        <a:buSzPct val="50000"/>
        <a:buFont typeface="Wingdings" pitchFamily="2" charset="2"/>
        <a:buChar char="n"/>
        <a:defRPr>
          <a:solidFill>
            <a:schemeClr val="accent1">
              <a:lumMod val="50000"/>
            </a:schemeClr>
          </a:solidFill>
          <a:latin typeface="+mn-lt"/>
        </a:defRPr>
      </a:lvl5pPr>
      <a:lvl6pPr marL="25146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6pPr>
      <a:lvl7pPr marL="29718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7pPr>
      <a:lvl8pPr marL="34290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8pPr>
      <a:lvl9pPr marL="38862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Rectangle 6"/>
          <p:cNvSpPr>
            <a:spLocks noGrp="1" noChangeArrowheads="1"/>
          </p:cNvSpPr>
          <p:nvPr>
            <p:ph type="ctrTitle"/>
          </p:nvPr>
        </p:nvSpPr>
        <p:spPr>
          <a:xfrm>
            <a:off x="685800" y="838200"/>
            <a:ext cx="8229599" cy="2362200"/>
          </a:xfrm>
        </p:spPr>
        <p:txBody>
          <a:bodyPr/>
          <a:lstStyle/>
          <a:p>
            <a:pPr algn="ctr"/>
            <a:r>
              <a:rPr lang="en-US" sz="3600" cap="small" dirty="0" smtClean="0">
                <a:solidFill>
                  <a:schemeClr val="bg2"/>
                </a:solidFill>
              </a:rPr>
              <a:t>Multiplying the Power of Faith Engagement</a:t>
            </a:r>
            <a:br>
              <a:rPr lang="en-US" sz="3600" cap="small" dirty="0" smtClean="0">
                <a:solidFill>
                  <a:schemeClr val="bg2"/>
                </a:solidFill>
              </a:rPr>
            </a:br>
            <a:r>
              <a:rPr lang="en-US" sz="2000" cap="small" dirty="0" smtClean="0">
                <a:solidFill>
                  <a:schemeClr val="bg2"/>
                </a:solidFill>
              </a:rPr>
              <a:t/>
            </a:r>
            <a:br>
              <a:rPr lang="en-US" sz="2000" cap="small" dirty="0" smtClean="0">
                <a:solidFill>
                  <a:schemeClr val="bg2"/>
                </a:solidFill>
              </a:rPr>
            </a:br>
            <a:r>
              <a:rPr lang="en-US" sz="3600" cap="small" dirty="0" smtClean="0">
                <a:solidFill>
                  <a:schemeClr val="bg2"/>
                </a:solidFill>
              </a:rPr>
              <a:t>Ebenezer Baptist Church </a:t>
            </a:r>
            <a:br>
              <a:rPr lang="en-US" sz="3600" cap="small" dirty="0" smtClean="0">
                <a:solidFill>
                  <a:schemeClr val="bg2"/>
                </a:solidFill>
              </a:rPr>
            </a:br>
            <a:r>
              <a:rPr lang="en-US" sz="3600" cap="small" dirty="0" smtClean="0">
                <a:solidFill>
                  <a:schemeClr val="bg2"/>
                </a:solidFill>
              </a:rPr>
              <a:t>and the</a:t>
            </a:r>
            <a:br>
              <a:rPr lang="en-US" sz="3600" cap="small" dirty="0" smtClean="0">
                <a:solidFill>
                  <a:schemeClr val="bg2"/>
                </a:solidFill>
              </a:rPr>
            </a:br>
            <a:r>
              <a:rPr lang="en-US" sz="3600" cap="small" dirty="0" smtClean="0">
                <a:solidFill>
                  <a:schemeClr val="bg2"/>
                </a:solidFill>
              </a:rPr>
              <a:t>Martin Luther King Sr. Community Resources Collaborative</a:t>
            </a:r>
            <a:endParaRPr lang="en-US" sz="3600" cap="small" dirty="0">
              <a:solidFill>
                <a:schemeClr val="bg2"/>
              </a:solidFill>
            </a:endParaRPr>
          </a:p>
        </p:txBody>
      </p:sp>
      <p:sp>
        <p:nvSpPr>
          <p:cNvPr id="3" name="Rectangle 2"/>
          <p:cNvSpPr/>
          <p:nvPr/>
        </p:nvSpPr>
        <p:spPr>
          <a:xfrm>
            <a:off x="-1" y="5396805"/>
            <a:ext cx="9122391" cy="1384995"/>
          </a:xfrm>
          <a:prstGeom prst="rect">
            <a:avLst/>
          </a:prstGeom>
        </p:spPr>
        <p:txBody>
          <a:bodyPr wrap="square">
            <a:spAutoFit/>
          </a:bodyPr>
          <a:lstStyle/>
          <a:p>
            <a:pPr algn="ctr"/>
            <a:r>
              <a:rPr lang="en-US" sz="1800" b="1" i="1" kern="0" dirty="0">
                <a:solidFill>
                  <a:schemeClr val="bg2"/>
                </a:solidFill>
              </a:rPr>
              <a:t>Presented by: </a:t>
            </a:r>
            <a:endParaRPr lang="en-US" sz="1800" b="1" i="1" kern="0" dirty="0" smtClean="0">
              <a:solidFill>
                <a:schemeClr val="bg2"/>
              </a:solidFill>
            </a:endParaRPr>
          </a:p>
          <a:p>
            <a:pPr algn="ctr"/>
            <a:endParaRPr lang="en-US" sz="1800" b="1" i="1" kern="0" dirty="0" smtClean="0">
              <a:solidFill>
                <a:schemeClr val="bg2"/>
              </a:solidFill>
            </a:endParaRPr>
          </a:p>
          <a:p>
            <a:pPr algn="ctr"/>
            <a:r>
              <a:rPr lang="en-US" b="1" kern="0" dirty="0" smtClean="0">
                <a:solidFill>
                  <a:schemeClr val="bg2"/>
                </a:solidFill>
              </a:rPr>
              <a:t>Detria Russell</a:t>
            </a:r>
          </a:p>
          <a:p>
            <a:pPr algn="ctr"/>
            <a:r>
              <a:rPr lang="en-US" b="1" kern="0" dirty="0" smtClean="0">
                <a:solidFill>
                  <a:schemeClr val="bg2"/>
                </a:solidFill>
              </a:rPr>
              <a:t> </a:t>
            </a:r>
            <a:r>
              <a:rPr lang="en-US" b="1" kern="0" dirty="0">
                <a:solidFill>
                  <a:schemeClr val="bg2"/>
                </a:solidFill>
              </a:rPr>
              <a:t>Executive Director</a:t>
            </a:r>
          </a:p>
        </p:txBody>
      </p:sp>
      <p:pic>
        <p:nvPicPr>
          <p:cNvPr id="5" name="Picture 4"/>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276601" y="3393505"/>
            <a:ext cx="2469668" cy="1812232"/>
          </a:xfrm>
          <a:prstGeom prst="rect">
            <a:avLst/>
          </a:prstGeom>
        </p:spPr>
      </p:pic>
    </p:spTree>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6" name="Rectangle 6"/>
          <p:cNvSpPr>
            <a:spLocks noGrp="1" noChangeArrowheads="1"/>
          </p:cNvSpPr>
          <p:nvPr>
            <p:ph type="title"/>
          </p:nvPr>
        </p:nvSpPr>
        <p:spPr>
          <a:xfrm>
            <a:off x="0" y="38043"/>
            <a:ext cx="9144000" cy="838200"/>
          </a:xfrm>
        </p:spPr>
        <p:txBody>
          <a:bodyPr/>
          <a:lstStyle/>
          <a:p>
            <a:pPr algn="ctr"/>
            <a:r>
              <a:rPr lang="en-US" cap="small" dirty="0" smtClean="0">
                <a:solidFill>
                  <a:schemeClr val="bg2"/>
                </a:solidFill>
              </a:rPr>
              <a:t>Closing Thoughts</a:t>
            </a:r>
            <a:endParaRPr lang="en-US" cap="small" dirty="0">
              <a:solidFill>
                <a:schemeClr val="bg2"/>
              </a:solidFill>
            </a:endParaRPr>
          </a:p>
        </p:txBody>
      </p:sp>
      <p:sp>
        <p:nvSpPr>
          <p:cNvPr id="10247" name="Rectangle 7"/>
          <p:cNvSpPr>
            <a:spLocks noGrp="1" noChangeArrowheads="1"/>
          </p:cNvSpPr>
          <p:nvPr>
            <p:ph type="body" idx="1"/>
          </p:nvPr>
        </p:nvSpPr>
        <p:spPr>
          <a:xfrm>
            <a:off x="999697" y="1329575"/>
            <a:ext cx="7584174" cy="3200400"/>
          </a:xfrm>
        </p:spPr>
        <p:txBody>
          <a:bodyPr/>
          <a:lstStyle/>
          <a:p>
            <a:pPr marL="0" indent="0" algn="just">
              <a:buNone/>
            </a:pPr>
            <a:r>
              <a:rPr lang="en-US" dirty="0" smtClean="0"/>
              <a:t>Our goal is to provide education, awareness, and  affordable </a:t>
            </a:r>
            <a:r>
              <a:rPr lang="en-US" dirty="0"/>
              <a:t>h</a:t>
            </a:r>
            <a:r>
              <a:rPr lang="en-US" dirty="0" smtClean="0"/>
              <a:t>ealthcare options for all  individuals residing in the Old Fourth Ward and Sweet Auburn Communities.  Ebenezer Baptist Church and The Collaborative are dedicated to this endeavor through various community based programs, events, partner agencies and marketing outreach strategies.</a:t>
            </a:r>
            <a:endParaRPr lang="en-US" dirty="0"/>
          </a:p>
          <a:p>
            <a:pPr marL="0" indent="0" algn="just">
              <a:buNone/>
            </a:pPr>
            <a:endParaRPr lang="en-US" dirty="0"/>
          </a:p>
        </p:txBody>
      </p:sp>
      <p:sp>
        <p:nvSpPr>
          <p:cNvPr id="6" name="Rectangle 7"/>
          <p:cNvSpPr txBox="1">
            <a:spLocks noChangeArrowheads="1"/>
          </p:cNvSpPr>
          <p:nvPr/>
        </p:nvSpPr>
        <p:spPr bwMode="auto">
          <a:xfrm>
            <a:off x="1343735" y="4983307"/>
            <a:ext cx="7575077"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accent1">
                  <a:lumMod val="50000"/>
                </a:schemeClr>
              </a:buClr>
              <a:buSzPct val="50000"/>
              <a:buFont typeface="Wingdings" pitchFamily="2" charset="2"/>
              <a:buChar char="n"/>
              <a:defRPr sz="2800">
                <a:solidFill>
                  <a:schemeClr val="accent1">
                    <a:lumMod val="50000"/>
                  </a:schemeClr>
                </a:solidFill>
                <a:latin typeface="+mn-lt"/>
                <a:ea typeface="+mn-ea"/>
                <a:cs typeface="+mn-cs"/>
              </a:defRPr>
            </a:lvl1pPr>
            <a:lvl2pPr marL="742950" indent="-285750" algn="l" rtl="0" eaLnBrk="1" fontAlgn="base" hangingPunct="1">
              <a:spcBef>
                <a:spcPct val="20000"/>
              </a:spcBef>
              <a:spcAft>
                <a:spcPct val="0"/>
              </a:spcAft>
              <a:buClr>
                <a:schemeClr val="accent1">
                  <a:lumMod val="50000"/>
                </a:schemeClr>
              </a:buClr>
              <a:buSzPct val="50000"/>
              <a:buFont typeface="Wingdings" pitchFamily="2" charset="2"/>
              <a:buChar char="n"/>
              <a:defRPr sz="2400">
                <a:solidFill>
                  <a:schemeClr val="accent1">
                    <a:lumMod val="50000"/>
                  </a:schemeClr>
                </a:solidFill>
                <a:latin typeface="+mn-lt"/>
              </a:defRPr>
            </a:lvl2pPr>
            <a:lvl3pPr marL="1143000" indent="-228600" algn="l" rtl="0" eaLnBrk="1" fontAlgn="base" hangingPunct="1">
              <a:spcBef>
                <a:spcPct val="20000"/>
              </a:spcBef>
              <a:spcAft>
                <a:spcPct val="0"/>
              </a:spcAft>
              <a:buClr>
                <a:schemeClr val="accent1">
                  <a:lumMod val="50000"/>
                </a:schemeClr>
              </a:buClr>
              <a:buSzPct val="50000"/>
              <a:buFont typeface="Wingdings" pitchFamily="2" charset="2"/>
              <a:buChar char="n"/>
              <a:defRPr sz="2000">
                <a:solidFill>
                  <a:schemeClr val="accent1">
                    <a:lumMod val="50000"/>
                  </a:schemeClr>
                </a:solidFill>
                <a:latin typeface="+mn-lt"/>
              </a:defRPr>
            </a:lvl3pPr>
            <a:lvl4pPr marL="1600200" indent="-228600" algn="l" rtl="0" eaLnBrk="1" fontAlgn="base" hangingPunct="1">
              <a:spcBef>
                <a:spcPct val="20000"/>
              </a:spcBef>
              <a:spcAft>
                <a:spcPct val="0"/>
              </a:spcAft>
              <a:buClr>
                <a:schemeClr val="accent1">
                  <a:lumMod val="50000"/>
                </a:schemeClr>
              </a:buClr>
              <a:buSzPct val="50000"/>
              <a:buFont typeface="Wingdings" pitchFamily="2" charset="2"/>
              <a:buChar char="n"/>
              <a:defRPr>
                <a:solidFill>
                  <a:schemeClr val="accent1">
                    <a:lumMod val="50000"/>
                  </a:schemeClr>
                </a:solidFill>
                <a:latin typeface="+mn-lt"/>
              </a:defRPr>
            </a:lvl4pPr>
            <a:lvl5pPr marL="2057400" indent="-228600" algn="l" rtl="0" eaLnBrk="1" fontAlgn="base" hangingPunct="1">
              <a:spcBef>
                <a:spcPct val="20000"/>
              </a:spcBef>
              <a:spcAft>
                <a:spcPct val="0"/>
              </a:spcAft>
              <a:buClr>
                <a:schemeClr val="accent1">
                  <a:lumMod val="50000"/>
                </a:schemeClr>
              </a:buClr>
              <a:buSzPct val="50000"/>
              <a:buFont typeface="Wingdings" pitchFamily="2" charset="2"/>
              <a:buChar char="n"/>
              <a:defRPr>
                <a:solidFill>
                  <a:schemeClr val="accent1">
                    <a:lumMod val="50000"/>
                  </a:schemeClr>
                </a:solidFill>
                <a:latin typeface="+mn-lt"/>
              </a:defRPr>
            </a:lvl5pPr>
            <a:lvl6pPr marL="25146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6pPr>
            <a:lvl7pPr marL="29718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7pPr>
            <a:lvl8pPr marL="34290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8pPr>
            <a:lvl9pPr marL="3886200" indent="-228600" algn="l" rtl="0" eaLnBrk="1" fontAlgn="base" hangingPunct="1">
              <a:spcBef>
                <a:spcPct val="20000"/>
              </a:spcBef>
              <a:spcAft>
                <a:spcPct val="0"/>
              </a:spcAft>
              <a:buClr>
                <a:srgbClr val="000000"/>
              </a:buClr>
              <a:buSzPct val="50000"/>
              <a:buFont typeface="Wingdings" pitchFamily="2" charset="2"/>
              <a:buChar char="n"/>
              <a:defRPr>
                <a:solidFill>
                  <a:srgbClr val="000000"/>
                </a:solidFill>
                <a:latin typeface="+mn-lt"/>
              </a:defRPr>
            </a:lvl9pPr>
          </a:lstStyle>
          <a:p>
            <a:pPr marL="0" indent="0">
              <a:buNone/>
            </a:pPr>
            <a:r>
              <a:rPr lang="en-US" sz="2000" i="1" kern="0" dirty="0" smtClean="0">
                <a:solidFill>
                  <a:schemeClr val="accent5">
                    <a:lumMod val="50000"/>
                  </a:schemeClr>
                </a:solidFill>
                <a:effectLst>
                  <a:outerShdw blurRad="38100" dist="38100" dir="2700000" algn="tl">
                    <a:srgbClr val="000000">
                      <a:alpha val="43137"/>
                    </a:srgbClr>
                  </a:outerShdw>
                </a:effectLst>
              </a:rPr>
              <a:t>"</a:t>
            </a:r>
            <a:r>
              <a:rPr lang="en-US" sz="2000" i="1" kern="0" dirty="0" smtClean="0">
                <a:solidFill>
                  <a:schemeClr val="bg1"/>
                </a:solidFill>
              </a:rPr>
              <a:t>Moving beyond charity to real change; a movement toward self sufficiency."</a:t>
            </a:r>
          </a:p>
          <a:p>
            <a:pPr marL="0" indent="0">
              <a:buNone/>
            </a:pPr>
            <a:r>
              <a:rPr lang="en-US" sz="2000" kern="0" dirty="0" smtClean="0">
                <a:solidFill>
                  <a:schemeClr val="bg1"/>
                </a:solidFill>
              </a:rPr>
              <a:t>Rev. Dr. Raphael G. Warnock</a:t>
            </a:r>
          </a:p>
        </p:txBody>
      </p:sp>
      <p:pic>
        <p:nvPicPr>
          <p:cNvPr id="7" name="Picture 6"/>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633730" y="5760074"/>
            <a:ext cx="1419654" cy="1041736"/>
          </a:xfrm>
          <a:prstGeom prst="rect">
            <a:avLst/>
          </a:prstGeom>
        </p:spPr>
      </p:pic>
    </p:spTree>
  </p:cSld>
  <p:clrMapOvr>
    <a:masterClrMapping/>
  </p:clrMapOvr>
  <p:transition spd="slow">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Rectangle 6"/>
          <p:cNvSpPr>
            <a:spLocks noGrp="1" noChangeArrowheads="1"/>
          </p:cNvSpPr>
          <p:nvPr>
            <p:ph type="ctrTitle"/>
          </p:nvPr>
        </p:nvSpPr>
        <p:spPr>
          <a:xfrm>
            <a:off x="609600" y="304800"/>
            <a:ext cx="8181833" cy="1371600"/>
          </a:xfrm>
        </p:spPr>
        <p:txBody>
          <a:bodyPr/>
          <a:lstStyle/>
          <a:p>
            <a:r>
              <a:rPr lang="en-US" sz="3600" cap="small" dirty="0" smtClean="0">
                <a:solidFill>
                  <a:schemeClr val="bg2"/>
                </a:solidFill>
              </a:rPr>
              <a:t>Multiplying the Power of Faith Engagement</a:t>
            </a:r>
            <a:endParaRPr lang="en-US" sz="3600" cap="small" dirty="0">
              <a:solidFill>
                <a:schemeClr val="bg2"/>
              </a:solidFill>
            </a:endParaRPr>
          </a:p>
        </p:txBody>
      </p:sp>
      <p:sp>
        <p:nvSpPr>
          <p:cNvPr id="4103" name="Rectangle 7"/>
          <p:cNvSpPr>
            <a:spLocks noGrp="1" noChangeArrowheads="1"/>
          </p:cNvSpPr>
          <p:nvPr>
            <p:ph type="subTitle" idx="1"/>
          </p:nvPr>
        </p:nvSpPr>
        <p:spPr>
          <a:xfrm>
            <a:off x="1219200" y="2362200"/>
            <a:ext cx="7924800" cy="685800"/>
          </a:xfrm>
        </p:spPr>
        <p:txBody>
          <a:bodyPr/>
          <a:lstStyle/>
          <a:p>
            <a:r>
              <a:rPr lang="en-US" sz="2800" dirty="0">
                <a:solidFill>
                  <a:schemeClr val="bg2"/>
                </a:solidFill>
              </a:rPr>
              <a:t>Presented by: Detria Russell, Executive Director</a:t>
            </a:r>
          </a:p>
          <a:p>
            <a:endParaRPr lang="en-US" sz="2800" dirty="0" smtClean="0">
              <a:solidFill>
                <a:schemeClr val="bg2"/>
              </a:solidFill>
            </a:endParaRPr>
          </a:p>
          <a:p>
            <a:endParaRPr lang="en-US" sz="2800" dirty="0">
              <a:solidFill>
                <a:schemeClr val="bg2"/>
              </a:solidFill>
            </a:endParaRPr>
          </a:p>
          <a:p>
            <a:pPr algn="ctr">
              <a:lnSpc>
                <a:spcPct val="150000"/>
              </a:lnSpc>
              <a:spcBef>
                <a:spcPts val="0"/>
              </a:spcBef>
            </a:pPr>
            <a:r>
              <a:rPr lang="en-US" sz="2800" dirty="0" smtClean="0">
                <a:solidFill>
                  <a:schemeClr val="bg2"/>
                </a:solidFill>
              </a:rPr>
              <a:t>Martin </a:t>
            </a:r>
            <a:r>
              <a:rPr lang="en-US" sz="2800" dirty="0">
                <a:solidFill>
                  <a:schemeClr val="bg2"/>
                </a:solidFill>
              </a:rPr>
              <a:t>Luther King Sr. Community Resources Collaborative</a:t>
            </a:r>
          </a:p>
          <a:p>
            <a:pPr algn="ctr">
              <a:lnSpc>
                <a:spcPct val="150000"/>
              </a:lnSpc>
              <a:spcBef>
                <a:spcPts val="0"/>
              </a:spcBef>
            </a:pPr>
            <a:r>
              <a:rPr lang="en-US" sz="2800" dirty="0">
                <a:solidFill>
                  <a:schemeClr val="bg2"/>
                </a:solidFill>
              </a:rPr>
              <a:t>101 Jackson St. NE, Atlanta, Georgia 30312</a:t>
            </a:r>
          </a:p>
          <a:p>
            <a:pPr algn="ctr">
              <a:lnSpc>
                <a:spcPct val="150000"/>
              </a:lnSpc>
              <a:spcBef>
                <a:spcPts val="0"/>
              </a:spcBef>
            </a:pPr>
            <a:r>
              <a:rPr lang="en-US" sz="2800" dirty="0">
                <a:solidFill>
                  <a:schemeClr val="bg2"/>
                </a:solidFill>
              </a:rPr>
              <a:t>404-460-8321/www.mlksrcollaborative.org</a:t>
            </a:r>
          </a:p>
          <a:p>
            <a:endParaRPr lang="en-US" sz="2800" b="1" dirty="0" smtClean="0">
              <a:solidFill>
                <a:schemeClr val="bg2"/>
              </a:solidFill>
              <a:effectLst>
                <a:outerShdw blurRad="38100" dist="38100" dir="2700000" algn="tl">
                  <a:srgbClr val="000000">
                    <a:alpha val="43137"/>
                  </a:srgbClr>
                </a:outerShdw>
              </a:effectLst>
            </a:endParaRPr>
          </a:p>
          <a:p>
            <a:endParaRPr lang="en-US" sz="2800" b="1" dirty="0">
              <a:solidFill>
                <a:schemeClr val="bg2"/>
              </a:solidFill>
            </a:endParaRPr>
          </a:p>
          <a:p>
            <a:endParaRPr lang="en-US" sz="2800" b="1" dirty="0" smtClean="0">
              <a:solidFill>
                <a:schemeClr val="bg2"/>
              </a:solidFill>
            </a:endParaRPr>
          </a:p>
        </p:txBody>
      </p:sp>
      <p:pic>
        <p:nvPicPr>
          <p:cNvPr id="3" name="Picture 2"/>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620000" y="5816264"/>
            <a:ext cx="1419654" cy="1041736"/>
          </a:xfrm>
          <a:prstGeom prst="rect">
            <a:avLst/>
          </a:prstGeom>
        </p:spPr>
      </p:pic>
    </p:spTree>
    <p:extLst>
      <p:ext uri="{BB962C8B-B14F-4D97-AF65-F5344CB8AC3E}">
        <p14:creationId xmlns:p14="http://schemas.microsoft.com/office/powerpoint/2010/main" val="327305060"/>
      </p:ext>
    </p:extLst>
  </p:cSld>
  <p:clrMapOvr>
    <a:masterClrMapping/>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Rectangle 6"/>
          <p:cNvSpPr>
            <a:spLocks noGrp="1" noChangeArrowheads="1"/>
          </p:cNvSpPr>
          <p:nvPr>
            <p:ph type="title"/>
          </p:nvPr>
        </p:nvSpPr>
        <p:spPr>
          <a:xfrm>
            <a:off x="457200" y="342786"/>
            <a:ext cx="8153400" cy="1143000"/>
          </a:xfrm>
        </p:spPr>
        <p:txBody>
          <a:bodyPr/>
          <a:lstStyle/>
          <a:p>
            <a:pPr algn="ctr"/>
            <a:r>
              <a:rPr lang="en-US" sz="3600" cap="small" dirty="0" smtClean="0">
                <a:solidFill>
                  <a:schemeClr val="bg2"/>
                </a:solidFill>
              </a:rPr>
              <a:t>What is the Martin Luther King Sr. Community Resources Collaborative?</a:t>
            </a:r>
            <a:endParaRPr lang="en-US" sz="3600" cap="small" dirty="0">
              <a:solidFill>
                <a:schemeClr val="bg2"/>
              </a:solidFill>
            </a:endParaRPr>
          </a:p>
        </p:txBody>
      </p:sp>
      <p:sp>
        <p:nvSpPr>
          <p:cNvPr id="5127" name="Rectangle 7"/>
          <p:cNvSpPr>
            <a:spLocks noGrp="1" noChangeArrowheads="1"/>
          </p:cNvSpPr>
          <p:nvPr>
            <p:ph type="body" idx="1"/>
          </p:nvPr>
        </p:nvSpPr>
        <p:spPr>
          <a:xfrm>
            <a:off x="1371600" y="2133600"/>
            <a:ext cx="7162800" cy="3657600"/>
          </a:xfrm>
        </p:spPr>
        <p:txBody>
          <a:bodyPr/>
          <a:lstStyle/>
          <a:p>
            <a:pPr marL="0" indent="0" algn="just">
              <a:buNone/>
            </a:pPr>
            <a:r>
              <a:rPr lang="en-US" dirty="0" smtClean="0"/>
              <a:t>In an effort to inspire Atlanta’s Sweet Auburn and Old Fourth Ward to tap into the strength, wisdom and vision within their own communities to help families build better lives, The Martin Luther King Sr. Community Resources Collaborative (Collaborative), was founded in 2012 by lead organization Ebenezer Baptist Church and partner organizations, The Center for Working Families, Inc., Operation Hope and Casey Family Programs. </a:t>
            </a:r>
            <a:endParaRPr lang="en-US" dirty="0"/>
          </a:p>
        </p:txBody>
      </p:sp>
      <p:pic>
        <p:nvPicPr>
          <p:cNvPr id="5" name="Picture 4"/>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620000" y="5783239"/>
            <a:ext cx="1419654" cy="1041736"/>
          </a:xfrm>
          <a:prstGeom prst="rect">
            <a:avLst/>
          </a:prstGeom>
        </p:spPr>
      </p:pic>
    </p:spTree>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7" name="Rectangle 7"/>
          <p:cNvSpPr>
            <a:spLocks noGrp="1" noChangeArrowheads="1"/>
          </p:cNvSpPr>
          <p:nvPr>
            <p:ph type="body" idx="1"/>
          </p:nvPr>
        </p:nvSpPr>
        <p:spPr>
          <a:xfrm>
            <a:off x="1378424" y="2057400"/>
            <a:ext cx="7391400" cy="3124200"/>
          </a:xfrm>
        </p:spPr>
        <p:txBody>
          <a:bodyPr/>
          <a:lstStyle/>
          <a:p>
            <a:pPr marL="0" indent="0" algn="just">
              <a:buNone/>
            </a:pPr>
            <a:r>
              <a:rPr lang="en-US" dirty="0" smtClean="0"/>
              <a:t>Located at 101 Jackson St. NE, Atlanta, Georgia 30312, the 30,000-square-foot complex is named in honor of Martin Luther King Sr., an advocate for equal justice, who served 44 years as pastor of Ebenezer Baptist Church and led the NAACP in Atlanta, Georgia. </a:t>
            </a:r>
          </a:p>
          <a:p>
            <a:pPr marL="0" indent="0" algn="just">
              <a:buNone/>
            </a:pPr>
            <a:endParaRPr lang="en-US" sz="800" dirty="0"/>
          </a:p>
          <a:p>
            <a:pPr marL="0" indent="0" algn="just">
              <a:buNone/>
            </a:pPr>
            <a:r>
              <a:rPr lang="en-US" dirty="0"/>
              <a:t>The Collaborative faithfully follows the 125-year legacy of Ebenezer Baptist Church to work on behalf of the oppressed, disenfranchised and underprivileged within the community and beyond.</a:t>
            </a:r>
          </a:p>
          <a:p>
            <a:pPr marL="0" indent="0" algn="just">
              <a:buNone/>
            </a:pPr>
            <a:endParaRPr lang="en-US" dirty="0" smtClean="0"/>
          </a:p>
          <a:p>
            <a:pPr marL="0" indent="0" algn="just">
              <a:buNone/>
            </a:pPr>
            <a:endParaRPr lang="en-US" dirty="0"/>
          </a:p>
        </p:txBody>
      </p:sp>
      <p:sp>
        <p:nvSpPr>
          <p:cNvPr id="5" name="Rectangle 6"/>
          <p:cNvSpPr txBox="1">
            <a:spLocks noChangeArrowheads="1"/>
          </p:cNvSpPr>
          <p:nvPr/>
        </p:nvSpPr>
        <p:spPr bwMode="auto">
          <a:xfrm>
            <a:off x="304800" y="457143"/>
            <a:ext cx="8312624"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4000" b="1">
                <a:solidFill>
                  <a:schemeClr val="accent1">
                    <a:lumMod val="50000"/>
                  </a:schemeClr>
                </a:solidFill>
                <a:latin typeface="+mj-lt"/>
                <a:ea typeface="+mj-ea"/>
                <a:cs typeface="+mj-cs"/>
              </a:defRPr>
            </a:lvl1pPr>
            <a:lvl2pPr algn="l" rtl="0" eaLnBrk="1" fontAlgn="base" hangingPunct="1">
              <a:spcBef>
                <a:spcPct val="0"/>
              </a:spcBef>
              <a:spcAft>
                <a:spcPct val="0"/>
              </a:spcAft>
              <a:defRPr sz="4000" b="1">
                <a:solidFill>
                  <a:srgbClr val="000000"/>
                </a:solidFill>
                <a:latin typeface="Arial Narrow" pitchFamily="34" charset="0"/>
              </a:defRPr>
            </a:lvl2pPr>
            <a:lvl3pPr algn="l" rtl="0" eaLnBrk="1" fontAlgn="base" hangingPunct="1">
              <a:spcBef>
                <a:spcPct val="0"/>
              </a:spcBef>
              <a:spcAft>
                <a:spcPct val="0"/>
              </a:spcAft>
              <a:defRPr sz="4000" b="1">
                <a:solidFill>
                  <a:srgbClr val="000000"/>
                </a:solidFill>
                <a:latin typeface="Arial Narrow" pitchFamily="34" charset="0"/>
              </a:defRPr>
            </a:lvl3pPr>
            <a:lvl4pPr algn="l" rtl="0" eaLnBrk="1" fontAlgn="base" hangingPunct="1">
              <a:spcBef>
                <a:spcPct val="0"/>
              </a:spcBef>
              <a:spcAft>
                <a:spcPct val="0"/>
              </a:spcAft>
              <a:defRPr sz="4000" b="1">
                <a:solidFill>
                  <a:srgbClr val="000000"/>
                </a:solidFill>
                <a:latin typeface="Arial Narrow" pitchFamily="34" charset="0"/>
              </a:defRPr>
            </a:lvl4pPr>
            <a:lvl5pPr algn="l" rtl="0" eaLnBrk="1" fontAlgn="base" hangingPunct="1">
              <a:spcBef>
                <a:spcPct val="0"/>
              </a:spcBef>
              <a:spcAft>
                <a:spcPct val="0"/>
              </a:spcAft>
              <a:defRPr sz="4000" b="1">
                <a:solidFill>
                  <a:srgbClr val="000000"/>
                </a:solidFill>
                <a:latin typeface="Arial Narrow" pitchFamily="34" charset="0"/>
              </a:defRPr>
            </a:lvl5pPr>
            <a:lvl6pPr marL="457200" algn="l" rtl="0" eaLnBrk="1" fontAlgn="base" hangingPunct="1">
              <a:spcBef>
                <a:spcPct val="0"/>
              </a:spcBef>
              <a:spcAft>
                <a:spcPct val="0"/>
              </a:spcAft>
              <a:defRPr sz="4000" b="1">
                <a:solidFill>
                  <a:srgbClr val="000000"/>
                </a:solidFill>
                <a:latin typeface="Arial Narrow" pitchFamily="34" charset="0"/>
              </a:defRPr>
            </a:lvl6pPr>
            <a:lvl7pPr marL="914400" algn="l" rtl="0" eaLnBrk="1" fontAlgn="base" hangingPunct="1">
              <a:spcBef>
                <a:spcPct val="0"/>
              </a:spcBef>
              <a:spcAft>
                <a:spcPct val="0"/>
              </a:spcAft>
              <a:defRPr sz="4000" b="1">
                <a:solidFill>
                  <a:srgbClr val="000000"/>
                </a:solidFill>
                <a:latin typeface="Arial Narrow" pitchFamily="34" charset="0"/>
              </a:defRPr>
            </a:lvl7pPr>
            <a:lvl8pPr marL="1371600" algn="l" rtl="0" eaLnBrk="1" fontAlgn="base" hangingPunct="1">
              <a:spcBef>
                <a:spcPct val="0"/>
              </a:spcBef>
              <a:spcAft>
                <a:spcPct val="0"/>
              </a:spcAft>
              <a:defRPr sz="4000" b="1">
                <a:solidFill>
                  <a:srgbClr val="000000"/>
                </a:solidFill>
                <a:latin typeface="Arial Narrow" pitchFamily="34" charset="0"/>
              </a:defRPr>
            </a:lvl8pPr>
            <a:lvl9pPr marL="1828800" algn="l" rtl="0" eaLnBrk="1" fontAlgn="base" hangingPunct="1">
              <a:spcBef>
                <a:spcPct val="0"/>
              </a:spcBef>
              <a:spcAft>
                <a:spcPct val="0"/>
              </a:spcAft>
              <a:defRPr sz="4000" b="1">
                <a:solidFill>
                  <a:srgbClr val="000000"/>
                </a:solidFill>
                <a:latin typeface="Arial Narrow" pitchFamily="34" charset="0"/>
              </a:defRPr>
            </a:lvl9pPr>
          </a:lstStyle>
          <a:p>
            <a:pPr algn="ctr"/>
            <a:r>
              <a:rPr lang="en-US" sz="3600" kern="0" cap="small" dirty="0" smtClean="0">
                <a:solidFill>
                  <a:schemeClr val="bg2"/>
                </a:solidFill>
              </a:rPr>
              <a:t>What is the Martin Luther King Sr. Community Resources Collaborative?</a:t>
            </a:r>
            <a:endParaRPr lang="en-US" sz="3600" kern="0" cap="small" dirty="0">
              <a:solidFill>
                <a:schemeClr val="bg2"/>
              </a:solidFill>
            </a:endParaRPr>
          </a:p>
        </p:txBody>
      </p:sp>
      <p:pic>
        <p:nvPicPr>
          <p:cNvPr id="7" name="Picture 6"/>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620000" y="5816264"/>
            <a:ext cx="1419654" cy="1041736"/>
          </a:xfrm>
          <a:prstGeom prst="rect">
            <a:avLst/>
          </a:prstGeom>
        </p:spPr>
      </p:pic>
    </p:spTree>
    <p:extLst>
      <p:ext uri="{BB962C8B-B14F-4D97-AF65-F5344CB8AC3E}">
        <p14:creationId xmlns:p14="http://schemas.microsoft.com/office/powerpoint/2010/main" val="2257099490"/>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Rectangle 6"/>
          <p:cNvSpPr>
            <a:spLocks noGrp="1" noChangeArrowheads="1"/>
          </p:cNvSpPr>
          <p:nvPr>
            <p:ph type="title"/>
          </p:nvPr>
        </p:nvSpPr>
        <p:spPr>
          <a:xfrm>
            <a:off x="1219200" y="457200"/>
            <a:ext cx="7162800" cy="695979"/>
          </a:xfrm>
        </p:spPr>
        <p:txBody>
          <a:bodyPr/>
          <a:lstStyle/>
          <a:p>
            <a:r>
              <a:rPr lang="en-US" sz="3600" cap="small" dirty="0" smtClean="0">
                <a:solidFill>
                  <a:schemeClr val="bg2"/>
                </a:solidFill>
              </a:rPr>
              <a:t> Vision &amp; Mission of the Collaborative</a:t>
            </a:r>
            <a:endParaRPr lang="en-US" sz="3600" cap="small" dirty="0">
              <a:solidFill>
                <a:schemeClr val="bg2"/>
              </a:solidFill>
            </a:endParaRPr>
          </a:p>
        </p:txBody>
      </p:sp>
      <p:sp>
        <p:nvSpPr>
          <p:cNvPr id="5127" name="Rectangle 7"/>
          <p:cNvSpPr>
            <a:spLocks noGrp="1" noChangeArrowheads="1"/>
          </p:cNvSpPr>
          <p:nvPr>
            <p:ph type="body" idx="1"/>
          </p:nvPr>
        </p:nvSpPr>
        <p:spPr>
          <a:xfrm>
            <a:off x="1371600" y="2057400"/>
            <a:ext cx="7391400" cy="3733800"/>
          </a:xfrm>
        </p:spPr>
        <p:txBody>
          <a:bodyPr/>
          <a:lstStyle/>
          <a:p>
            <a:pPr algn="just"/>
            <a:r>
              <a:rPr lang="en-US" b="1" dirty="0" smtClean="0"/>
              <a:t>The Collaborative’s Vision is: </a:t>
            </a:r>
            <a:r>
              <a:rPr lang="en-US" dirty="0" smtClean="0"/>
              <a:t>To have a thriving community improving the quality of life in the community at large through an active, effective, credible social and family support network.</a:t>
            </a:r>
          </a:p>
          <a:p>
            <a:pPr marL="0" indent="0" algn="just">
              <a:buNone/>
            </a:pPr>
            <a:endParaRPr lang="en-US" sz="800" dirty="0" smtClean="0"/>
          </a:p>
          <a:p>
            <a:pPr algn="just"/>
            <a:r>
              <a:rPr lang="en-US" b="1" dirty="0" smtClean="0"/>
              <a:t>The Collaborative’s Mission is: </a:t>
            </a:r>
            <a:r>
              <a:rPr lang="en-US" dirty="0" smtClean="0"/>
              <a:t>To provide resources towards helping families develop the tools to face daily challenges and obtain the results they need throughout their lives.</a:t>
            </a:r>
          </a:p>
          <a:p>
            <a:endParaRPr lang="en-US" dirty="0" smtClean="0"/>
          </a:p>
          <a:p>
            <a:endParaRPr lang="en-US" dirty="0"/>
          </a:p>
        </p:txBody>
      </p:sp>
      <p:pic>
        <p:nvPicPr>
          <p:cNvPr id="5" name="Picture 4"/>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620000" y="5715000"/>
            <a:ext cx="1419654" cy="1041736"/>
          </a:xfrm>
          <a:prstGeom prst="rect">
            <a:avLst/>
          </a:prstGeom>
        </p:spPr>
      </p:pic>
    </p:spTree>
    <p:extLst>
      <p:ext uri="{BB962C8B-B14F-4D97-AF65-F5344CB8AC3E}">
        <p14:creationId xmlns:p14="http://schemas.microsoft.com/office/powerpoint/2010/main" val="3237507762"/>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Rectangle 6"/>
          <p:cNvSpPr>
            <a:spLocks noGrp="1" noChangeArrowheads="1"/>
          </p:cNvSpPr>
          <p:nvPr>
            <p:ph type="title"/>
          </p:nvPr>
        </p:nvSpPr>
        <p:spPr>
          <a:xfrm>
            <a:off x="304800" y="134793"/>
            <a:ext cx="8734854" cy="1143000"/>
          </a:xfrm>
        </p:spPr>
        <p:txBody>
          <a:bodyPr/>
          <a:lstStyle/>
          <a:p>
            <a:pPr algn="ctr"/>
            <a:r>
              <a:rPr lang="en-US" sz="3600" cap="small" dirty="0" smtClean="0">
                <a:solidFill>
                  <a:schemeClr val="bg2"/>
                </a:solidFill>
              </a:rPr>
              <a:t>Collaborative Target Areas and  </a:t>
            </a:r>
            <a:br>
              <a:rPr lang="en-US" sz="3600" cap="small" dirty="0" smtClean="0">
                <a:solidFill>
                  <a:schemeClr val="bg2"/>
                </a:solidFill>
              </a:rPr>
            </a:br>
            <a:r>
              <a:rPr lang="en-US" sz="3600" cap="small" dirty="0" smtClean="0">
                <a:solidFill>
                  <a:schemeClr val="bg2"/>
                </a:solidFill>
              </a:rPr>
              <a:t>Partner Agencies</a:t>
            </a:r>
            <a:endParaRPr lang="en-US" sz="3600" cap="small" dirty="0">
              <a:solidFill>
                <a:schemeClr val="bg2"/>
              </a:solidFill>
            </a:endParaRPr>
          </a:p>
        </p:txBody>
      </p:sp>
      <p:sp>
        <p:nvSpPr>
          <p:cNvPr id="5127" name="Rectangle 7"/>
          <p:cNvSpPr>
            <a:spLocks noGrp="1" noChangeArrowheads="1"/>
          </p:cNvSpPr>
          <p:nvPr>
            <p:ph type="body" idx="1"/>
          </p:nvPr>
        </p:nvSpPr>
        <p:spPr>
          <a:xfrm>
            <a:off x="1524000" y="1277793"/>
            <a:ext cx="7317475" cy="4724400"/>
          </a:xfrm>
        </p:spPr>
        <p:txBody>
          <a:bodyPr/>
          <a:lstStyle/>
          <a:p>
            <a:pPr marL="0" indent="0">
              <a:buNone/>
            </a:pPr>
            <a:r>
              <a:rPr lang="en-US" b="1" dirty="0" smtClean="0"/>
              <a:t>Target Areas:</a:t>
            </a:r>
          </a:p>
          <a:p>
            <a:pPr>
              <a:spcBef>
                <a:spcPts val="0"/>
              </a:spcBef>
            </a:pPr>
            <a:r>
              <a:rPr lang="en-US" sz="2400" dirty="0" smtClean="0"/>
              <a:t>Children and Family Services</a:t>
            </a:r>
          </a:p>
          <a:p>
            <a:pPr>
              <a:spcBef>
                <a:spcPts val="0"/>
              </a:spcBef>
            </a:pPr>
            <a:r>
              <a:rPr lang="en-US" sz="2400" dirty="0" smtClean="0"/>
              <a:t>Educational Achievement</a:t>
            </a:r>
          </a:p>
          <a:p>
            <a:pPr>
              <a:spcBef>
                <a:spcPts val="0"/>
              </a:spcBef>
            </a:pPr>
            <a:r>
              <a:rPr lang="en-US" sz="2400" dirty="0" smtClean="0"/>
              <a:t>Workforce Readiness</a:t>
            </a:r>
          </a:p>
          <a:p>
            <a:pPr>
              <a:spcBef>
                <a:spcPts val="0"/>
              </a:spcBef>
            </a:pPr>
            <a:r>
              <a:rPr lang="en-US" sz="2400" dirty="0" smtClean="0"/>
              <a:t>Housing Services</a:t>
            </a:r>
          </a:p>
          <a:p>
            <a:pPr>
              <a:spcBef>
                <a:spcPts val="0"/>
              </a:spcBef>
            </a:pPr>
            <a:r>
              <a:rPr lang="en-US" sz="2400" dirty="0" smtClean="0"/>
              <a:t>Family Economic Success</a:t>
            </a:r>
          </a:p>
          <a:p>
            <a:pPr marL="0" indent="0">
              <a:spcBef>
                <a:spcPts val="0"/>
              </a:spcBef>
              <a:buNone/>
            </a:pPr>
            <a:endParaRPr lang="en-US" sz="1400" dirty="0" smtClean="0"/>
          </a:p>
          <a:p>
            <a:pPr marL="0" indent="0">
              <a:buNone/>
            </a:pPr>
            <a:endParaRPr lang="en-US" sz="200" dirty="0" smtClean="0"/>
          </a:p>
          <a:p>
            <a:pPr marL="0" indent="0">
              <a:buNone/>
            </a:pPr>
            <a:r>
              <a:rPr lang="en-US" b="1" dirty="0" smtClean="0"/>
              <a:t>Collaborative In-House Partner Agencies:</a:t>
            </a:r>
          </a:p>
          <a:p>
            <a:pPr>
              <a:spcBef>
                <a:spcPts val="0"/>
              </a:spcBef>
            </a:pPr>
            <a:r>
              <a:rPr lang="en-US" sz="2400" dirty="0" smtClean="0"/>
              <a:t>Ebenezer Baptist Church</a:t>
            </a:r>
          </a:p>
          <a:p>
            <a:pPr>
              <a:spcBef>
                <a:spcPts val="0"/>
              </a:spcBef>
            </a:pPr>
            <a:r>
              <a:rPr lang="en-US" sz="2400" dirty="0" smtClean="0"/>
              <a:t>Operation Hope</a:t>
            </a:r>
          </a:p>
          <a:p>
            <a:pPr>
              <a:spcBef>
                <a:spcPts val="0"/>
              </a:spcBef>
            </a:pPr>
            <a:r>
              <a:rPr lang="en-US" sz="2400" dirty="0" smtClean="0"/>
              <a:t>Atlanta Workforce Development Agency (AWDA)</a:t>
            </a:r>
          </a:p>
          <a:p>
            <a:pPr>
              <a:spcBef>
                <a:spcPts val="0"/>
              </a:spcBef>
            </a:pPr>
            <a:r>
              <a:rPr lang="en-US" sz="2400" dirty="0" smtClean="0"/>
              <a:t>Georgia Department of Family &amp; Children Services (DFCS)</a:t>
            </a:r>
          </a:p>
          <a:p>
            <a:pPr>
              <a:spcBef>
                <a:spcPts val="0"/>
              </a:spcBef>
            </a:pPr>
            <a:r>
              <a:rPr lang="en-US" sz="2400" dirty="0" smtClean="0"/>
              <a:t>Enroll America</a:t>
            </a:r>
          </a:p>
          <a:p>
            <a:endParaRPr lang="en-US" sz="2400" dirty="0" smtClean="0"/>
          </a:p>
          <a:p>
            <a:pPr marL="0" indent="0">
              <a:buNone/>
            </a:pPr>
            <a:endParaRPr lang="en-US" b="1" dirty="0" smtClean="0"/>
          </a:p>
          <a:p>
            <a:pPr marL="0" indent="0">
              <a:buNone/>
            </a:pPr>
            <a:endParaRPr lang="en-US" b="1" dirty="0" smtClean="0"/>
          </a:p>
          <a:p>
            <a:endParaRPr lang="en-US" dirty="0"/>
          </a:p>
          <a:p>
            <a:endParaRPr lang="en-US" dirty="0" smtClean="0"/>
          </a:p>
          <a:p>
            <a:endParaRPr lang="en-US" dirty="0" smtClean="0"/>
          </a:p>
          <a:p>
            <a:endParaRPr lang="en-US" dirty="0"/>
          </a:p>
        </p:txBody>
      </p:sp>
      <p:pic>
        <p:nvPicPr>
          <p:cNvPr id="5" name="Picture 4"/>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620000" y="5715000"/>
            <a:ext cx="1419654" cy="1041736"/>
          </a:xfrm>
          <a:prstGeom prst="rect">
            <a:avLst/>
          </a:prstGeom>
        </p:spPr>
      </p:pic>
    </p:spTree>
    <p:extLst>
      <p:ext uri="{BB962C8B-B14F-4D97-AF65-F5344CB8AC3E}">
        <p14:creationId xmlns:p14="http://schemas.microsoft.com/office/powerpoint/2010/main" val="3192599820"/>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4" name="Rectangle 6"/>
          <p:cNvSpPr>
            <a:spLocks noGrp="1" noChangeArrowheads="1"/>
          </p:cNvSpPr>
          <p:nvPr>
            <p:ph type="title"/>
          </p:nvPr>
        </p:nvSpPr>
        <p:spPr>
          <a:xfrm>
            <a:off x="228600" y="426436"/>
            <a:ext cx="8811054" cy="1143000"/>
          </a:xfrm>
        </p:spPr>
        <p:txBody>
          <a:bodyPr/>
          <a:lstStyle/>
          <a:p>
            <a:pPr algn="ctr"/>
            <a:r>
              <a:rPr lang="en-US" sz="3600" cap="small" dirty="0" smtClean="0">
                <a:solidFill>
                  <a:schemeClr val="bg2"/>
                </a:solidFill>
              </a:rPr>
              <a:t>Sweet Auburn and Old Fourth Ward Statistics</a:t>
            </a:r>
            <a:endParaRPr lang="en-US" sz="3600" cap="small" dirty="0">
              <a:solidFill>
                <a:schemeClr val="bg2"/>
              </a:solidFill>
            </a:endParaRPr>
          </a:p>
        </p:txBody>
      </p:sp>
      <p:sp>
        <p:nvSpPr>
          <p:cNvPr id="7175" name="Rectangle 7"/>
          <p:cNvSpPr>
            <a:spLocks noGrp="1" noChangeArrowheads="1"/>
          </p:cNvSpPr>
          <p:nvPr>
            <p:ph type="body" idx="1"/>
          </p:nvPr>
        </p:nvSpPr>
        <p:spPr>
          <a:xfrm>
            <a:off x="1295400" y="2057400"/>
            <a:ext cx="7433441" cy="4495800"/>
          </a:xfrm>
        </p:spPr>
        <p:txBody>
          <a:bodyPr/>
          <a:lstStyle/>
          <a:p>
            <a:pPr algn="just"/>
            <a:r>
              <a:rPr lang="en-US" dirty="0"/>
              <a:t>According to a 2010 United States Census Bureau report, Sweet Auburn and Old Fourth Ward areas have lower employment rates, higher poverty rates and higher percentages of vacant housing than most other communities in Atlanta and the city as a whole.</a:t>
            </a:r>
          </a:p>
        </p:txBody>
      </p:sp>
      <p:pic>
        <p:nvPicPr>
          <p:cNvPr id="5" name="Picture 4"/>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547232" y="5715000"/>
            <a:ext cx="1419654" cy="1041736"/>
          </a:xfrm>
          <a:prstGeom prst="rect">
            <a:avLst/>
          </a:prstGeom>
        </p:spPr>
      </p:pic>
    </p:spTree>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4" name="Rectangle 6"/>
          <p:cNvSpPr>
            <a:spLocks noGrp="1" noChangeArrowheads="1"/>
          </p:cNvSpPr>
          <p:nvPr>
            <p:ph type="title"/>
          </p:nvPr>
        </p:nvSpPr>
        <p:spPr>
          <a:xfrm>
            <a:off x="381000" y="457143"/>
            <a:ext cx="8454748" cy="533400"/>
          </a:xfrm>
        </p:spPr>
        <p:txBody>
          <a:bodyPr/>
          <a:lstStyle/>
          <a:p>
            <a:pPr algn="ctr"/>
            <a:r>
              <a:rPr lang="en-US" sz="3600" cap="small" dirty="0" smtClean="0">
                <a:solidFill>
                  <a:schemeClr val="bg2"/>
                </a:solidFill>
              </a:rPr>
              <a:t>The Statistics Regarding Healthcare</a:t>
            </a:r>
            <a:endParaRPr lang="en-US" sz="3600" cap="small" dirty="0">
              <a:solidFill>
                <a:schemeClr val="bg2"/>
              </a:solidFill>
            </a:endParaRPr>
          </a:p>
        </p:txBody>
      </p:sp>
      <p:sp>
        <p:nvSpPr>
          <p:cNvPr id="7175" name="Rectangle 7"/>
          <p:cNvSpPr>
            <a:spLocks noGrp="1" noChangeArrowheads="1"/>
          </p:cNvSpPr>
          <p:nvPr>
            <p:ph type="body" idx="1"/>
          </p:nvPr>
        </p:nvSpPr>
        <p:spPr>
          <a:xfrm>
            <a:off x="1444348" y="1600200"/>
            <a:ext cx="7360693" cy="4114800"/>
          </a:xfrm>
        </p:spPr>
        <p:txBody>
          <a:bodyPr/>
          <a:lstStyle/>
          <a:p>
            <a:pPr algn="just"/>
            <a:r>
              <a:rPr lang="en-US" dirty="0" smtClean="0"/>
              <a:t>According to a 2011 Centers for Disease Control (CDC) report, the </a:t>
            </a:r>
            <a:r>
              <a:rPr lang="en-US" dirty="0"/>
              <a:t>socioeconomic </a:t>
            </a:r>
            <a:r>
              <a:rPr lang="en-US" dirty="0" smtClean="0"/>
              <a:t>circumstances (Educational Attainment and Household Income) </a:t>
            </a:r>
            <a:r>
              <a:rPr lang="en-US" dirty="0"/>
              <a:t>of persons and the places where they live and work strongly influence their </a:t>
            </a:r>
            <a:r>
              <a:rPr lang="en-US" dirty="0" smtClean="0"/>
              <a:t>health. </a:t>
            </a:r>
            <a:r>
              <a:rPr lang="en-US" dirty="0"/>
              <a:t>In the United States, as elsewhere, the risk for mortality, morbidity, unhealthy behaviors, reduced access to health care, and poor quality of care increases with decreasing socioeconomic </a:t>
            </a:r>
            <a:r>
              <a:rPr lang="en-US" dirty="0" smtClean="0"/>
              <a:t>circumstances. </a:t>
            </a:r>
            <a:endParaRPr lang="en-US" dirty="0"/>
          </a:p>
        </p:txBody>
      </p:sp>
      <p:pic>
        <p:nvPicPr>
          <p:cNvPr id="5" name="Picture 4"/>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620000" y="5747982"/>
            <a:ext cx="1419654" cy="1041736"/>
          </a:xfrm>
          <a:prstGeom prst="rect">
            <a:avLst/>
          </a:prstGeom>
        </p:spPr>
      </p:pic>
    </p:spTree>
    <p:extLst>
      <p:ext uri="{BB962C8B-B14F-4D97-AF65-F5344CB8AC3E}">
        <p14:creationId xmlns:p14="http://schemas.microsoft.com/office/powerpoint/2010/main" val="2117327973"/>
      </p:ext>
    </p:extLst>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Rectangle 6"/>
          <p:cNvSpPr>
            <a:spLocks noGrp="1" noChangeArrowheads="1"/>
          </p:cNvSpPr>
          <p:nvPr>
            <p:ph type="title"/>
          </p:nvPr>
        </p:nvSpPr>
        <p:spPr>
          <a:xfrm>
            <a:off x="76200" y="495186"/>
            <a:ext cx="9067800" cy="838200"/>
          </a:xfrm>
        </p:spPr>
        <p:txBody>
          <a:bodyPr/>
          <a:lstStyle/>
          <a:p>
            <a:pPr algn="ctr"/>
            <a:r>
              <a:rPr lang="en-US" sz="3200" cap="small" dirty="0" smtClean="0">
                <a:solidFill>
                  <a:schemeClr val="bg2"/>
                </a:solidFill>
              </a:rPr>
              <a:t>Faith Engagement Strategies In </a:t>
            </a:r>
            <a:br>
              <a:rPr lang="en-US" sz="3200" cap="small" dirty="0" smtClean="0">
                <a:solidFill>
                  <a:schemeClr val="bg2"/>
                </a:solidFill>
              </a:rPr>
            </a:br>
            <a:r>
              <a:rPr lang="en-US" sz="3200" cap="small" dirty="0" smtClean="0">
                <a:solidFill>
                  <a:schemeClr val="bg2"/>
                </a:solidFill>
              </a:rPr>
              <a:t>Regards to Healthcare</a:t>
            </a:r>
            <a:endParaRPr lang="en-US" sz="3200" cap="small" dirty="0">
              <a:solidFill>
                <a:schemeClr val="bg2"/>
              </a:solidFill>
            </a:endParaRPr>
          </a:p>
        </p:txBody>
      </p:sp>
      <p:sp>
        <p:nvSpPr>
          <p:cNvPr id="6151" name="Rectangle 7"/>
          <p:cNvSpPr>
            <a:spLocks noGrp="1" noChangeArrowheads="1"/>
          </p:cNvSpPr>
          <p:nvPr>
            <p:ph type="body" idx="1"/>
          </p:nvPr>
        </p:nvSpPr>
        <p:spPr>
          <a:xfrm>
            <a:off x="1295400" y="1380699"/>
            <a:ext cx="7391400" cy="5486400"/>
          </a:xfrm>
        </p:spPr>
        <p:txBody>
          <a:bodyPr/>
          <a:lstStyle/>
          <a:p>
            <a:pPr marL="0" indent="0" algn="just">
              <a:spcBef>
                <a:spcPts val="150"/>
              </a:spcBef>
              <a:buNone/>
            </a:pPr>
            <a:r>
              <a:rPr lang="en-US" dirty="0" smtClean="0"/>
              <a:t>For Church Outreach Ministries to reach individuals who need healthcare information and healthcare enrollment. These strategies can be deployed:</a:t>
            </a:r>
          </a:p>
          <a:p>
            <a:pPr algn="just">
              <a:spcBef>
                <a:spcPts val="300"/>
              </a:spcBef>
            </a:pPr>
            <a:endParaRPr lang="en-US" sz="1000" dirty="0"/>
          </a:p>
          <a:p>
            <a:pPr algn="just">
              <a:spcBef>
                <a:spcPts val="150"/>
              </a:spcBef>
            </a:pPr>
            <a:r>
              <a:rPr lang="en-US" sz="2600" dirty="0" smtClean="0"/>
              <a:t>Host and co-host healthcare </a:t>
            </a:r>
            <a:r>
              <a:rPr lang="en-US" sz="2600" dirty="0"/>
              <a:t>s</a:t>
            </a:r>
            <a:r>
              <a:rPr lang="en-US" sz="2600" dirty="0" smtClean="0"/>
              <a:t>eminars, screenings and open enrollments events that are fun and family oriented.</a:t>
            </a:r>
          </a:p>
          <a:p>
            <a:pPr algn="just">
              <a:spcBef>
                <a:spcPts val="150"/>
              </a:spcBef>
            </a:pPr>
            <a:r>
              <a:rPr lang="en-US" sz="2600" dirty="0" smtClean="0"/>
              <a:t>Send email, text and auto-call reminders to church members, visitors and other churches to announce open enrollments and healthcare seminars and screenings.</a:t>
            </a:r>
          </a:p>
          <a:p>
            <a:pPr algn="just">
              <a:spcBef>
                <a:spcPts val="150"/>
              </a:spcBef>
            </a:pPr>
            <a:r>
              <a:rPr lang="en-US" sz="2600" dirty="0" smtClean="0"/>
              <a:t>Utilize church website and social media, and press releases to announce open enrollments and healthcare seminars and screenings.</a:t>
            </a:r>
            <a:endParaRPr lang="en-US" sz="2600" dirty="0"/>
          </a:p>
          <a:p>
            <a:endParaRPr lang="en-US" dirty="0"/>
          </a:p>
        </p:txBody>
      </p:sp>
      <p:pic>
        <p:nvPicPr>
          <p:cNvPr id="5" name="Picture 4"/>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620000" y="5715000"/>
            <a:ext cx="1419654" cy="1041736"/>
          </a:xfrm>
          <a:prstGeom prst="rect">
            <a:avLst/>
          </a:prstGeom>
        </p:spPr>
      </p:pic>
    </p:spTree>
  </p:cSld>
  <p:clrMapOvr>
    <a:masterClrMapping/>
  </p:clrMapOvr>
  <p:transition spd="slow">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2" name="Rectangle 6"/>
          <p:cNvSpPr>
            <a:spLocks noGrp="1" noChangeArrowheads="1"/>
          </p:cNvSpPr>
          <p:nvPr>
            <p:ph type="title"/>
          </p:nvPr>
        </p:nvSpPr>
        <p:spPr>
          <a:xfrm>
            <a:off x="0" y="152400"/>
            <a:ext cx="9067800" cy="1257186"/>
          </a:xfrm>
        </p:spPr>
        <p:txBody>
          <a:bodyPr/>
          <a:lstStyle/>
          <a:p>
            <a:pPr algn="ctr"/>
            <a:r>
              <a:rPr lang="en-US" sz="3600" cap="small" dirty="0" smtClean="0">
                <a:solidFill>
                  <a:schemeClr val="bg2"/>
                </a:solidFill>
              </a:rPr>
              <a:t>Collaborative </a:t>
            </a:r>
            <a:br>
              <a:rPr lang="en-US" sz="3600" cap="small" dirty="0" smtClean="0">
                <a:solidFill>
                  <a:schemeClr val="bg2"/>
                </a:solidFill>
              </a:rPr>
            </a:br>
            <a:r>
              <a:rPr lang="en-US" sz="3600" cap="small" dirty="0" smtClean="0">
                <a:solidFill>
                  <a:schemeClr val="bg2"/>
                </a:solidFill>
              </a:rPr>
              <a:t>Healthcare Engagement</a:t>
            </a:r>
            <a:endParaRPr lang="en-US" sz="3600" cap="small" dirty="0">
              <a:solidFill>
                <a:schemeClr val="bg2"/>
              </a:solidFill>
            </a:endParaRPr>
          </a:p>
        </p:txBody>
      </p:sp>
      <p:sp>
        <p:nvSpPr>
          <p:cNvPr id="9223" name="Rectangle 7"/>
          <p:cNvSpPr>
            <a:spLocks noGrp="1" noChangeArrowheads="1"/>
          </p:cNvSpPr>
          <p:nvPr>
            <p:ph type="body" idx="1"/>
          </p:nvPr>
        </p:nvSpPr>
        <p:spPr>
          <a:xfrm>
            <a:off x="1371600" y="1536532"/>
            <a:ext cx="6705600" cy="4800600"/>
          </a:xfrm>
        </p:spPr>
        <p:txBody>
          <a:bodyPr/>
          <a:lstStyle/>
          <a:p>
            <a:pPr marL="0" indent="0" algn="just">
              <a:spcBef>
                <a:spcPts val="150"/>
              </a:spcBef>
              <a:buNone/>
            </a:pPr>
            <a:r>
              <a:rPr lang="en-US" sz="2600" dirty="0" smtClean="0"/>
              <a:t>To impact </a:t>
            </a:r>
            <a:r>
              <a:rPr lang="en-US" sz="2600" dirty="0"/>
              <a:t>h</a:t>
            </a:r>
            <a:r>
              <a:rPr lang="en-US" sz="2600" dirty="0" smtClean="0"/>
              <a:t>ealthcare enrollment disparities the Collaborative administers various programs, community events and relationships with other non-profit community partners. Some key strategies include:</a:t>
            </a:r>
          </a:p>
          <a:p>
            <a:pPr marL="0" indent="0" algn="just">
              <a:buNone/>
            </a:pPr>
            <a:endParaRPr lang="en-US" sz="2000" dirty="0"/>
          </a:p>
          <a:p>
            <a:pPr algn="just">
              <a:spcBef>
                <a:spcPts val="150"/>
              </a:spcBef>
            </a:pPr>
            <a:r>
              <a:rPr lang="en-US" sz="2600" dirty="0" smtClean="0"/>
              <a:t>In-House Healthcare Education Agency Enroll America</a:t>
            </a:r>
            <a:endParaRPr lang="en-US" sz="2600" dirty="0"/>
          </a:p>
          <a:p>
            <a:pPr algn="just">
              <a:spcBef>
                <a:spcPts val="150"/>
              </a:spcBef>
            </a:pPr>
            <a:r>
              <a:rPr lang="en-US" sz="2600" dirty="0" smtClean="0"/>
              <a:t>Programs such as Free Tax Preparation for eligible participants</a:t>
            </a:r>
          </a:p>
          <a:p>
            <a:pPr algn="just">
              <a:spcBef>
                <a:spcPts val="150"/>
              </a:spcBef>
            </a:pPr>
            <a:r>
              <a:rPr lang="en-US" sz="2600" dirty="0" smtClean="0"/>
              <a:t>Regular participant intake screening process which includes healthcare questions</a:t>
            </a:r>
          </a:p>
          <a:p>
            <a:endParaRPr lang="en-US" dirty="0"/>
          </a:p>
        </p:txBody>
      </p:sp>
      <p:pic>
        <p:nvPicPr>
          <p:cNvPr id="5" name="Picture 4"/>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620000" y="5715000"/>
            <a:ext cx="1419654" cy="1041736"/>
          </a:xfrm>
          <a:prstGeom prst="rect">
            <a:avLst/>
          </a:prstGeom>
        </p:spPr>
      </p:pic>
    </p:spTree>
  </p:cSld>
  <p:clrMapOvr>
    <a:masterClrMapping/>
  </p:clrMapOvr>
  <p:transition spd="slow">
    <p:randomBar dir="vert"/>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BRANCHTO" val="262"/>
  <p:tag name="HOTSPOTTYPE" val="DefinedInNavigator"/>
  <p:tag name="DEFINEDINNAVIGATOR" val="True"/>
</p:tagLst>
</file>

<file path=ppt/theme/theme1.xml><?xml version="1.0" encoding="utf-8"?>
<a:theme xmlns:a="http://schemas.openxmlformats.org/drawingml/2006/main" name="01018438">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Theme">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9999"/>
        </a:dk1>
        <a:lt1>
          <a:srgbClr val="FFFFFF"/>
        </a:lt1>
        <a:dk2>
          <a:srgbClr val="000066"/>
        </a:dk2>
        <a:lt2>
          <a:srgbClr val="339966"/>
        </a:lt2>
        <a:accent1>
          <a:srgbClr val="00CC99"/>
        </a:accent1>
        <a:accent2>
          <a:srgbClr val="0099CC"/>
        </a:accent2>
        <a:accent3>
          <a:srgbClr val="AAAAB8"/>
        </a:accent3>
        <a:accent4>
          <a:srgbClr val="DADADA"/>
        </a:accent4>
        <a:accent5>
          <a:srgbClr val="AAE2CA"/>
        </a:accent5>
        <a:accent6>
          <a:srgbClr val="008AB9"/>
        </a:accent6>
        <a:hlink>
          <a:srgbClr val="336699"/>
        </a:hlink>
        <a:folHlink>
          <a:srgbClr val="B2B2B2"/>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009900"/>
        </a:dk2>
        <a:lt2>
          <a:srgbClr val="CC0000"/>
        </a:lt2>
        <a:accent1>
          <a:srgbClr val="CCCC00"/>
        </a:accent1>
        <a:accent2>
          <a:srgbClr val="3333CC"/>
        </a:accent2>
        <a:accent3>
          <a:srgbClr val="FFFFFF"/>
        </a:accent3>
        <a:accent4>
          <a:srgbClr val="000000"/>
        </a:accent4>
        <a:accent5>
          <a:srgbClr val="E2E2AA"/>
        </a:accent5>
        <a:accent6>
          <a:srgbClr val="2D2DB9"/>
        </a:accent6>
        <a:hlink>
          <a:srgbClr val="000000"/>
        </a:hlink>
        <a:folHlink>
          <a:srgbClr val="80808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4">
        <a:dk1>
          <a:srgbClr val="333399"/>
        </a:dk1>
        <a:lt1>
          <a:srgbClr val="FFFFCC"/>
        </a:lt1>
        <a:dk2>
          <a:srgbClr val="000000"/>
        </a:dk2>
        <a:lt2>
          <a:srgbClr val="0000FF"/>
        </a:lt2>
        <a:accent1>
          <a:srgbClr val="800000"/>
        </a:accent1>
        <a:accent2>
          <a:srgbClr val="3366CC"/>
        </a:accent2>
        <a:accent3>
          <a:srgbClr val="AAAAAA"/>
        </a:accent3>
        <a:accent4>
          <a:srgbClr val="DADAAE"/>
        </a:accent4>
        <a:accent5>
          <a:srgbClr val="C0AAAA"/>
        </a:accent5>
        <a:accent6>
          <a:srgbClr val="2D5CB9"/>
        </a:accent6>
        <a:hlink>
          <a:srgbClr val="FFFFFF"/>
        </a:hlink>
        <a:folHlink>
          <a:srgbClr val="B2B2B2"/>
        </a:folHlink>
      </a:clrScheme>
      <a:clrMap bg1="dk2" tx1="lt1" bg2="dk1" tx2="lt2" accent1="accent1" accent2="accent2" accent3="accent3" accent4="accent4" accent5="accent5" accent6="accent6" hlink="hlink" folHlink="folHlink"/>
    </a:extraClrScheme>
    <a:extraClrScheme>
      <a:clrScheme name="Office Theme 5">
        <a:dk1>
          <a:srgbClr val="CC3300"/>
        </a:dk1>
        <a:lt1>
          <a:srgbClr val="FFFFCC"/>
        </a:lt1>
        <a:dk2>
          <a:srgbClr val="000000"/>
        </a:dk2>
        <a:lt2>
          <a:srgbClr val="CC6600"/>
        </a:lt2>
        <a:accent1>
          <a:srgbClr val="993300"/>
        </a:accent1>
        <a:accent2>
          <a:srgbClr val="808000"/>
        </a:accent2>
        <a:accent3>
          <a:srgbClr val="AAAAAA"/>
        </a:accent3>
        <a:accent4>
          <a:srgbClr val="DADAAE"/>
        </a:accent4>
        <a:accent5>
          <a:srgbClr val="CAADAA"/>
        </a:accent5>
        <a:accent6>
          <a:srgbClr val="7373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Office Theme 6">
        <a:dk1>
          <a:srgbClr val="66CCFF"/>
        </a:dk1>
        <a:lt1>
          <a:srgbClr val="CCECFF"/>
        </a:lt1>
        <a:dk2>
          <a:srgbClr val="000000"/>
        </a:dk2>
        <a:lt2>
          <a:srgbClr val="9999FF"/>
        </a:lt2>
        <a:accent1>
          <a:srgbClr val="FFFFFF"/>
        </a:accent1>
        <a:accent2>
          <a:srgbClr val="99CCFF"/>
        </a:accent2>
        <a:accent3>
          <a:srgbClr val="AAAAAA"/>
        </a:accent3>
        <a:accent4>
          <a:srgbClr val="AEC9DA"/>
        </a:accent4>
        <a:accent5>
          <a:srgbClr val="FFFFFF"/>
        </a:accent5>
        <a:accent6>
          <a:srgbClr val="8AB9E7"/>
        </a:accent6>
        <a:hlink>
          <a:srgbClr val="CCECFF"/>
        </a:hlink>
        <a:folHlink>
          <a:srgbClr val="B2B2B2"/>
        </a:folHlink>
      </a:clrScheme>
      <a:clrMap bg1="dk2" tx1="lt1" bg2="dk1" tx2="lt2" accent1="accent1" accent2="accent2" accent3="accent3" accent4="accent4" accent5="accent5" accent6="accent6" hlink="hlink" folHlink="folHlink"/>
    </a:extraClrScheme>
    <a:extraClrScheme>
      <a:clrScheme name="Office Theme 7">
        <a:dk1>
          <a:srgbClr val="993366"/>
        </a:dk1>
        <a:lt1>
          <a:srgbClr val="FFFFCC"/>
        </a:lt1>
        <a:dk2>
          <a:srgbClr val="333399"/>
        </a:dk2>
        <a:lt2>
          <a:srgbClr val="0066FF"/>
        </a:lt2>
        <a:accent1>
          <a:srgbClr val="6600FF"/>
        </a:accent1>
        <a:accent2>
          <a:srgbClr val="0099CC"/>
        </a:accent2>
        <a:accent3>
          <a:srgbClr val="ADADCA"/>
        </a:accent3>
        <a:accent4>
          <a:srgbClr val="DADAAE"/>
        </a:accent4>
        <a:accent5>
          <a:srgbClr val="B8AAFF"/>
        </a:accent5>
        <a:accent6>
          <a:srgbClr val="008AB9"/>
        </a:accent6>
        <a:hlink>
          <a:srgbClr val="66FFFF"/>
        </a:hlink>
        <a:folHlink>
          <a:srgbClr val="B2B2B2"/>
        </a:folHlink>
      </a:clrScheme>
      <a:clrMap bg1="dk2" tx1="lt1" bg2="dk1" tx2="lt2" accent1="accent1" accent2="accent2" accent3="accent3" accent4="accent4" accent5="accent5" accent6="accent6" hlink="hlink" folHlink="folHlink"/>
    </a:extraClrScheme>
    <a:extraClrScheme>
      <a:clrScheme name="Office Theme 8">
        <a:dk1>
          <a:srgbClr val="993366"/>
        </a:dk1>
        <a:lt1>
          <a:srgbClr val="EAEAEA"/>
        </a:lt1>
        <a:dk2>
          <a:srgbClr val="660066"/>
        </a:dk2>
        <a:lt2>
          <a:srgbClr val="CC0000"/>
        </a:lt2>
        <a:accent1>
          <a:srgbClr val="A50021"/>
        </a:accent1>
        <a:accent2>
          <a:srgbClr val="660033"/>
        </a:accent2>
        <a:accent3>
          <a:srgbClr val="B8AAB8"/>
        </a:accent3>
        <a:accent4>
          <a:srgbClr val="C8C8C8"/>
        </a:accent4>
        <a:accent5>
          <a:srgbClr val="CFAAAB"/>
        </a:accent5>
        <a:accent6>
          <a:srgbClr val="5C00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1759EEC4-39D7-42D0-88BB-59F0EA08493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Newsprint</Template>
  <TotalTime>574</TotalTime>
  <Words>684</Words>
  <Application>Microsoft Office PowerPoint</Application>
  <PresentationFormat>On-screen Show (4:3)</PresentationFormat>
  <Paragraphs>63</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Arial Narrow</vt:lpstr>
      <vt:lpstr>Times New Roman</vt:lpstr>
      <vt:lpstr>Wingdings</vt:lpstr>
      <vt:lpstr>01018438</vt:lpstr>
      <vt:lpstr>Multiplying the Power of Faith Engagement  Ebenezer Baptist Church  and the Martin Luther King Sr. Community Resources Collaborative</vt:lpstr>
      <vt:lpstr>What is the Martin Luther King Sr. Community Resources Collaborative?</vt:lpstr>
      <vt:lpstr>PowerPoint Presentation</vt:lpstr>
      <vt:lpstr> Vision &amp; Mission of the Collaborative</vt:lpstr>
      <vt:lpstr>Collaborative Target Areas and   Partner Agencies</vt:lpstr>
      <vt:lpstr>Sweet Auburn and Old Fourth Ward Statistics</vt:lpstr>
      <vt:lpstr>The Statistics Regarding Healthcare</vt:lpstr>
      <vt:lpstr>Faith Engagement Strategies In  Regards to Healthcare</vt:lpstr>
      <vt:lpstr>Collaborative  Healthcare Engagement</vt:lpstr>
      <vt:lpstr>Closing Thoughts</vt:lpstr>
      <vt:lpstr>Multiplying the Power of Faith Engagement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Multiplying the Power of Faith Engagement</dc:title>
  <dc:creator>necoler1@yahoo.com</dc:creator>
  <cp:lastModifiedBy>Local User</cp:lastModifiedBy>
  <cp:revision>29</cp:revision>
  <cp:lastPrinted>2015-10-27T18:40:05Z</cp:lastPrinted>
  <dcterms:created xsi:type="dcterms:W3CDTF">2015-10-26T16:50:05Z</dcterms:created>
  <dcterms:modified xsi:type="dcterms:W3CDTF">2015-10-28T01:16:01Z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TC010184381033</vt:lpwstr>
  </property>
</Properties>
</file>