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9" r:id="rId2"/>
    <p:sldId id="263" r:id="rId3"/>
    <p:sldId id="260" r:id="rId4"/>
    <p:sldId id="265" r:id="rId5"/>
    <p:sldId id="266" r:id="rId6"/>
    <p:sldId id="281" r:id="rId7"/>
    <p:sldId id="267" r:id="rId8"/>
    <p:sldId id="282" r:id="rId9"/>
    <p:sldId id="283" r:id="rId10"/>
    <p:sldId id="272" r:id="rId11"/>
    <p:sldId id="273" r:id="rId12"/>
    <p:sldId id="278" r:id="rId13"/>
    <p:sldId id="275" r:id="rId14"/>
    <p:sldId id="276" r:id="rId15"/>
    <p:sldId id="277" r:id="rId16"/>
    <p:sldId id="27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3483" autoAdjust="0"/>
  </p:normalViewPr>
  <p:slideViewPr>
    <p:cSldViewPr snapToGrid="0">
      <p:cViewPr varScale="1">
        <p:scale>
          <a:sx n="62" d="100"/>
          <a:sy n="62" d="100"/>
        </p:scale>
        <p:origin x="1056" y="66"/>
      </p:cViewPr>
      <p:guideLst>
        <p:guide orient="horz" pos="2160"/>
        <p:guide pos="3840"/>
      </p:guideLst>
    </p:cSldViewPr>
  </p:slideViewPr>
  <p:outlineViewPr>
    <p:cViewPr>
      <p:scale>
        <a:sx n="33" d="100"/>
        <a:sy n="33" d="100"/>
      </p:scale>
      <p:origin x="0" y="-13152"/>
    </p:cViewPr>
  </p:outlineViewPr>
  <p:notesTextViewPr>
    <p:cViewPr>
      <p:scale>
        <a:sx n="1" d="1"/>
        <a:sy n="1" d="1"/>
      </p:scale>
      <p:origin x="0" y="0"/>
    </p:cViewPr>
  </p:notesTextViewPr>
  <p:notesViewPr>
    <p:cSldViewPr snapToGrid="0">
      <p:cViewPr varScale="1">
        <p:scale>
          <a:sx n="53" d="100"/>
          <a:sy n="53" d="100"/>
        </p:scale>
        <p:origin x="2648"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F0EA1E-6B4C-4A92-AAAE-D0724E6188AC}" type="datetimeFigureOut">
              <a:rPr lang="en-US" smtClean="0"/>
              <a:pPr/>
              <a:t>5/12/2015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4260B6-7718-46DE-B3E1-022B8B05581A}" type="slidenum">
              <a:rPr lang="en-US" smtClean="0"/>
              <a:pPr/>
              <a:t>‹#›</a:t>
            </a:fld>
            <a:endParaRPr lang="en-US"/>
          </a:p>
        </p:txBody>
      </p:sp>
    </p:spTree>
    <p:extLst>
      <p:ext uri="{BB962C8B-B14F-4D97-AF65-F5344CB8AC3E}">
        <p14:creationId xmlns:p14="http://schemas.microsoft.com/office/powerpoint/2010/main" val="362575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For the issue brief we asked enrollment stakeholders to complete a 39 item survey developed by GHF. Respondents answered questions about their organization and the services provided, the barriers and facilitators of enrollment in their communities, consumers’ ability to use their new coverage and policy recommendations to support enrollment and consumer use of coverage.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In addition the surveys, I also conducted in-depth interviews with 10 enrollment assisters from various community organizations. Assisters were asked to discuss both successful enrollment strategies, and barriers and challenges to enrollment that consumers faced. The following best practices and lessons learned are take from this feedback.</a:t>
            </a:r>
            <a:endParaRPr lang="en-US" dirty="0"/>
          </a:p>
        </p:txBody>
      </p:sp>
      <p:sp>
        <p:nvSpPr>
          <p:cNvPr id="4" name="Slide Number Placeholder 3"/>
          <p:cNvSpPr>
            <a:spLocks noGrp="1"/>
          </p:cNvSpPr>
          <p:nvPr>
            <p:ph type="sldNum" sz="quarter" idx="10"/>
          </p:nvPr>
        </p:nvSpPr>
        <p:spPr/>
        <p:txBody>
          <a:bodyPr/>
          <a:lstStyle/>
          <a:p>
            <a:fld id="{064260B6-7718-46DE-B3E1-022B8B05581A}" type="slidenum">
              <a:rPr lang="en-US" smtClean="0"/>
              <a:pPr/>
              <a:t>6</a:t>
            </a:fld>
            <a:endParaRPr lang="en-US"/>
          </a:p>
        </p:txBody>
      </p:sp>
    </p:spTree>
    <p:extLst>
      <p:ext uri="{BB962C8B-B14F-4D97-AF65-F5344CB8AC3E}">
        <p14:creationId xmlns:p14="http://schemas.microsoft.com/office/powerpoint/2010/main" val="834759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Georgians who</a:t>
            </a:r>
            <a:r>
              <a:rPr lang="en-US" baseline="0" dirty="0" smtClean="0"/>
              <a:t> are potentially eligible for affordable health insurance remain uninsured and face barriers to enrollment that will require tailored approaches to outreach, education, and enrollment assistance</a:t>
            </a:r>
            <a:endParaRPr lang="en-US" dirty="0"/>
          </a:p>
        </p:txBody>
      </p:sp>
      <p:sp>
        <p:nvSpPr>
          <p:cNvPr id="4" name="Slide Number Placeholder 3"/>
          <p:cNvSpPr>
            <a:spLocks noGrp="1"/>
          </p:cNvSpPr>
          <p:nvPr>
            <p:ph type="sldNum" sz="quarter" idx="10"/>
          </p:nvPr>
        </p:nvSpPr>
        <p:spPr/>
        <p:txBody>
          <a:bodyPr/>
          <a:lstStyle/>
          <a:p>
            <a:fld id="{064260B6-7718-46DE-B3E1-022B8B05581A}" type="slidenum">
              <a:rPr lang="en-US" smtClean="0"/>
              <a:pPr/>
              <a:t>11</a:t>
            </a:fld>
            <a:endParaRPr lang="en-US"/>
          </a:p>
        </p:txBody>
      </p:sp>
    </p:spTree>
    <p:extLst>
      <p:ext uri="{BB962C8B-B14F-4D97-AF65-F5344CB8AC3E}">
        <p14:creationId xmlns:p14="http://schemas.microsoft.com/office/powerpoint/2010/main" val="406650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of the barriers that consumers faced are best addressed through widespread adoption</a:t>
            </a:r>
            <a:r>
              <a:rPr lang="en-US" baseline="0" dirty="0" smtClean="0"/>
              <a:t> of best practices around outreach and education, three major barriers would be best addressed through public policy emerged in our review of OE2.</a:t>
            </a:r>
            <a:endParaRPr lang="en-US" dirty="0"/>
          </a:p>
        </p:txBody>
      </p:sp>
      <p:sp>
        <p:nvSpPr>
          <p:cNvPr id="4" name="Slide Number Placeholder 3"/>
          <p:cNvSpPr>
            <a:spLocks noGrp="1"/>
          </p:cNvSpPr>
          <p:nvPr>
            <p:ph type="sldNum" sz="quarter" idx="10"/>
          </p:nvPr>
        </p:nvSpPr>
        <p:spPr/>
        <p:txBody>
          <a:bodyPr/>
          <a:lstStyle/>
          <a:p>
            <a:fld id="{064260B6-7718-46DE-B3E1-022B8B05581A}" type="slidenum">
              <a:rPr lang="en-US" smtClean="0"/>
              <a:pPr/>
              <a:t>12</a:t>
            </a:fld>
            <a:endParaRPr lang="en-US"/>
          </a:p>
        </p:txBody>
      </p:sp>
    </p:spTree>
    <p:extLst>
      <p:ext uri="{BB962C8B-B14F-4D97-AF65-F5344CB8AC3E}">
        <p14:creationId xmlns:p14="http://schemas.microsoft.com/office/powerpoint/2010/main" val="1746842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100:% FPL: $11,770 for an individual and $24,250 for a family of 4</a:t>
            </a:r>
            <a:endParaRPr lang="en-US" dirty="0"/>
          </a:p>
        </p:txBody>
      </p:sp>
      <p:sp>
        <p:nvSpPr>
          <p:cNvPr id="4" name="Slide Number Placeholder 3"/>
          <p:cNvSpPr>
            <a:spLocks noGrp="1"/>
          </p:cNvSpPr>
          <p:nvPr>
            <p:ph type="sldNum" sz="quarter" idx="10"/>
          </p:nvPr>
        </p:nvSpPr>
        <p:spPr/>
        <p:txBody>
          <a:bodyPr/>
          <a:lstStyle/>
          <a:p>
            <a:fld id="{064260B6-7718-46DE-B3E1-022B8B05581A}" type="slidenum">
              <a:rPr lang="en-US" smtClean="0"/>
              <a:pPr/>
              <a:t>13</a:t>
            </a:fld>
            <a:endParaRPr lang="en-US"/>
          </a:p>
        </p:txBody>
      </p:sp>
    </p:spTree>
    <p:extLst>
      <p:ext uri="{BB962C8B-B14F-4D97-AF65-F5344CB8AC3E}">
        <p14:creationId xmlns:p14="http://schemas.microsoft.com/office/powerpoint/2010/main" val="809727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of the plans sold on the Marketplace are HMOs with narrow provider networks. These narrow networks keep</a:t>
            </a:r>
            <a:r>
              <a:rPr lang="en-US" baseline="0" dirty="0" smtClean="0"/>
              <a:t> premiums down but consumers do not have enough information to make an informed choice about the tradeoff.</a:t>
            </a:r>
            <a:endParaRPr lang="en-US" dirty="0"/>
          </a:p>
        </p:txBody>
      </p:sp>
      <p:sp>
        <p:nvSpPr>
          <p:cNvPr id="4" name="Slide Number Placeholder 3"/>
          <p:cNvSpPr>
            <a:spLocks noGrp="1"/>
          </p:cNvSpPr>
          <p:nvPr>
            <p:ph type="sldNum" sz="quarter" idx="10"/>
          </p:nvPr>
        </p:nvSpPr>
        <p:spPr/>
        <p:txBody>
          <a:bodyPr/>
          <a:lstStyle/>
          <a:p>
            <a:fld id="{064260B6-7718-46DE-B3E1-022B8B05581A}" type="slidenum">
              <a:rPr lang="en-US" smtClean="0"/>
              <a:pPr/>
              <a:t>14</a:t>
            </a:fld>
            <a:endParaRPr lang="en-US"/>
          </a:p>
        </p:txBody>
      </p:sp>
    </p:spTree>
    <p:extLst>
      <p:ext uri="{BB962C8B-B14F-4D97-AF65-F5344CB8AC3E}">
        <p14:creationId xmlns:p14="http://schemas.microsoft.com/office/powerpoint/2010/main" val="19873364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normAutofit/>
          </a:bodyPr>
          <a:lstStyle>
            <a:lvl1pPr marL="0" indent="0" algn="r">
              <a:buNone/>
              <a:defRPr sz="20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solidFill>
                  <a:prstClr val="black">
                    <a:tint val="75000"/>
                  </a:prstClr>
                </a:solidFill>
              </a:rPr>
              <a:pPr/>
              <a:t>5/12/2015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srgbClr val="5FCBEF"/>
                </a:solidFill>
              </a:rPr>
              <a:pPr/>
              <a:t>‹#›</a:t>
            </a:fld>
            <a:endParaRPr lang="en-US" dirty="0">
              <a:solidFill>
                <a:srgbClr val="5FCBEF"/>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132" y="5658111"/>
            <a:ext cx="5163332" cy="1077142"/>
          </a:xfrm>
          <a:prstGeom prst="rect">
            <a:avLst/>
          </a:prstGeom>
        </p:spPr>
      </p:pic>
    </p:spTree>
    <p:extLst>
      <p:ext uri="{BB962C8B-B14F-4D97-AF65-F5344CB8AC3E}">
        <p14:creationId xmlns:p14="http://schemas.microsoft.com/office/powerpoint/2010/main" val="1524568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solidFill>
                  <a:prstClr val="black">
                    <a:tint val="75000"/>
                  </a:prstClr>
                </a:solidFill>
              </a:rPr>
              <a:pPr/>
              <a:t>5/12/2015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srgbClr val="5FCBEF"/>
                </a:solidFill>
              </a:rPr>
              <a:pPr/>
              <a:t>‹#›</a:t>
            </a:fld>
            <a:endParaRPr lang="en-US" dirty="0">
              <a:solidFill>
                <a:srgbClr val="5FCBEF"/>
              </a:solidFill>
            </a:endParaRPr>
          </a:p>
        </p:txBody>
      </p:sp>
    </p:spTree>
    <p:extLst>
      <p:ext uri="{BB962C8B-B14F-4D97-AF65-F5344CB8AC3E}">
        <p14:creationId xmlns:p14="http://schemas.microsoft.com/office/powerpoint/2010/main" val="594732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solidFill>
                  <a:prstClr val="black">
                    <a:tint val="75000"/>
                  </a:prstClr>
                </a:solidFill>
              </a:rPr>
              <a:pPr/>
              <a:t>5/12/2015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srgbClr val="5FCBEF"/>
                </a:solidFill>
              </a:rPr>
              <a:pPr/>
              <a:t>‹#›</a:t>
            </a:fld>
            <a:endParaRPr lang="en-US" dirty="0">
              <a:solidFill>
                <a:srgbClr val="5FCBEF"/>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5FCBEF">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5FCBEF">
                    <a:lumMod val="60000"/>
                    <a:lumOff val="40000"/>
                  </a:srgbClr>
                </a:solidFill>
                <a:latin typeface="Arial"/>
              </a:rPr>
              <a:t>”</a:t>
            </a:r>
          </a:p>
        </p:txBody>
      </p:sp>
    </p:spTree>
    <p:extLst>
      <p:ext uri="{BB962C8B-B14F-4D97-AF65-F5344CB8AC3E}">
        <p14:creationId xmlns:p14="http://schemas.microsoft.com/office/powerpoint/2010/main" val="1195492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solidFill>
                  <a:prstClr val="black">
                    <a:tint val="75000"/>
                  </a:prstClr>
                </a:solidFill>
              </a:rPr>
              <a:pPr/>
              <a:t>5/12/2015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srgbClr val="5FCBEF"/>
                </a:solidFill>
              </a:rPr>
              <a:pPr/>
              <a:t>‹#›</a:t>
            </a:fld>
            <a:endParaRPr lang="en-US" dirty="0">
              <a:solidFill>
                <a:srgbClr val="5FCBEF"/>
              </a:solidFill>
            </a:endParaRPr>
          </a:p>
        </p:txBody>
      </p:sp>
    </p:spTree>
    <p:extLst>
      <p:ext uri="{BB962C8B-B14F-4D97-AF65-F5344CB8AC3E}">
        <p14:creationId xmlns:p14="http://schemas.microsoft.com/office/powerpoint/2010/main" val="1146051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solidFill>
                  <a:prstClr val="black">
                    <a:tint val="75000"/>
                  </a:prstClr>
                </a:solidFill>
              </a:rPr>
              <a:pPr/>
              <a:t>5/12/2015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srgbClr val="5FCBEF"/>
                </a:solidFill>
              </a:rPr>
              <a:pPr/>
              <a:t>‹#›</a:t>
            </a:fld>
            <a:endParaRPr lang="en-US" dirty="0">
              <a:solidFill>
                <a:srgbClr val="5FCBEF"/>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5FCBEF">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5FCBEF">
                    <a:lumMod val="60000"/>
                    <a:lumOff val="40000"/>
                  </a:srgbClr>
                </a:solidFill>
                <a:latin typeface="Arial"/>
              </a:rPr>
              <a:t>”</a:t>
            </a:r>
          </a:p>
        </p:txBody>
      </p:sp>
    </p:spTree>
    <p:extLst>
      <p:ext uri="{BB962C8B-B14F-4D97-AF65-F5344CB8AC3E}">
        <p14:creationId xmlns:p14="http://schemas.microsoft.com/office/powerpoint/2010/main" val="24531344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solidFill>
                  <a:prstClr val="black">
                    <a:tint val="75000"/>
                  </a:prstClr>
                </a:solidFill>
              </a:rPr>
              <a:pPr/>
              <a:t>5/12/2015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srgbClr val="5FCBEF"/>
                </a:solidFill>
              </a:rPr>
              <a:pPr/>
              <a:t>‹#›</a:t>
            </a:fld>
            <a:endParaRPr lang="en-US" dirty="0">
              <a:solidFill>
                <a:srgbClr val="5FCBEF"/>
              </a:solidFill>
            </a:endParaRPr>
          </a:p>
        </p:txBody>
      </p:sp>
    </p:spTree>
    <p:extLst>
      <p:ext uri="{BB962C8B-B14F-4D97-AF65-F5344CB8AC3E}">
        <p14:creationId xmlns:p14="http://schemas.microsoft.com/office/powerpoint/2010/main" val="4269282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solidFill>
                  <a:prstClr val="black">
                    <a:tint val="75000"/>
                  </a:prstClr>
                </a:solidFill>
              </a:rPr>
              <a:pPr/>
              <a:t>5/12/2015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srgbClr val="5FCBEF"/>
                </a:solidFill>
              </a:rPr>
              <a:pPr/>
              <a:t>‹#›</a:t>
            </a:fld>
            <a:endParaRPr lang="en-US" dirty="0">
              <a:solidFill>
                <a:srgbClr val="5FCBEF"/>
              </a:solidFill>
            </a:endParaRPr>
          </a:p>
        </p:txBody>
      </p:sp>
    </p:spTree>
    <p:extLst>
      <p:ext uri="{BB962C8B-B14F-4D97-AF65-F5344CB8AC3E}">
        <p14:creationId xmlns:p14="http://schemas.microsoft.com/office/powerpoint/2010/main" val="40127493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solidFill>
                  <a:prstClr val="black">
                    <a:tint val="75000"/>
                  </a:prstClr>
                </a:solidFill>
              </a:rPr>
              <a:pPr/>
              <a:t>5/12/2015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srgbClr val="5FCBEF"/>
                </a:solidFill>
              </a:rPr>
              <a:pPr/>
              <a:t>‹#›</a:t>
            </a:fld>
            <a:endParaRPr lang="en-US" dirty="0">
              <a:solidFill>
                <a:srgbClr val="5FCBEF"/>
              </a:solidFill>
            </a:endParaRPr>
          </a:p>
        </p:txBody>
      </p:sp>
    </p:spTree>
    <p:extLst>
      <p:ext uri="{BB962C8B-B14F-4D97-AF65-F5344CB8AC3E}">
        <p14:creationId xmlns:p14="http://schemas.microsoft.com/office/powerpoint/2010/main" val="2269748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2800"/>
            </a:lvl1pPr>
            <a:lvl2pPr>
              <a:defRPr sz="2400"/>
            </a:lvl2pPr>
            <a:lvl3pPr>
              <a:defRPr sz="2000"/>
            </a:lvl3pPr>
            <a:lvl4pPr>
              <a:defRPr sz="18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solidFill>
                  <a:prstClr val="black">
                    <a:tint val="75000"/>
                  </a:prstClr>
                </a:solidFill>
              </a:rPr>
              <a:pPr/>
              <a:t>5/12/2015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srgbClr val="5FCBEF"/>
                </a:solidFill>
              </a:rPr>
              <a:pPr/>
              <a:t>‹#›</a:t>
            </a:fld>
            <a:endParaRPr lang="en-US" dirty="0">
              <a:solidFill>
                <a:srgbClr val="5FCBEF"/>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77084" y="6171314"/>
            <a:ext cx="3197168" cy="666973"/>
          </a:xfrm>
          <a:prstGeom prst="rect">
            <a:avLst/>
          </a:prstGeom>
        </p:spPr>
      </p:pic>
    </p:spTree>
    <p:extLst>
      <p:ext uri="{BB962C8B-B14F-4D97-AF65-F5344CB8AC3E}">
        <p14:creationId xmlns:p14="http://schemas.microsoft.com/office/powerpoint/2010/main" val="3910845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solidFill>
                  <a:prstClr val="black">
                    <a:tint val="75000"/>
                  </a:prstClr>
                </a:solidFill>
              </a:rPr>
              <a:pPr/>
              <a:t>5/12/2015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srgbClr val="5FCBEF"/>
                </a:solidFill>
              </a:rPr>
              <a:pPr/>
              <a:t>‹#›</a:t>
            </a:fld>
            <a:endParaRPr lang="en-US" dirty="0">
              <a:solidFill>
                <a:srgbClr val="5FCBEF"/>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2932" y="-63500"/>
            <a:ext cx="5163332" cy="1077142"/>
          </a:xfrm>
          <a:prstGeom prst="rect">
            <a:avLst/>
          </a:prstGeom>
        </p:spPr>
      </p:pic>
    </p:spTree>
    <p:extLst>
      <p:ext uri="{BB962C8B-B14F-4D97-AF65-F5344CB8AC3E}">
        <p14:creationId xmlns:p14="http://schemas.microsoft.com/office/powerpoint/2010/main" val="710255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lvl1pPr>
              <a:defRPr sz="2400"/>
            </a:lvl1pPr>
            <a:lvl2pPr>
              <a:defRPr sz="2000"/>
            </a:lvl2pPr>
            <a:lvl3pPr>
              <a:defRPr sz="1800"/>
            </a:lvl3pPr>
            <a:lvl4pPr>
              <a:defRPr sz="16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lvl1pPr>
              <a:defRPr sz="2400"/>
            </a:lvl1pPr>
            <a:lvl2pPr>
              <a:defRPr sz="2000"/>
            </a:lvl2pPr>
            <a:lvl3pPr>
              <a:defRPr sz="1800"/>
            </a:lvl3pPr>
            <a:lvl4pPr>
              <a:defRPr sz="16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solidFill>
                  <a:prstClr val="black">
                    <a:tint val="75000"/>
                  </a:prstClr>
                </a:solidFill>
              </a:rPr>
              <a:pPr/>
              <a:t>5/12/2015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smtClean="0">
                <a:solidFill>
                  <a:srgbClr val="5FCBEF"/>
                </a:solidFill>
              </a:rPr>
              <a:pPr/>
              <a:t>‹#›</a:t>
            </a:fld>
            <a:endParaRPr lang="en-US" dirty="0">
              <a:solidFill>
                <a:srgbClr val="5FCBEF"/>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77084" y="6171314"/>
            <a:ext cx="3197168" cy="666973"/>
          </a:xfrm>
          <a:prstGeom prst="rect">
            <a:avLst/>
          </a:prstGeom>
        </p:spPr>
      </p:pic>
    </p:spTree>
    <p:extLst>
      <p:ext uri="{BB962C8B-B14F-4D97-AF65-F5344CB8AC3E}">
        <p14:creationId xmlns:p14="http://schemas.microsoft.com/office/powerpoint/2010/main" val="118071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lvl1pPr>
              <a:defRPr sz="2000"/>
            </a:lvl1pPr>
            <a:lvl2pPr>
              <a:defRPr sz="1800"/>
            </a:lvl2pPr>
            <a:lvl3pPr>
              <a:defRPr sz="1600"/>
            </a:lvl3pPr>
            <a:lvl4pPr>
              <a:defRPr sz="14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lvl1pPr>
              <a:defRPr sz="2000"/>
            </a:lvl1pPr>
            <a:lvl2pPr>
              <a:defRPr sz="1800"/>
            </a:lvl2pPr>
            <a:lvl3pPr>
              <a:defRPr sz="16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solidFill>
                  <a:prstClr val="black">
                    <a:tint val="75000"/>
                  </a:prstClr>
                </a:solidFill>
              </a:rPr>
              <a:pPr/>
              <a:t>5/12/2015</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4FAB73BC-B049-4115-A692-8D63A059BFB8}" type="slidenum">
              <a:rPr lang="en-US" smtClean="0">
                <a:solidFill>
                  <a:srgbClr val="5FCBEF"/>
                </a:solidFill>
              </a:rPr>
              <a:pPr/>
              <a:t>‹#›</a:t>
            </a:fld>
            <a:endParaRPr lang="en-US" dirty="0">
              <a:solidFill>
                <a:srgbClr val="5FCBEF"/>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77084" y="6171314"/>
            <a:ext cx="3197168" cy="666973"/>
          </a:xfrm>
          <a:prstGeom prst="rect">
            <a:avLst/>
          </a:prstGeom>
        </p:spPr>
      </p:pic>
    </p:spTree>
    <p:extLst>
      <p:ext uri="{BB962C8B-B14F-4D97-AF65-F5344CB8AC3E}">
        <p14:creationId xmlns:p14="http://schemas.microsoft.com/office/powerpoint/2010/main" val="2040369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solidFill>
                  <a:prstClr val="black">
                    <a:tint val="75000"/>
                  </a:prstClr>
                </a:solidFill>
              </a:rPr>
              <a:pPr/>
              <a:t>5/12/2015</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solidFill>
                  <a:srgbClr val="5FCBEF"/>
                </a:solidFill>
              </a:rPr>
              <a:pPr/>
              <a:t>‹#›</a:t>
            </a:fld>
            <a:endParaRPr lang="en-US" dirty="0">
              <a:solidFill>
                <a:srgbClr val="5FCBEF"/>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4002" y="5742758"/>
            <a:ext cx="5163332" cy="1077142"/>
          </a:xfrm>
          <a:prstGeom prst="rect">
            <a:avLst/>
          </a:prstGeom>
        </p:spPr>
      </p:pic>
    </p:spTree>
    <p:extLst>
      <p:ext uri="{BB962C8B-B14F-4D97-AF65-F5344CB8AC3E}">
        <p14:creationId xmlns:p14="http://schemas.microsoft.com/office/powerpoint/2010/main" val="134801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solidFill>
                  <a:prstClr val="black">
                    <a:tint val="75000"/>
                  </a:prstClr>
                </a:solidFill>
              </a:rPr>
              <a:pPr/>
              <a:t>5/12/2015</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5FCBEF"/>
                </a:solidFill>
              </a:rPr>
              <a:pPr/>
              <a:t>‹#›</a:t>
            </a:fld>
            <a:endParaRPr lang="en-US" dirty="0">
              <a:solidFill>
                <a:srgbClr val="5FCBEF"/>
              </a:solidFill>
            </a:endParaRPr>
          </a:p>
        </p:txBody>
      </p:sp>
    </p:spTree>
    <p:extLst>
      <p:ext uri="{BB962C8B-B14F-4D97-AF65-F5344CB8AC3E}">
        <p14:creationId xmlns:p14="http://schemas.microsoft.com/office/powerpoint/2010/main" val="540759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solidFill>
                  <a:prstClr val="black">
                    <a:tint val="75000"/>
                  </a:prstClr>
                </a:solidFill>
              </a:rPr>
              <a:pPr/>
              <a:t>5/12/2015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smtClean="0">
                <a:solidFill>
                  <a:srgbClr val="5FCBEF"/>
                </a:solidFill>
              </a:rPr>
              <a:pPr/>
              <a:t>‹#›</a:t>
            </a:fld>
            <a:endParaRPr lang="en-US" dirty="0">
              <a:solidFill>
                <a:srgbClr val="5FCBEF"/>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77084" y="6133214"/>
            <a:ext cx="3197168" cy="666973"/>
          </a:xfrm>
          <a:prstGeom prst="rect">
            <a:avLst/>
          </a:prstGeom>
        </p:spPr>
      </p:pic>
    </p:spTree>
    <p:extLst>
      <p:ext uri="{BB962C8B-B14F-4D97-AF65-F5344CB8AC3E}">
        <p14:creationId xmlns:p14="http://schemas.microsoft.com/office/powerpoint/2010/main" val="1006203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smtClean="0">
                <a:solidFill>
                  <a:srgbClr val="5FCBEF"/>
                </a:solidFill>
              </a:rPr>
              <a:pPr/>
              <a:t>‹#›</a:t>
            </a:fld>
            <a:endParaRPr lang="en-US" dirty="0">
              <a:solidFill>
                <a:srgbClr val="5FCBEF"/>
              </a:solidFill>
            </a:endParaRPr>
          </a:p>
        </p:txBody>
      </p:sp>
      <p:sp>
        <p:nvSpPr>
          <p:cNvPr id="5" name="Date Placeholder 4"/>
          <p:cNvSpPr>
            <a:spLocks noGrp="1"/>
          </p:cNvSpPr>
          <p:nvPr>
            <p:ph type="dt" sz="half" idx="10"/>
          </p:nvPr>
        </p:nvSpPr>
        <p:spPr/>
        <p:txBody>
          <a:bodyPr/>
          <a:lstStyle/>
          <a:p>
            <a:fld id="{96DFF08F-DC6B-4601-B491-B0F83F6DD2DA}" type="datetimeFigureOut">
              <a:rPr lang="en-US" smtClean="0">
                <a:solidFill>
                  <a:prstClr val="black">
                    <a:tint val="75000"/>
                  </a:prstClr>
                </a:solidFill>
              </a:rPr>
              <a:pPr/>
              <a:t>5/12/2015</a:t>
            </a:fld>
            <a:endParaRPr lang="en-US" dirty="0">
              <a:solidFill>
                <a:prstClr val="black">
                  <a:tint val="75000"/>
                </a:prstClr>
              </a:solidFill>
            </a:endParaRPr>
          </a:p>
        </p:txBody>
      </p:sp>
    </p:spTree>
    <p:extLst>
      <p:ext uri="{BB962C8B-B14F-4D97-AF65-F5344CB8AC3E}">
        <p14:creationId xmlns:p14="http://schemas.microsoft.com/office/powerpoint/2010/main" val="2681797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96DFF08F-DC6B-4601-B491-B0F83F6DD2DA}" type="datetimeFigureOut">
              <a:rPr lang="en-US" smtClean="0">
                <a:solidFill>
                  <a:prstClr val="black">
                    <a:tint val="75000"/>
                  </a:prstClr>
                </a:solidFill>
              </a:rPr>
              <a:pPr defTabSz="457200"/>
              <a:t>5/12/2015</a:t>
            </a:fld>
            <a:endParaRPr lang="en-US" dirty="0">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defTabSz="457200"/>
            <a:fld id="{4FAB73BC-B049-4115-A692-8D63A059BFB8}" type="slidenum">
              <a:rPr lang="en-US" smtClean="0">
                <a:solidFill>
                  <a:srgbClr val="5FCBEF"/>
                </a:solidFill>
              </a:rPr>
              <a:pPr defTabSz="457200"/>
              <a:t>‹#›</a:t>
            </a:fld>
            <a:endParaRPr lang="en-US" dirty="0">
              <a:solidFill>
                <a:srgbClr val="5FCBEF"/>
              </a:solidFill>
            </a:endParaRPr>
          </a:p>
        </p:txBody>
      </p:sp>
    </p:spTree>
    <p:extLst>
      <p:ext uri="{BB962C8B-B14F-4D97-AF65-F5344CB8AC3E}">
        <p14:creationId xmlns:p14="http://schemas.microsoft.com/office/powerpoint/2010/main" val="39833009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p:txBody>
          <a:bodyPr>
            <a:normAutofit/>
          </a:bodyPr>
          <a:lstStyle/>
          <a:p>
            <a:pPr>
              <a:spcBef>
                <a:spcPts val="0"/>
              </a:spcBef>
            </a:pPr>
            <a:r>
              <a:rPr lang="en-US" sz="2000" dirty="0" smtClean="0"/>
              <a:t>Whitney Griggs</a:t>
            </a:r>
          </a:p>
          <a:p>
            <a:pPr>
              <a:spcBef>
                <a:spcPts val="0"/>
              </a:spcBef>
            </a:pPr>
            <a:r>
              <a:rPr lang="en-US" sz="2000" dirty="0" smtClean="0"/>
              <a:t>Consumer Education Specialist</a:t>
            </a:r>
          </a:p>
          <a:p>
            <a:pPr>
              <a:spcBef>
                <a:spcPts val="0"/>
              </a:spcBef>
            </a:pPr>
            <a:r>
              <a:rPr lang="en-US" sz="2000" dirty="0" smtClean="0"/>
              <a:t>Georgians for a Healthy Future</a:t>
            </a:r>
            <a:endParaRPr lang="en-US" sz="2000" dirty="0"/>
          </a:p>
        </p:txBody>
      </p:sp>
      <p:pic>
        <p:nvPicPr>
          <p:cNvPr id="7"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872889" y="514350"/>
            <a:ext cx="4289309" cy="5527675"/>
          </a:xfrm>
        </p:spPr>
      </p:pic>
    </p:spTree>
    <p:extLst>
      <p:ext uri="{BB962C8B-B14F-4D97-AF65-F5344CB8AC3E}">
        <p14:creationId xmlns:p14="http://schemas.microsoft.com/office/powerpoint/2010/main" val="4222287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Post-enrollment consumer needs</a:t>
            </a:r>
            <a:endParaRPr lang="en-US" dirty="0"/>
          </a:p>
        </p:txBody>
      </p:sp>
      <p:sp>
        <p:nvSpPr>
          <p:cNvPr id="3" name="Content Placeholder 2"/>
          <p:cNvSpPr>
            <a:spLocks noGrp="1"/>
          </p:cNvSpPr>
          <p:nvPr>
            <p:ph idx="1"/>
          </p:nvPr>
        </p:nvSpPr>
        <p:spPr>
          <a:xfrm>
            <a:off x="677334" y="1930400"/>
            <a:ext cx="8596668" cy="4147221"/>
          </a:xfrm>
        </p:spPr>
        <p:txBody>
          <a:bodyPr>
            <a:normAutofit fontScale="85000" lnSpcReduction="10000"/>
          </a:bodyPr>
          <a:lstStyle/>
          <a:p>
            <a:r>
              <a:rPr lang="en-US" dirty="0" smtClean="0"/>
              <a:t>More post-enrollment consumer-focused information, materials, resources, and services are needed.</a:t>
            </a:r>
          </a:p>
          <a:p>
            <a:r>
              <a:rPr lang="en-US" dirty="0" smtClean="0"/>
              <a:t>Suggested solutions:</a:t>
            </a:r>
          </a:p>
          <a:p>
            <a:pPr lvl="1"/>
            <a:r>
              <a:rPr lang="en-US" dirty="0" smtClean="0"/>
              <a:t>DOI could consider developing a more robust-consumer facing page on its website with consumer tools.</a:t>
            </a:r>
          </a:p>
          <a:p>
            <a:pPr lvl="1"/>
            <a:r>
              <a:rPr lang="en-US" dirty="0" smtClean="0"/>
              <a:t>A layered consumer follow-up plan utilizing several stakeholders could address the lack of post-enrollment support. For example:</a:t>
            </a:r>
          </a:p>
          <a:p>
            <a:pPr lvl="2"/>
            <a:r>
              <a:rPr lang="en-US" dirty="0" smtClean="0"/>
              <a:t>Automatic emails from the Marketplace</a:t>
            </a:r>
          </a:p>
          <a:p>
            <a:pPr lvl="2"/>
            <a:r>
              <a:rPr lang="en-US" dirty="0" smtClean="0"/>
              <a:t>Insurers could send an accurate, updated list of providers based on the consumer’s location</a:t>
            </a:r>
          </a:p>
          <a:p>
            <a:pPr lvl="2"/>
            <a:r>
              <a:rPr lang="en-US" dirty="0" smtClean="0"/>
              <a:t>Enrollment assisters could follow-up with consumers that indicate they would like in-person post-enrollment assistance</a:t>
            </a:r>
            <a:endParaRPr lang="en-US" dirty="0"/>
          </a:p>
        </p:txBody>
      </p:sp>
    </p:spTree>
    <p:extLst>
      <p:ext uri="{BB962C8B-B14F-4D97-AF65-F5344CB8AC3E}">
        <p14:creationId xmlns:p14="http://schemas.microsoft.com/office/powerpoint/2010/main" val="36296350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Reaching the Remaining Uninsured</a:t>
            </a:r>
            <a:endParaRPr lang="en-US" dirty="0"/>
          </a:p>
        </p:txBody>
      </p:sp>
      <p:sp>
        <p:nvSpPr>
          <p:cNvPr id="3" name="Content Placeholder 2"/>
          <p:cNvSpPr>
            <a:spLocks noGrp="1"/>
          </p:cNvSpPr>
          <p:nvPr>
            <p:ph idx="1"/>
          </p:nvPr>
        </p:nvSpPr>
        <p:spPr>
          <a:xfrm>
            <a:off x="677334" y="1488141"/>
            <a:ext cx="8596668" cy="4553221"/>
          </a:xfrm>
        </p:spPr>
        <p:txBody>
          <a:bodyPr>
            <a:normAutofit fontScale="85000" lnSpcReduction="20000"/>
          </a:bodyPr>
          <a:lstStyle/>
          <a:p>
            <a:r>
              <a:rPr lang="en-US" dirty="0" smtClean="0"/>
              <a:t>More than 1 million Georgians are estimated to be eligible for health insurance through the Marketplace</a:t>
            </a:r>
          </a:p>
          <a:p>
            <a:pPr lvl="1"/>
            <a:r>
              <a:rPr lang="en-US" dirty="0" smtClean="0"/>
              <a:t>Almost half of this population remains uninsured</a:t>
            </a:r>
          </a:p>
          <a:p>
            <a:r>
              <a:rPr lang="en-US" dirty="0" smtClean="0"/>
              <a:t>Language barriers, a lack of understanding of health insurance, and lack of awareness about the Marketplace were each cited as possible causes</a:t>
            </a:r>
          </a:p>
          <a:p>
            <a:r>
              <a:rPr lang="en-US" dirty="0" smtClean="0"/>
              <a:t>Outreach and education in underserved communities will continue to be important for reaching the uninsured</a:t>
            </a:r>
          </a:p>
          <a:p>
            <a:pPr lvl="1"/>
            <a:r>
              <a:rPr lang="en-US" dirty="0" smtClean="0"/>
              <a:t>The Connector, Enroll America’s scheduling tool, may be able to help reach these populations</a:t>
            </a:r>
          </a:p>
          <a:p>
            <a:r>
              <a:rPr lang="en-US" dirty="0" smtClean="0"/>
              <a:t>Lack of an affordable health insurance option for Georgians that fall into the coverage gap complicates the ability to reach the remaining uninsured</a:t>
            </a:r>
            <a:endParaRPr lang="en-US" dirty="0"/>
          </a:p>
        </p:txBody>
      </p:sp>
    </p:spTree>
    <p:extLst>
      <p:ext uri="{BB962C8B-B14F-4D97-AF65-F5344CB8AC3E}">
        <p14:creationId xmlns:p14="http://schemas.microsoft.com/office/powerpoint/2010/main" val="7388842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Policy Recommendations</a:t>
            </a:r>
            <a:endParaRPr lang="en-US" dirty="0"/>
          </a:p>
        </p:txBody>
      </p:sp>
    </p:spTree>
    <p:extLst>
      <p:ext uri="{BB962C8B-B14F-4D97-AF65-F5344CB8AC3E}">
        <p14:creationId xmlns:p14="http://schemas.microsoft.com/office/powerpoint/2010/main" val="7524609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Close the Coverage Gap</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300,000 Georgians fall into the coverage gap</a:t>
            </a:r>
          </a:p>
          <a:p>
            <a:r>
              <a:rPr lang="en-US" dirty="0" smtClean="0"/>
              <a:t>They do not qualify for Medicaid under current eligibility guidelines, but their income is too low to qualify for premium tax credits (below 100% FPL)</a:t>
            </a:r>
          </a:p>
          <a:p>
            <a:r>
              <a:rPr lang="en-US" dirty="0" smtClean="0"/>
              <a:t>States that have closed their coverage gap have seen promising results</a:t>
            </a:r>
            <a:endParaRPr lang="en-US" dirty="0"/>
          </a:p>
        </p:txBody>
      </p:sp>
      <p:pic>
        <p:nvPicPr>
          <p:cNvPr id="5" name="Content Placeholder 3"/>
          <p:cNvPicPr>
            <a:picLocks noGrp="1" noChangeAspect="1"/>
          </p:cNvPicPr>
          <p:nvPr>
            <p:ph sz="half" idx="2"/>
          </p:nvPr>
        </p:nvPicPr>
        <p:blipFill rotWithShape="1">
          <a:blip r:embed="rId3" cstate="print">
            <a:extLst>
              <a:ext uri="{28A0092B-C50C-407E-A947-70E740481C1C}">
                <a14:useLocalDpi xmlns:a14="http://schemas.microsoft.com/office/drawing/2010/main" val="0"/>
              </a:ext>
            </a:extLst>
          </a:blip>
          <a:srcRect l="6156" t="25612" r="4814" b="10458"/>
          <a:stretch/>
        </p:blipFill>
        <p:spPr>
          <a:xfrm>
            <a:off x="5111015" y="2160589"/>
            <a:ext cx="5402796" cy="4058863"/>
          </a:xfrm>
        </p:spPr>
      </p:pic>
    </p:spTree>
    <p:extLst>
      <p:ext uri="{BB962C8B-B14F-4D97-AF65-F5344CB8AC3E}">
        <p14:creationId xmlns:p14="http://schemas.microsoft.com/office/powerpoint/2010/main" val="33393662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Set and enforce </a:t>
            </a:r>
            <a:r>
              <a:rPr lang="en-US" b="1" dirty="0"/>
              <a:t>n</a:t>
            </a:r>
            <a:r>
              <a:rPr lang="en-US" b="1" dirty="0" smtClean="0"/>
              <a:t>etwork adequacy and transparency standards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There is no information available about the narrowness of the network and provider directories are routinely inaccurate.</a:t>
            </a:r>
          </a:p>
          <a:p>
            <a:r>
              <a:rPr lang="en-US" dirty="0" smtClean="0"/>
              <a:t>More transparency and oversight are needed to ensure consumers have accurate and useful information.</a:t>
            </a:r>
          </a:p>
          <a:p>
            <a:r>
              <a:rPr lang="en-US" dirty="0" smtClean="0"/>
              <a:t>Putting in place and enforcing network adequacy standards would ensure that all provider networks allow for meaningful access to covered benefits</a:t>
            </a:r>
            <a:endParaRPr lang="en-US" dirty="0"/>
          </a:p>
        </p:txBody>
      </p:sp>
    </p:spTree>
    <p:extLst>
      <p:ext uri="{BB962C8B-B14F-4D97-AF65-F5344CB8AC3E}">
        <p14:creationId xmlns:p14="http://schemas.microsoft.com/office/powerpoint/2010/main" val="34730682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Encourage public-private partnerships and remove unnecessary restrictions on consumer education and assistance</a:t>
            </a:r>
            <a:endParaRPr lang="en-US" dirty="0"/>
          </a:p>
        </p:txBody>
      </p:sp>
      <p:sp>
        <p:nvSpPr>
          <p:cNvPr id="3" name="Content Placeholder 2"/>
          <p:cNvSpPr>
            <a:spLocks noGrp="1"/>
          </p:cNvSpPr>
          <p:nvPr>
            <p:ph idx="1"/>
          </p:nvPr>
        </p:nvSpPr>
        <p:spPr/>
        <p:txBody>
          <a:bodyPr>
            <a:normAutofit lnSpcReduction="10000"/>
          </a:bodyPr>
          <a:lstStyle/>
          <a:p>
            <a:r>
              <a:rPr lang="en-US" dirty="0"/>
              <a:t>R</a:t>
            </a:r>
            <a:r>
              <a:rPr lang="en-US" dirty="0" smtClean="0"/>
              <a:t>educing barriers to partnering with state government organizations would lead to stronger and more effective partnerships</a:t>
            </a:r>
          </a:p>
          <a:p>
            <a:r>
              <a:rPr lang="en-US" dirty="0" smtClean="0"/>
              <a:t>Improved coordination between the Marketplace and the Georgia Department of Community Health would better facilitate PeachCare and Medicaid enrollment</a:t>
            </a:r>
          </a:p>
          <a:p>
            <a:r>
              <a:rPr lang="en-US" dirty="0" smtClean="0"/>
              <a:t>The restrictions put in place by HB 943 should be lifted </a:t>
            </a:r>
            <a:endParaRPr lang="en-US" dirty="0"/>
          </a:p>
        </p:txBody>
      </p:sp>
    </p:spTree>
    <p:extLst>
      <p:ext uri="{BB962C8B-B14F-4D97-AF65-F5344CB8AC3E}">
        <p14:creationId xmlns:p14="http://schemas.microsoft.com/office/powerpoint/2010/main" val="20930059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best practices, approaches, and policy recommendations identified can help Georgians stay covered and use their coverage effectively</a:t>
            </a:r>
          </a:p>
          <a:p>
            <a:r>
              <a:rPr lang="en-US" dirty="0" smtClean="0"/>
              <a:t>There is still work to be done to reach the remaining uninsured and to ensure that all Georgians have a pathway to affordable coverage</a:t>
            </a:r>
          </a:p>
          <a:p>
            <a:r>
              <a:rPr lang="en-US" dirty="0" smtClean="0"/>
              <a:t>GHF looks forward to working with stakeholders throughout the state to maximize health insurance enrollment, retention, and ensure a positive experience for all Georgia health care consumers</a:t>
            </a:r>
            <a:endParaRPr lang="en-US" dirty="0"/>
          </a:p>
        </p:txBody>
      </p:sp>
    </p:spTree>
    <p:extLst>
      <p:ext uri="{BB962C8B-B14F-4D97-AF65-F5344CB8AC3E}">
        <p14:creationId xmlns:p14="http://schemas.microsoft.com/office/powerpoint/2010/main" val="26660511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77334" y="363699"/>
            <a:ext cx="3854528" cy="1278466"/>
          </a:xfrm>
        </p:spPr>
        <p:txBody>
          <a:bodyPr/>
          <a:lstStyle/>
          <a:p>
            <a:r>
              <a:rPr lang="en-US" dirty="0" smtClean="0"/>
              <a:t>The Health Insurance Marketplace in Georgia</a:t>
            </a:r>
            <a:endParaRPr lang="en-US" dirty="0"/>
          </a:p>
        </p:txBody>
      </p:sp>
      <p:pic>
        <p:nvPicPr>
          <p:cNvPr id="8" name="Content Placeholder 7"/>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7551" t="12025" r="3884" b="2563"/>
          <a:stretch/>
        </p:blipFill>
        <p:spPr>
          <a:xfrm>
            <a:off x="5349922" y="363699"/>
            <a:ext cx="5322628" cy="5805088"/>
          </a:xfrm>
          <a:prstGeom prst="rect">
            <a:avLst/>
          </a:prstGeom>
          <a:solidFill>
            <a:srgbClr val="FFFFFF">
              <a:shade val="85000"/>
            </a:srgbClr>
          </a:solidFill>
          <a:ln w="28575" cap="sq">
            <a:solidFill>
              <a:schemeClr val="bg2">
                <a:lumMod val="75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7" name="Text Placeholder 6"/>
          <p:cNvSpPr>
            <a:spLocks noGrp="1"/>
          </p:cNvSpPr>
          <p:nvPr>
            <p:ph type="body" sz="half" idx="2"/>
          </p:nvPr>
        </p:nvSpPr>
        <p:spPr>
          <a:xfrm>
            <a:off x="677334" y="1808078"/>
            <a:ext cx="3307812" cy="4074107"/>
          </a:xfrm>
        </p:spPr>
        <p:txBody>
          <a:bodyPr>
            <a:noAutofit/>
          </a:bodyPr>
          <a:lstStyle/>
          <a:p>
            <a:pPr marL="285750" indent="-285750">
              <a:buFont typeface="Arial" panose="020B0604020202020204" pitchFamily="34" charset="0"/>
              <a:buChar char="•"/>
            </a:pPr>
            <a:r>
              <a:rPr lang="en-US" sz="1800" dirty="0" smtClean="0"/>
              <a:t>Federally </a:t>
            </a:r>
            <a:r>
              <a:rPr lang="en-US" sz="1800" dirty="0"/>
              <a:t>Facilitated </a:t>
            </a:r>
            <a:r>
              <a:rPr lang="en-US" sz="1800" dirty="0" smtClean="0"/>
              <a:t>Marketplace </a:t>
            </a:r>
            <a:r>
              <a:rPr lang="en-US" sz="1800" dirty="0"/>
              <a:t>(</a:t>
            </a:r>
            <a:r>
              <a:rPr lang="en-US" sz="1800" dirty="0" smtClean="0"/>
              <a:t>FFM)</a:t>
            </a:r>
          </a:p>
          <a:p>
            <a:pPr marL="742813" lvl="1" indent="-285750">
              <a:buFont typeface="Arial" panose="020B0604020202020204" pitchFamily="34" charset="0"/>
              <a:buChar char="•"/>
            </a:pPr>
            <a:r>
              <a:rPr lang="en-US" sz="1600" dirty="0" smtClean="0"/>
              <a:t>Healthcare.gov</a:t>
            </a:r>
            <a:r>
              <a:rPr lang="en-US" sz="1600" dirty="0"/>
              <a:t>, 1-800-318-259, or in-person assistance from a Navigator or Certified Application </a:t>
            </a:r>
            <a:r>
              <a:rPr lang="en-US" sz="1600" dirty="0" smtClean="0"/>
              <a:t>Counselor</a:t>
            </a:r>
          </a:p>
          <a:p>
            <a:pPr marL="285750" indent="-285750">
              <a:buFont typeface="Arial" panose="020B0604020202020204" pitchFamily="34" charset="0"/>
              <a:buChar char="•"/>
            </a:pPr>
            <a:r>
              <a:rPr lang="en-US" sz="1800" dirty="0" smtClean="0"/>
              <a:t>All </a:t>
            </a:r>
            <a:r>
              <a:rPr lang="en-US" sz="1800" dirty="0"/>
              <a:t>plans available to Georgia consumers are offered by Georgia health insurance companies with Georgia-based provider networks</a:t>
            </a:r>
          </a:p>
          <a:p>
            <a:endParaRPr lang="en-US" sz="500" dirty="0"/>
          </a:p>
        </p:txBody>
      </p:sp>
    </p:spTree>
    <p:extLst>
      <p:ext uri="{BB962C8B-B14F-4D97-AF65-F5344CB8AC3E}">
        <p14:creationId xmlns:p14="http://schemas.microsoft.com/office/powerpoint/2010/main" val="655427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Health Insurance Marketplace in Georgia</a:t>
            </a:r>
            <a:endParaRPr lang="en-US" dirty="0"/>
          </a:p>
        </p:txBody>
      </p:sp>
      <p:sp>
        <p:nvSpPr>
          <p:cNvPr id="3" name="Content Placeholder 2"/>
          <p:cNvSpPr>
            <a:spLocks noGrp="1"/>
          </p:cNvSpPr>
          <p:nvPr>
            <p:ph idx="1"/>
          </p:nvPr>
        </p:nvSpPr>
        <p:spPr/>
        <p:txBody>
          <a:bodyPr/>
          <a:lstStyle/>
          <a:p>
            <a:r>
              <a:rPr lang="en-US" dirty="0" smtClean="0"/>
              <a:t>541,080 Georgians enrolled in coverage through the Marketplace</a:t>
            </a:r>
          </a:p>
          <a:p>
            <a:r>
              <a:rPr lang="en-US" dirty="0" smtClean="0"/>
              <a:t>Nearly 9 in 10 qualified for tax credits</a:t>
            </a:r>
          </a:p>
          <a:p>
            <a:r>
              <a:rPr lang="en-US" dirty="0" smtClean="0"/>
              <a:t>The average premium paid for an individual plan after tax credits were applied was $73 per month</a:t>
            </a:r>
          </a:p>
          <a:p>
            <a:r>
              <a:rPr lang="en-US" dirty="0" smtClean="0"/>
              <a:t>55% of enrollees were new to the Marketplace</a:t>
            </a:r>
          </a:p>
          <a:p>
            <a:r>
              <a:rPr lang="en-US" dirty="0" smtClean="0"/>
              <a:t>45% re-enrolled from the previous year</a:t>
            </a:r>
          </a:p>
          <a:p>
            <a:endParaRPr lang="en-US" dirty="0"/>
          </a:p>
        </p:txBody>
      </p:sp>
    </p:spTree>
    <p:extLst>
      <p:ext uri="{BB962C8B-B14F-4D97-AF65-F5344CB8AC3E}">
        <p14:creationId xmlns:p14="http://schemas.microsoft.com/office/powerpoint/2010/main" val="9626033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Role of In-Person Assistance</a:t>
            </a:r>
            <a:endParaRPr lang="en-US" dirty="0"/>
          </a:p>
        </p:txBody>
      </p:sp>
      <p:sp>
        <p:nvSpPr>
          <p:cNvPr id="3" name="Content Placeholder 2"/>
          <p:cNvSpPr>
            <a:spLocks noGrp="1"/>
          </p:cNvSpPr>
          <p:nvPr>
            <p:ph idx="1"/>
          </p:nvPr>
        </p:nvSpPr>
        <p:spPr>
          <a:xfrm>
            <a:off x="677334" y="1317813"/>
            <a:ext cx="9945842" cy="4723550"/>
          </a:xfrm>
        </p:spPr>
        <p:txBody>
          <a:bodyPr>
            <a:normAutofit fontScale="92500" lnSpcReduction="10000"/>
          </a:bodyPr>
          <a:lstStyle/>
          <a:p>
            <a:r>
              <a:rPr lang="en-US" dirty="0" smtClean="0"/>
              <a:t>ACA created an infrastructure and authorized funding for consumer assistance</a:t>
            </a:r>
          </a:p>
          <a:p>
            <a:pPr lvl="1"/>
            <a:r>
              <a:rPr lang="en-US" dirty="0"/>
              <a:t>I</a:t>
            </a:r>
            <a:r>
              <a:rPr lang="en-US" dirty="0" smtClean="0"/>
              <a:t>ncrease awareness</a:t>
            </a:r>
          </a:p>
          <a:p>
            <a:pPr lvl="1"/>
            <a:r>
              <a:rPr lang="en-US" dirty="0" smtClean="0"/>
              <a:t>Provide </a:t>
            </a:r>
            <a:r>
              <a:rPr lang="en-US" dirty="0"/>
              <a:t>unbiased </a:t>
            </a:r>
            <a:r>
              <a:rPr lang="en-US" dirty="0" smtClean="0"/>
              <a:t>education</a:t>
            </a:r>
          </a:p>
          <a:p>
            <a:pPr lvl="1"/>
            <a:r>
              <a:rPr lang="en-US" dirty="0"/>
              <a:t>F</a:t>
            </a:r>
            <a:r>
              <a:rPr lang="en-US" dirty="0" smtClean="0"/>
              <a:t>acilitate enrollment</a:t>
            </a:r>
          </a:p>
          <a:p>
            <a:r>
              <a:rPr lang="en-US" dirty="0" smtClean="0"/>
              <a:t>Major funding sources were navigator grants through CMS and grants to Federally Qualified Health Centers (FQHCs)</a:t>
            </a:r>
          </a:p>
          <a:p>
            <a:r>
              <a:rPr lang="en-US" dirty="0" smtClean="0"/>
              <a:t>HHS awarded $3.3 million in navigator grant funding to two organizations</a:t>
            </a:r>
          </a:p>
          <a:p>
            <a:pPr lvl="1"/>
            <a:r>
              <a:rPr lang="en-US" dirty="0" err="1" smtClean="0"/>
              <a:t>Seedco</a:t>
            </a:r>
            <a:r>
              <a:rPr lang="en-US" dirty="0" smtClean="0"/>
              <a:t>:$2.2 million</a:t>
            </a:r>
          </a:p>
          <a:p>
            <a:pPr lvl="1"/>
            <a:r>
              <a:rPr lang="en-US" dirty="0" err="1" smtClean="0"/>
              <a:t>InsureGA</a:t>
            </a:r>
            <a:r>
              <a:rPr lang="en-US" dirty="0" smtClean="0"/>
              <a:t>: $1.1 million</a:t>
            </a:r>
            <a:endParaRPr lang="en-US" dirty="0"/>
          </a:p>
        </p:txBody>
      </p:sp>
    </p:spTree>
    <p:extLst>
      <p:ext uri="{BB962C8B-B14F-4D97-AF65-F5344CB8AC3E}">
        <p14:creationId xmlns:p14="http://schemas.microsoft.com/office/powerpoint/2010/main" val="18758239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373612" y="1138518"/>
            <a:ext cx="4626297" cy="4903507"/>
          </a:xfrm>
        </p:spPr>
      </p:pic>
      <p:pic>
        <p:nvPicPr>
          <p:cNvPr id="6" name="Content Placeholder 5"/>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4999909" y="1138518"/>
            <a:ext cx="4795179" cy="5286652"/>
          </a:xfrm>
        </p:spPr>
      </p:pic>
    </p:spTree>
    <p:extLst>
      <p:ext uri="{BB962C8B-B14F-4D97-AF65-F5344CB8AC3E}">
        <p14:creationId xmlns:p14="http://schemas.microsoft.com/office/powerpoint/2010/main" val="36320062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u="sng" dirty="0" smtClean="0"/>
              <a:t>Best Practices and Lessons Learned</a:t>
            </a:r>
            <a:r>
              <a:rPr lang="en-US" dirty="0" smtClean="0"/>
              <a:t>:</a:t>
            </a:r>
            <a:br>
              <a:rPr lang="en-US" dirty="0" smtClean="0"/>
            </a:br>
            <a:r>
              <a:rPr lang="en-US" dirty="0" smtClean="0"/>
              <a:t>Results from in-depth interviews with and survey of enrollment assisters </a:t>
            </a:r>
            <a:endParaRPr lang="en-US" dirty="0"/>
          </a:p>
        </p:txBody>
      </p:sp>
    </p:spTree>
    <p:extLst>
      <p:ext uri="{BB962C8B-B14F-4D97-AF65-F5344CB8AC3E}">
        <p14:creationId xmlns:p14="http://schemas.microsoft.com/office/powerpoint/2010/main" val="16907250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Successful Strategies and Best Practices</a:t>
            </a:r>
            <a:endParaRPr lang="en-US" dirty="0"/>
          </a:p>
        </p:txBody>
      </p:sp>
      <p:sp>
        <p:nvSpPr>
          <p:cNvPr id="3" name="Content Placeholder 2"/>
          <p:cNvSpPr>
            <a:spLocks noGrp="1"/>
          </p:cNvSpPr>
          <p:nvPr>
            <p:ph idx="1"/>
          </p:nvPr>
        </p:nvSpPr>
        <p:spPr>
          <a:xfrm>
            <a:off x="677334" y="2160589"/>
            <a:ext cx="8596668" cy="4096776"/>
          </a:xfrm>
        </p:spPr>
        <p:txBody>
          <a:bodyPr>
            <a:normAutofit fontScale="70000" lnSpcReduction="20000"/>
          </a:bodyPr>
          <a:lstStyle/>
          <a:p>
            <a:pPr marL="514350" indent="-514350">
              <a:buFont typeface="+mj-lt"/>
              <a:buAutoNum type="arabicPeriod"/>
            </a:pPr>
            <a:r>
              <a:rPr lang="en-US" b="1" dirty="0" smtClean="0"/>
              <a:t>Using a variety of local venues to conduct extensive outreach</a:t>
            </a:r>
          </a:p>
          <a:p>
            <a:pPr lvl="1"/>
            <a:r>
              <a:rPr lang="en-US" dirty="0" smtClean="0"/>
              <a:t>Libraries, churches, Volunteer Income Tax Assistance (VITA) sites, doctor’s offices, community health centers, cooperative extensions, small businesses, AIDS service organizations and local hospitals</a:t>
            </a:r>
          </a:p>
          <a:p>
            <a:pPr marL="514350" indent="-514350">
              <a:buFont typeface="+mj-lt"/>
              <a:buAutoNum type="arabicPeriod"/>
            </a:pPr>
            <a:r>
              <a:rPr lang="en-US" b="1" dirty="0" smtClean="0"/>
              <a:t>Leveraging the support of existing partnerships for outreach</a:t>
            </a:r>
          </a:p>
          <a:p>
            <a:pPr marL="914400" lvl="1" indent="-514350"/>
            <a:r>
              <a:rPr lang="en-US" dirty="0" smtClean="0"/>
              <a:t>One of the best methods for reaching consumers was building upon existing relationships with community organizations</a:t>
            </a:r>
          </a:p>
          <a:p>
            <a:pPr marL="514350" indent="-514350">
              <a:buFont typeface="+mj-lt"/>
              <a:buAutoNum type="arabicPeriod"/>
            </a:pPr>
            <a:r>
              <a:rPr lang="en-US" b="1" dirty="0" smtClean="0"/>
              <a:t>Developing trust with consumers</a:t>
            </a:r>
          </a:p>
          <a:p>
            <a:pPr marL="914400" lvl="1" indent="-514350"/>
            <a:r>
              <a:rPr lang="en-US" dirty="0" smtClean="0"/>
              <a:t>Being recognized as a trusted resource within the community was one of the most critical aspects</a:t>
            </a:r>
          </a:p>
          <a:p>
            <a:pPr marL="514350" indent="-514350">
              <a:buFont typeface="+mj-lt"/>
              <a:buAutoNum type="arabicPeriod"/>
            </a:pPr>
            <a:r>
              <a:rPr lang="en-US" b="1" dirty="0" smtClean="0"/>
              <a:t>Reaching large numbers of people through events and local media</a:t>
            </a:r>
            <a:endParaRPr lang="en-US" dirty="0" smtClean="0"/>
          </a:p>
          <a:p>
            <a:pPr lvl="1"/>
            <a:r>
              <a:rPr lang="en-US" dirty="0" smtClean="0"/>
              <a:t>Large scale enrollment events, marketing in local media using radio spots, newspaper ads, and movie theater ads</a:t>
            </a:r>
            <a:endParaRPr lang="en-US" dirty="0"/>
          </a:p>
        </p:txBody>
      </p:sp>
    </p:spTree>
    <p:extLst>
      <p:ext uri="{BB962C8B-B14F-4D97-AF65-F5344CB8AC3E}">
        <p14:creationId xmlns:p14="http://schemas.microsoft.com/office/powerpoint/2010/main" val="36544445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Challenges that remain for consumers</a:t>
            </a:r>
            <a:endParaRPr lang="en-US" dirty="0"/>
          </a:p>
        </p:txBody>
      </p:sp>
      <p:sp>
        <p:nvSpPr>
          <p:cNvPr id="7" name="Content Placeholder 6"/>
          <p:cNvSpPr>
            <a:spLocks noGrp="1"/>
          </p:cNvSpPr>
          <p:nvPr>
            <p:ph idx="1"/>
          </p:nvPr>
        </p:nvSpPr>
        <p:spPr>
          <a:xfrm>
            <a:off x="677334" y="1306286"/>
            <a:ext cx="8596668" cy="4865913"/>
          </a:xfrm>
        </p:spPr>
        <p:txBody>
          <a:bodyPr>
            <a:normAutofit fontScale="55000" lnSpcReduction="20000"/>
          </a:bodyPr>
          <a:lstStyle/>
          <a:p>
            <a:pPr marL="514350" indent="-514350">
              <a:buFont typeface="+mj-lt"/>
              <a:buAutoNum type="arabicPeriod"/>
            </a:pPr>
            <a:r>
              <a:rPr lang="en-US" sz="3800" b="1" dirty="0" smtClean="0"/>
              <a:t>Many consumers had limited health insurance literacy</a:t>
            </a:r>
          </a:p>
          <a:p>
            <a:pPr marL="914400" lvl="1" indent="-514350"/>
            <a:r>
              <a:rPr lang="en-US" sz="2900" dirty="0"/>
              <a:t>More than 2/3 of survey respondents identified low health insurance literacy as a barrier to </a:t>
            </a:r>
            <a:r>
              <a:rPr lang="en-US" sz="2900" dirty="0" smtClean="0"/>
              <a:t>enrollment</a:t>
            </a:r>
            <a:endParaRPr lang="en-US" sz="2900" b="1" dirty="0" smtClean="0"/>
          </a:p>
          <a:p>
            <a:pPr marL="514350" indent="-514350">
              <a:buFont typeface="+mj-lt"/>
              <a:buAutoNum type="arabicPeriod"/>
            </a:pPr>
            <a:r>
              <a:rPr lang="en-US" sz="3800" b="1" dirty="0" smtClean="0"/>
              <a:t>Many consumers fell into the coverage gap</a:t>
            </a:r>
          </a:p>
          <a:p>
            <a:pPr marL="914400" lvl="1" indent="-514350"/>
            <a:r>
              <a:rPr lang="en-US" sz="2900" dirty="0"/>
              <a:t>Some assister organizations estimated that over half of the consumers that they worked with fell into the </a:t>
            </a:r>
            <a:r>
              <a:rPr lang="en-US" sz="2900" dirty="0" smtClean="0"/>
              <a:t>gap</a:t>
            </a:r>
            <a:endParaRPr lang="en-US" sz="2900" b="1" dirty="0" smtClean="0"/>
          </a:p>
          <a:p>
            <a:pPr marL="514350" indent="-514350">
              <a:buFont typeface="+mj-lt"/>
              <a:buAutoNum type="arabicPeriod"/>
            </a:pPr>
            <a:r>
              <a:rPr lang="en-US" sz="3800" b="1" dirty="0" smtClean="0"/>
              <a:t>Immigrants faced verification and language barriers</a:t>
            </a:r>
          </a:p>
          <a:p>
            <a:pPr lvl="1"/>
            <a:r>
              <a:rPr lang="en-US" sz="2900" dirty="0"/>
              <a:t>Identity verification issues were reported as the biggest barrier to enrollment for immigrants</a:t>
            </a:r>
          </a:p>
          <a:p>
            <a:pPr lvl="1"/>
            <a:r>
              <a:rPr lang="en-US" sz="2900" dirty="0"/>
              <a:t>Key terms and concepts associated with health insurance do not translate well in other </a:t>
            </a:r>
            <a:r>
              <a:rPr lang="en-US" sz="2900" dirty="0" smtClean="0"/>
              <a:t>languages</a:t>
            </a:r>
            <a:endParaRPr lang="en-US" sz="2900" b="1" dirty="0" smtClean="0"/>
          </a:p>
          <a:p>
            <a:pPr marL="514350" indent="-514350">
              <a:buFont typeface="+mj-lt"/>
              <a:buAutoNum type="arabicPeriod"/>
            </a:pPr>
            <a:r>
              <a:rPr lang="en-US" sz="3800" b="1" dirty="0" smtClean="0"/>
              <a:t>Confusion and political opposition to the ACA hindered partnerships</a:t>
            </a:r>
          </a:p>
          <a:p>
            <a:pPr lvl="1"/>
            <a:r>
              <a:rPr lang="en-US" sz="2900" dirty="0"/>
              <a:t>HB 943, “Health Care Freedom </a:t>
            </a:r>
            <a:r>
              <a:rPr lang="en-US" sz="2900" dirty="0" smtClean="0"/>
              <a:t>Act,” </a:t>
            </a:r>
            <a:r>
              <a:rPr lang="en-US" sz="2900" dirty="0"/>
              <a:t>passed in 2014, prohibiting state and local government agencies from operating a navigator program</a:t>
            </a:r>
          </a:p>
          <a:p>
            <a:pPr lvl="2"/>
            <a:r>
              <a:rPr lang="en-US" sz="2600" dirty="0"/>
              <a:t>This led to confusion among health departments and other government agencies about their participation in enrollment assistance</a:t>
            </a:r>
          </a:p>
          <a:p>
            <a:pPr marL="514350" indent="-514350">
              <a:buFont typeface="+mj-lt"/>
              <a:buAutoNum type="arabicPeriod"/>
            </a:pPr>
            <a:endParaRPr lang="en-US" b="1" dirty="0" smtClean="0"/>
          </a:p>
          <a:p>
            <a:pPr marL="514350" indent="-514350">
              <a:buFont typeface="+mj-lt"/>
              <a:buAutoNum type="arabicPeriod"/>
            </a:pPr>
            <a:endParaRPr lang="en-US" b="1" dirty="0"/>
          </a:p>
        </p:txBody>
      </p:sp>
    </p:spTree>
    <p:extLst>
      <p:ext uri="{BB962C8B-B14F-4D97-AF65-F5344CB8AC3E}">
        <p14:creationId xmlns:p14="http://schemas.microsoft.com/office/powerpoint/2010/main" val="29124158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What Are the Next Steps in Consumer Assistance?</a:t>
            </a:r>
            <a:endParaRPr lang="en-US" dirty="0"/>
          </a:p>
        </p:txBody>
      </p:sp>
      <p:sp>
        <p:nvSpPr>
          <p:cNvPr id="3" name="Text Placeholder 2"/>
          <p:cNvSpPr>
            <a:spLocks noGrp="1"/>
          </p:cNvSpPr>
          <p:nvPr>
            <p:ph type="body" idx="1"/>
          </p:nvPr>
        </p:nvSpPr>
        <p:spPr/>
        <p:txBody>
          <a:bodyPr/>
          <a:lstStyle/>
          <a:p>
            <a:pPr algn="ctr"/>
            <a:r>
              <a:rPr lang="en-US" dirty="0" smtClean="0"/>
              <a:t>Best </a:t>
            </a:r>
            <a:r>
              <a:rPr lang="en-US" smtClean="0"/>
              <a:t>Practice and Policy </a:t>
            </a:r>
            <a:r>
              <a:rPr lang="en-US" dirty="0" smtClean="0"/>
              <a:t>Recommendations</a:t>
            </a:r>
            <a:endParaRPr lang="en-US" dirty="0"/>
          </a:p>
        </p:txBody>
      </p:sp>
    </p:spTree>
    <p:extLst>
      <p:ext uri="{BB962C8B-B14F-4D97-AF65-F5344CB8AC3E}">
        <p14:creationId xmlns:p14="http://schemas.microsoft.com/office/powerpoint/2010/main" val="151984919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2787</TotalTime>
  <Words>1127</Words>
  <Application>Microsoft Office PowerPoint</Application>
  <PresentationFormat>Widescreen</PresentationFormat>
  <Paragraphs>88</Paragraphs>
  <Slides>16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Trebuchet MS</vt:lpstr>
      <vt:lpstr>Wingdings 3</vt:lpstr>
      <vt:lpstr>Facet</vt:lpstr>
      <vt:lpstr>PowerPoint Presentation</vt:lpstr>
      <vt:lpstr>The Health Insurance Marketplace in Georgia</vt:lpstr>
      <vt:lpstr>The Health Insurance Marketplace in Georgia</vt:lpstr>
      <vt:lpstr>The Role of In-Person Assistance</vt:lpstr>
      <vt:lpstr>PowerPoint Presentation</vt:lpstr>
      <vt:lpstr>Best Practices and Lessons Learned: Results from in-depth interviews with and survey of enrollment assisters </vt:lpstr>
      <vt:lpstr>Successful Strategies and Best Practices</vt:lpstr>
      <vt:lpstr>Challenges that remain for consumers</vt:lpstr>
      <vt:lpstr>What Are the Next Steps in Consumer Assistance?</vt:lpstr>
      <vt:lpstr>Post-enrollment consumer needs</vt:lpstr>
      <vt:lpstr>Reaching the Remaining Uninsured</vt:lpstr>
      <vt:lpstr>Policy Recommendations</vt:lpstr>
      <vt:lpstr>Close the Coverage Gap</vt:lpstr>
      <vt:lpstr>Set and enforce network adequacy and transparency standards</vt:lpstr>
      <vt:lpstr>Encourage public-private partnerships and remove unnecessary restrictions on consumer education and assistance</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Whitney Griggs</dc:creator>
  <cp:lastModifiedBy>Laura Colbert</cp:lastModifiedBy>
  <cp:revision>42</cp:revision>
  <dcterms:created xsi:type="dcterms:W3CDTF">2015-05-07T18:12:01Z</dcterms:created>
  <dcterms:modified xsi:type="dcterms:W3CDTF">2015-05-12T16:15:00Z</dcterms:modified>
</cp:coreProperties>
</file>