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66" r:id="rId2"/>
    <p:sldId id="274" r:id="rId3"/>
    <p:sldId id="279" r:id="rId4"/>
    <p:sldId id="272" r:id="rId5"/>
    <p:sldId id="267" r:id="rId6"/>
    <p:sldId id="265" r:id="rId7"/>
    <p:sldId id="257" r:id="rId8"/>
    <p:sldId id="271" r:id="rId9"/>
    <p:sldId id="269" r:id="rId10"/>
    <p:sldId id="280" r:id="rId11"/>
    <p:sldId id="277" r:id="rId12"/>
    <p:sldId id="276" r:id="rId13"/>
    <p:sldId id="264" r:id="rId14"/>
    <p:sldId id="256" r:id="rId15"/>
    <p:sldId id="259" r:id="rId16"/>
    <p:sldId id="261" r:id="rId17"/>
    <p:sldId id="262" r:id="rId18"/>
    <p:sldId id="26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86" autoAdjust="0"/>
  </p:normalViewPr>
  <p:slideViewPr>
    <p:cSldViewPr>
      <p:cViewPr varScale="1">
        <p:scale>
          <a:sx n="54" d="100"/>
          <a:sy n="54" d="100"/>
        </p:scale>
        <p:origin x="18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84CB7DB-12B1-49A0-9407-67EA7587D152}" type="datetimeFigureOut">
              <a:rPr lang="en-US" smtClean="0"/>
              <a:t>5/11/2015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576E9FF-50E3-4BFB-B313-70586E6990EF}" type="slidenum">
              <a:rPr lang="en-US" smtClean="0"/>
              <a:t>‹#›</a:t>
            </a:fld>
            <a:endParaRPr lang="en-US" dirty="0"/>
          </a:p>
        </p:txBody>
      </p:sp>
    </p:spTree>
    <p:extLst>
      <p:ext uri="{BB962C8B-B14F-4D97-AF65-F5344CB8AC3E}">
        <p14:creationId xmlns:p14="http://schemas.microsoft.com/office/powerpoint/2010/main" val="20783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kff.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kff.org/jama_062514"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6E9FF-50E3-4BFB-B313-70586E6990EF}" type="slidenum">
              <a:rPr lang="en-US" smtClean="0"/>
              <a:t>1</a:t>
            </a:fld>
            <a:endParaRPr lang="en-US" dirty="0"/>
          </a:p>
        </p:txBody>
      </p:sp>
    </p:spTree>
    <p:extLst>
      <p:ext uri="{BB962C8B-B14F-4D97-AF65-F5344CB8AC3E}">
        <p14:creationId xmlns:p14="http://schemas.microsoft.com/office/powerpoint/2010/main" val="2372469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KFF</a:t>
            </a:r>
          </a:p>
          <a:p>
            <a:r>
              <a:rPr lang="en-US" sz="1200" b="0" i="0" u="none" strike="noStrike" kern="1200" baseline="0" dirty="0" smtClean="0">
                <a:solidFill>
                  <a:schemeClr val="tx1"/>
                </a:solidFill>
                <a:latin typeface="+mn-lt"/>
                <a:ea typeface="+mn-ea"/>
                <a:cs typeface="+mn-cs"/>
              </a:rPr>
              <a:t>2-Healthcare IT News </a:t>
            </a:r>
          </a:p>
          <a:p>
            <a:r>
              <a:rPr lang="en-US" sz="1200" b="0" i="0" u="none" strike="noStrike" kern="1200" baseline="0" dirty="0" smtClean="0">
                <a:solidFill>
                  <a:schemeClr val="tx1"/>
                </a:solidFill>
                <a:latin typeface="+mn-lt"/>
                <a:ea typeface="+mn-ea"/>
                <a:cs typeface="+mn-cs"/>
              </a:rPr>
              <a:t>3- George Washington University </a:t>
            </a:r>
            <a:endParaRPr lang="en-US" dirty="0"/>
          </a:p>
        </p:txBody>
      </p:sp>
      <p:sp>
        <p:nvSpPr>
          <p:cNvPr id="4" name="Slide Number Placeholder 3"/>
          <p:cNvSpPr>
            <a:spLocks noGrp="1"/>
          </p:cNvSpPr>
          <p:nvPr>
            <p:ph type="sldNum" sz="quarter" idx="10"/>
          </p:nvPr>
        </p:nvSpPr>
        <p:spPr/>
        <p:txBody>
          <a:bodyPr/>
          <a:lstStyle/>
          <a:p>
            <a:fld id="{F576E9FF-50E3-4BFB-B313-70586E6990EF}" type="slidenum">
              <a:rPr lang="en-US" smtClean="0"/>
              <a:t>10</a:t>
            </a:fld>
            <a:endParaRPr lang="en-US" dirty="0"/>
          </a:p>
        </p:txBody>
      </p:sp>
    </p:spTree>
    <p:extLst>
      <p:ext uri="{BB962C8B-B14F-4D97-AF65-F5344CB8AC3E}">
        <p14:creationId xmlns:p14="http://schemas.microsoft.com/office/powerpoint/2010/main" val="1801419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spcBef>
                <a:spcPts val="0"/>
              </a:spcBef>
              <a:spcAft>
                <a:spcPts val="0"/>
              </a:spcAft>
              <a:buClrTx/>
              <a:buFont typeface="Wingdings" panose="05000000000000000000" pitchFamily="2" charset="2"/>
              <a:buChar char="ü"/>
            </a:pPr>
            <a:r>
              <a:rPr lang="en-US" dirty="0"/>
              <a:t> </a:t>
            </a:r>
            <a:r>
              <a:rPr lang="en-US" b="0" dirty="0" smtClean="0"/>
              <a:t>Seedco incorporated interactive health insurance literacy communications training into its supplemental Navigator training.</a:t>
            </a:r>
            <a:r>
              <a:rPr lang="en-US" b="0" baseline="0" dirty="0" smtClean="0"/>
              <a:t>  </a:t>
            </a:r>
            <a:r>
              <a:rPr lang="en-US" b="0" dirty="0" smtClean="0"/>
              <a:t>Navigators practiced with a health literacy communications expert, translating terms like “household”, “co-payment”, and “provider network” into easily understandable phrases,</a:t>
            </a:r>
          </a:p>
          <a:p>
            <a:pPr>
              <a:spcBef>
                <a:spcPts val="0"/>
              </a:spcBef>
              <a:spcAft>
                <a:spcPts val="0"/>
              </a:spcAft>
              <a:buClrTx/>
              <a:buFont typeface="Wingdings" panose="05000000000000000000" pitchFamily="2" charset="2"/>
              <a:buChar char="ü"/>
            </a:pPr>
            <a:endParaRPr lang="en-US" b="0" dirty="0" smtClean="0"/>
          </a:p>
          <a:p>
            <a:pPr>
              <a:spcBef>
                <a:spcPts val="0"/>
              </a:spcBef>
              <a:spcAft>
                <a:spcPts val="0"/>
              </a:spcAft>
              <a:buClrTx/>
              <a:buFont typeface="Wingdings" panose="05000000000000000000" pitchFamily="2" charset="2"/>
              <a:buChar char="ü"/>
            </a:pPr>
            <a:r>
              <a:rPr lang="en-US" dirty="0" smtClean="0"/>
              <a:t>Don Rubin, Principal with Visual Remedies, worked with Seedco to</a:t>
            </a:r>
            <a:r>
              <a:rPr lang="en-US" b="0" dirty="0" smtClean="0"/>
              <a:t> develop a health insurance literacy visual handbook for Navigators to utilize while explaining difficult concepts to consumers.</a:t>
            </a:r>
          </a:p>
          <a:p>
            <a:endParaRPr lang="en-US" dirty="0"/>
          </a:p>
        </p:txBody>
      </p:sp>
      <p:sp>
        <p:nvSpPr>
          <p:cNvPr id="4" name="Slide Number Placeholder 3"/>
          <p:cNvSpPr>
            <a:spLocks noGrp="1"/>
          </p:cNvSpPr>
          <p:nvPr>
            <p:ph type="sldNum" sz="quarter" idx="10"/>
          </p:nvPr>
        </p:nvSpPr>
        <p:spPr/>
        <p:txBody>
          <a:bodyPr/>
          <a:lstStyle/>
          <a:p>
            <a:fld id="{5D4443E7-18BB-4279-AEFB-31AF8E6D0190}" type="slidenum">
              <a:rPr lang="en-US" smtClean="0"/>
              <a:t>11</a:t>
            </a:fld>
            <a:endParaRPr lang="en-US" dirty="0"/>
          </a:p>
        </p:txBody>
      </p:sp>
    </p:spTree>
    <p:extLst>
      <p:ext uri="{BB962C8B-B14F-4D97-AF65-F5344CB8AC3E}">
        <p14:creationId xmlns:p14="http://schemas.microsoft.com/office/powerpoint/2010/main" val="147451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New outreach strategies- movie theatres along with radio and local paper placements week leading up to event</a:t>
            </a:r>
          </a:p>
          <a:p>
            <a:endParaRPr lang="en-US" baseline="0" dirty="0" smtClean="0"/>
          </a:p>
          <a:p>
            <a:pPr marL="342900" lvl="0" indent="-342900">
              <a:buFont typeface="Arial" pitchFamily="34" charset="0"/>
              <a:buChar char="•"/>
            </a:pPr>
            <a:r>
              <a:rPr lang="en-US" sz="1200" b="0" dirty="0" smtClean="0">
                <a:solidFill>
                  <a:srgbClr val="000000"/>
                </a:solidFill>
              </a:rPr>
              <a:t>12 out of 24 are African American</a:t>
            </a:r>
          </a:p>
          <a:p>
            <a:pPr marL="342900" lvl="0" indent="-342900">
              <a:buFont typeface="Arial" pitchFamily="34" charset="0"/>
              <a:buChar char="•"/>
            </a:pPr>
            <a:r>
              <a:rPr lang="en-US" sz="1200" b="0" dirty="0" smtClean="0">
                <a:solidFill>
                  <a:srgbClr val="000000"/>
                </a:solidFill>
              </a:rPr>
              <a:t>5 out of 24 are Hispanic</a:t>
            </a:r>
          </a:p>
          <a:p>
            <a:pPr marL="342900" lvl="0" indent="-342900">
              <a:buFont typeface="Arial" pitchFamily="34" charset="0"/>
              <a:buChar char="•"/>
            </a:pPr>
            <a:r>
              <a:rPr lang="en-US" sz="1200" b="0" dirty="0" smtClean="0">
                <a:solidFill>
                  <a:srgbClr val="000000"/>
                </a:solidFill>
              </a:rPr>
              <a:t>5 out of 24 are White</a:t>
            </a:r>
          </a:p>
          <a:p>
            <a:pPr marL="342900" lvl="0" indent="-342900">
              <a:buFont typeface="Arial" pitchFamily="34" charset="0"/>
              <a:buChar char="•"/>
            </a:pPr>
            <a:r>
              <a:rPr lang="en-US" sz="1200" b="0" dirty="0" smtClean="0">
                <a:solidFill>
                  <a:srgbClr val="000000"/>
                </a:solidFill>
              </a:rPr>
              <a:t>1 out of 24 is Asian</a:t>
            </a:r>
          </a:p>
          <a:p>
            <a:pPr marL="342900" lvl="0" indent="-342900">
              <a:buFont typeface="Arial" pitchFamily="34" charset="0"/>
              <a:buChar char="•"/>
            </a:pPr>
            <a:r>
              <a:rPr lang="en-US" sz="1200" b="0" dirty="0" smtClean="0">
                <a:solidFill>
                  <a:srgbClr val="000000"/>
                </a:solidFill>
              </a:rPr>
              <a:t>1 out of 24 identifies as Other</a:t>
            </a:r>
          </a:p>
          <a:p>
            <a:pPr marL="342900" lvl="0" indent="-342900">
              <a:buFont typeface="Arial" pitchFamily="34" charset="0"/>
              <a:buChar char="•"/>
            </a:pPr>
            <a:endParaRPr lang="en-US" sz="1200" b="0" dirty="0" smtClean="0">
              <a:solidFill>
                <a:srgbClr val="000000"/>
              </a:solidFill>
            </a:endParaRPr>
          </a:p>
          <a:p>
            <a:pPr marL="0" lvl="0" indent="0">
              <a:buFontTx/>
              <a:buNone/>
            </a:pPr>
            <a:r>
              <a:rPr lang="en-US" sz="1200" b="1" i="0" u="none" strike="noStrike" kern="1200" dirty="0" smtClean="0">
                <a:solidFill>
                  <a:schemeClr val="tx1"/>
                </a:solidFill>
                <a:effectLst/>
                <a:latin typeface="+mn-lt"/>
                <a:ea typeface="+mn-ea"/>
                <a:cs typeface="+mn-cs"/>
              </a:rPr>
              <a:t># of Events</a:t>
            </a:r>
            <a:r>
              <a:rPr lang="en-US" dirty="0" smtClean="0"/>
              <a:t>   </a:t>
            </a:r>
            <a:r>
              <a:rPr lang="en-US" sz="1200" b="1" i="0" u="none" strike="noStrike" kern="1200" dirty="0" smtClean="0">
                <a:solidFill>
                  <a:schemeClr val="tx1"/>
                </a:solidFill>
                <a:effectLst/>
                <a:latin typeface="+mn-lt"/>
                <a:ea typeface="+mn-ea"/>
                <a:cs typeface="+mn-cs"/>
              </a:rPr>
              <a:t>Attendance</a:t>
            </a:r>
            <a:r>
              <a:rPr lang="en-US" dirty="0" smtClean="0"/>
              <a:t> </a:t>
            </a:r>
          </a:p>
          <a:p>
            <a:pPr marL="0" lvl="0" indent="0">
              <a:buFontTx/>
              <a:buNone/>
            </a:pPr>
            <a:r>
              <a:rPr lang="en-US" sz="1200" b="1" i="0" u="none" strike="noStrike" kern="1200" dirty="0" smtClean="0">
                <a:solidFill>
                  <a:schemeClr val="tx1"/>
                </a:solidFill>
                <a:effectLst/>
                <a:latin typeface="+mn-lt"/>
                <a:ea typeface="+mn-ea"/>
                <a:cs typeface="+mn-cs"/>
              </a:rPr>
              <a:t>   398</a:t>
            </a:r>
            <a:r>
              <a:rPr lang="en-US" dirty="0" smtClean="0"/>
              <a:t> 	  </a:t>
            </a:r>
            <a:r>
              <a:rPr lang="en-US" sz="1200" b="1" i="0" u="none" strike="noStrike" kern="1200" dirty="0" smtClean="0">
                <a:solidFill>
                  <a:schemeClr val="tx1"/>
                </a:solidFill>
                <a:effectLst/>
                <a:latin typeface="+mn-lt"/>
                <a:ea typeface="+mn-ea"/>
                <a:cs typeface="+mn-cs"/>
              </a:rPr>
              <a:t>15,549</a:t>
            </a:r>
            <a:r>
              <a:rPr lang="en-US" dirty="0" smtClean="0"/>
              <a:t> </a:t>
            </a:r>
            <a:endParaRPr lang="en-US" sz="1200" b="0" dirty="0" smtClean="0">
              <a:solidFill>
                <a:srgbClr val="000000"/>
              </a:solidFill>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D4443E7-18BB-4279-AEFB-31AF8E6D0190}"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724604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pPr marL="169530" indent="-169530">
              <a:buFont typeface="Arial" panose="020B0604020202020204" pitchFamily="34" charset="0"/>
              <a:buChar char="•"/>
            </a:pPr>
            <a:endParaRPr lang="en-US" dirty="0" smtClean="0">
              <a:effectLst/>
            </a:endParaRPr>
          </a:p>
          <a:p>
            <a:endParaRPr lang="en-US" b="1" u="sng" dirty="0"/>
          </a:p>
          <a:p>
            <a:pPr marL="0" indent="0">
              <a:buFont typeface="Arial" pitchFamily="34" charset="0"/>
              <a:buNone/>
            </a:pPr>
            <a:endParaRPr lang="en-US" baseline="0" dirty="0" smtClean="0">
              <a:effectLst/>
            </a:endParaRPr>
          </a:p>
        </p:txBody>
      </p:sp>
      <p:sp>
        <p:nvSpPr>
          <p:cNvPr id="4" name="Slide Number Placeholder 3"/>
          <p:cNvSpPr>
            <a:spLocks noGrp="1"/>
          </p:cNvSpPr>
          <p:nvPr>
            <p:ph type="sldNum" sz="quarter" idx="10"/>
          </p:nvPr>
        </p:nvSpPr>
        <p:spPr/>
        <p:txBody>
          <a:bodyPr/>
          <a:lstStyle/>
          <a:p>
            <a:fld id="{5D4443E7-18BB-4279-AEFB-31AF8E6D0190}" type="slidenum">
              <a:rPr lang="en-US" smtClean="0"/>
              <a:t>2</a:t>
            </a:fld>
            <a:endParaRPr lang="en-US" dirty="0"/>
          </a:p>
        </p:txBody>
      </p:sp>
    </p:spTree>
    <p:extLst>
      <p:ext uri="{BB962C8B-B14F-4D97-AF65-F5344CB8AC3E}">
        <p14:creationId xmlns:p14="http://schemas.microsoft.com/office/powerpoint/2010/main" val="1120673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Calibri" panose="020F0502020204030204" pitchFamily="34" charset="0"/>
              </a:rPr>
              <a:t>Intermediary Model </a:t>
            </a:r>
            <a:r>
              <a:rPr lang="en-US" sz="1200" b="0" dirty="0" smtClean="0">
                <a:solidFill>
                  <a:srgbClr val="000000"/>
                </a:solidFill>
                <a:latin typeface="Calibri" panose="020F0502020204030204" pitchFamily="34" charset="0"/>
              </a:rPr>
              <a:t>– Seedco works with community partners who have strong affinity group relationships (LGBT, immigrant populations, young invincibles, non-English speaking). </a:t>
            </a:r>
          </a:p>
          <a:p>
            <a:endParaRPr lang="en-US" dirty="0" smtClean="0"/>
          </a:p>
          <a:p>
            <a:pPr>
              <a:buClrTx/>
              <a:buFont typeface="Wingdings" panose="05000000000000000000" pitchFamily="2" charset="2"/>
              <a:buChar char="ü"/>
            </a:pPr>
            <a:r>
              <a:rPr lang="en-US" sz="1200" dirty="0" smtClean="0">
                <a:solidFill>
                  <a:srgbClr val="000000"/>
                </a:solidFill>
              </a:rPr>
              <a:t>New York City</a:t>
            </a:r>
            <a:r>
              <a:rPr lang="en-US" sz="1200" b="0" dirty="0" smtClean="0">
                <a:solidFill>
                  <a:srgbClr val="000000"/>
                </a:solidFill>
              </a:rPr>
              <a:t> </a:t>
            </a:r>
            <a:r>
              <a:rPr lang="en-US" sz="1200" dirty="0" smtClean="0">
                <a:solidFill>
                  <a:srgbClr val="000000"/>
                </a:solidFill>
              </a:rPr>
              <a:t>– </a:t>
            </a:r>
            <a:r>
              <a:rPr lang="en-US" sz="1200" b="0" dirty="0" smtClean="0">
                <a:solidFill>
                  <a:srgbClr val="000000"/>
                </a:solidFill>
              </a:rPr>
              <a:t>Serving five boroughs with an emphasis on Brooklyn.  Seedco was 1 of 22 organizations awarded to serve a combination of the 5 boroughs. </a:t>
            </a:r>
          </a:p>
          <a:p>
            <a:pPr marL="0" indent="0">
              <a:buClrTx/>
              <a:buNone/>
            </a:pPr>
            <a:endParaRPr lang="en-US" sz="1200" b="0" dirty="0" smtClean="0">
              <a:solidFill>
                <a:srgbClr val="000000"/>
              </a:solidFill>
            </a:endParaRPr>
          </a:p>
          <a:p>
            <a:pPr>
              <a:buClrTx/>
              <a:buFont typeface="Wingdings" panose="05000000000000000000" pitchFamily="2" charset="2"/>
              <a:buChar char="ü"/>
            </a:pPr>
            <a:r>
              <a:rPr lang="en-US" sz="1200" dirty="0" smtClean="0">
                <a:solidFill>
                  <a:srgbClr val="000000"/>
                </a:solidFill>
              </a:rPr>
              <a:t>Maryland - </a:t>
            </a:r>
            <a:r>
              <a:rPr lang="en-US" sz="1200" b="0" dirty="0" smtClean="0">
                <a:solidFill>
                  <a:srgbClr val="000000"/>
                </a:solidFill>
              </a:rPr>
              <a:t>Serving 7 counties  of the Upper Eastern Shore. Seedco was 1 of 6 organizations selected to cover the state by region.  </a:t>
            </a:r>
          </a:p>
          <a:p>
            <a:pPr marL="0" indent="0">
              <a:buClrTx/>
              <a:buNone/>
            </a:pPr>
            <a:endParaRPr lang="en-US" sz="1200" b="0" dirty="0" smtClean="0">
              <a:solidFill>
                <a:srgbClr val="000000"/>
              </a:solidFill>
            </a:endParaRPr>
          </a:p>
          <a:p>
            <a:pPr>
              <a:buClrTx/>
              <a:buFont typeface="Wingdings" panose="05000000000000000000" pitchFamily="2" charset="2"/>
              <a:buChar char="ü"/>
            </a:pPr>
            <a:r>
              <a:rPr lang="en-US" sz="1200" dirty="0" smtClean="0">
                <a:solidFill>
                  <a:srgbClr val="000000"/>
                </a:solidFill>
              </a:rPr>
              <a:t>Georgia and Tennessee -</a:t>
            </a:r>
            <a:r>
              <a:rPr lang="en-US" sz="1200" b="0" dirty="0" smtClean="0">
                <a:solidFill>
                  <a:srgbClr val="000000"/>
                </a:solidFill>
              </a:rPr>
              <a:t> We were one of two organizations in each state awarded to serve </a:t>
            </a:r>
            <a:r>
              <a:rPr lang="en-US" sz="1200" dirty="0" smtClean="0">
                <a:solidFill>
                  <a:srgbClr val="000000"/>
                </a:solidFill>
              </a:rPr>
              <a:t>the</a:t>
            </a:r>
            <a:r>
              <a:rPr lang="en-US" sz="1200" b="0" dirty="0" smtClean="0">
                <a:solidFill>
                  <a:srgbClr val="000000"/>
                </a:solidFill>
              </a:rPr>
              <a:t> entire state.</a:t>
            </a:r>
          </a:p>
          <a:p>
            <a:endParaRPr lang="en-US" dirty="0"/>
          </a:p>
        </p:txBody>
      </p:sp>
      <p:sp>
        <p:nvSpPr>
          <p:cNvPr id="4" name="Slide Number Placeholder 3"/>
          <p:cNvSpPr>
            <a:spLocks noGrp="1"/>
          </p:cNvSpPr>
          <p:nvPr>
            <p:ph type="sldNum" sz="quarter" idx="10"/>
          </p:nvPr>
        </p:nvSpPr>
        <p:spPr/>
        <p:txBody>
          <a:bodyPr/>
          <a:lstStyle/>
          <a:p>
            <a:fld id="{5D4443E7-18BB-4279-AEFB-31AF8E6D0190}" type="slidenum">
              <a:rPr lang="en-US" smtClean="0"/>
              <a:t>3</a:t>
            </a:fld>
            <a:endParaRPr lang="en-US" dirty="0"/>
          </a:p>
        </p:txBody>
      </p:sp>
    </p:spTree>
    <p:extLst>
      <p:ext uri="{BB962C8B-B14F-4D97-AF65-F5344CB8AC3E}">
        <p14:creationId xmlns:p14="http://schemas.microsoft.com/office/powerpoint/2010/main" val="1700908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609">
              <a:defRPr/>
            </a:pPr>
            <a:r>
              <a:rPr lang="en-US" baseline="0" dirty="0" smtClean="0"/>
              <a:t>Seedco had its own “lab” state and federally funded exchanges, Medicaid and non Medicaid expansion, urban and rural, </a:t>
            </a:r>
          </a:p>
          <a:p>
            <a:pPr defTabSz="921609">
              <a:defRPr/>
            </a:pPr>
            <a:endParaRPr lang="en-US" baseline="0" dirty="0" smtClean="0"/>
          </a:p>
          <a:p>
            <a:pPr defTabSz="921609">
              <a:defRPr/>
            </a:pPr>
            <a:r>
              <a:rPr lang="en-US" baseline="0" dirty="0" smtClean="0"/>
              <a:t>Took the opportunity to contract research conducted by University of Georgia, </a:t>
            </a:r>
            <a:r>
              <a:rPr lang="en-US" dirty="0"/>
              <a:t>Center for Health &amp; Risk Communication, in all four states Seedco operated.  Evaluated data collected, interviewed consumers and Navigators in each state where we operated.</a:t>
            </a:r>
          </a:p>
          <a:p>
            <a:pPr defTabSz="921609">
              <a:defRPr/>
            </a:pPr>
            <a:endParaRPr lang="en-US" dirty="0"/>
          </a:p>
          <a:p>
            <a:pPr>
              <a:buClrTx/>
              <a:buFont typeface="Wingdings" panose="05000000000000000000" pitchFamily="2" charset="2"/>
              <a:buChar char="ü"/>
            </a:pPr>
            <a:r>
              <a:rPr lang="en-US" dirty="0" smtClean="0">
                <a:solidFill>
                  <a:srgbClr val="000000"/>
                </a:solidFill>
              </a:rPr>
              <a:t>Low Awareness of Navigators </a:t>
            </a:r>
            <a:r>
              <a:rPr lang="en-US" b="0" dirty="0" smtClean="0">
                <a:solidFill>
                  <a:srgbClr val="000000"/>
                </a:solidFill>
              </a:rPr>
              <a:t>- People who came to Navigators after difficulties enrolling independently, most had never heard of the Navigator role or did not know Navigators provide free and impartial service.</a:t>
            </a:r>
          </a:p>
          <a:p>
            <a:pPr>
              <a:buClrTx/>
              <a:buFont typeface="Wingdings" panose="05000000000000000000" pitchFamily="2" charset="2"/>
              <a:buChar char="ü"/>
            </a:pPr>
            <a:r>
              <a:rPr lang="en-US" dirty="0" smtClean="0">
                <a:solidFill>
                  <a:srgbClr val="000000"/>
                </a:solidFill>
              </a:rPr>
              <a:t>Consumers Appreciate In-Person Assistance </a:t>
            </a:r>
            <a:r>
              <a:rPr lang="en-US" b="0" dirty="0" smtClean="0">
                <a:solidFill>
                  <a:srgbClr val="000000"/>
                </a:solidFill>
              </a:rPr>
              <a:t> - Navigators are key facilitators in the enrollment process and often are the only “human face” that consumers encounter on the pathway to insurance enrollment.</a:t>
            </a:r>
          </a:p>
          <a:p>
            <a:pPr>
              <a:buClrTx/>
              <a:buFont typeface="Wingdings" panose="05000000000000000000" pitchFamily="2" charset="2"/>
              <a:buChar char="ü"/>
            </a:pPr>
            <a:r>
              <a:rPr lang="en-US" dirty="0" smtClean="0">
                <a:solidFill>
                  <a:srgbClr val="000000"/>
                </a:solidFill>
              </a:rPr>
              <a:t>Navigators can Overcome Negative Preconceptions: </a:t>
            </a:r>
            <a:r>
              <a:rPr lang="en-US" b="0" dirty="0" smtClean="0">
                <a:solidFill>
                  <a:srgbClr val="000000"/>
                </a:solidFill>
              </a:rPr>
              <a:t>According to some consumers with doubts about health insurance reform, the unbiased, professional attitude and personal approach that they experienced during navigation changed their views.</a:t>
            </a:r>
          </a:p>
          <a:p>
            <a:pPr defTabSz="921609">
              <a:defRPr/>
            </a:pPr>
            <a:endParaRPr lang="en-US" dirty="0" smtClean="0"/>
          </a:p>
          <a:p>
            <a:pPr defTabSz="921609">
              <a:defRPr/>
            </a:pPr>
            <a:endParaRPr lang="en-US" dirty="0" smtClean="0"/>
          </a:p>
          <a:p>
            <a:pPr defTabSz="921609">
              <a:defRPr/>
            </a:pPr>
            <a:r>
              <a:rPr lang="en-US" dirty="0" smtClean="0"/>
              <a:t>The full report is available at www.seedco.org/UGANavigatorReport</a:t>
            </a:r>
            <a:endParaRPr lang="en-US" dirty="0"/>
          </a:p>
          <a:p>
            <a:pPr defTabSz="921609">
              <a:defRPr/>
            </a:pPr>
            <a:endParaRPr lang="en-US" baseline="0" dirty="0" smtClean="0"/>
          </a:p>
          <a:p>
            <a:pPr defTabSz="921609">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4443E7-18BB-4279-AEFB-31AF8E6D0190}" type="slidenum">
              <a:rPr lang="en-US" smtClean="0"/>
              <a:t>4</a:t>
            </a:fld>
            <a:endParaRPr lang="en-US" dirty="0"/>
          </a:p>
        </p:txBody>
      </p:sp>
    </p:spTree>
    <p:extLst>
      <p:ext uri="{BB962C8B-B14F-4D97-AF65-F5344CB8AC3E}">
        <p14:creationId xmlns:p14="http://schemas.microsoft.com/office/powerpoint/2010/main" val="1724604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buFont typeface="Wingdings" panose="05000000000000000000" pitchFamily="2" charset="2"/>
              <a:buChar char="ü"/>
            </a:pPr>
            <a:r>
              <a:rPr lang="en-US" dirty="0" smtClean="0">
                <a:solidFill>
                  <a:srgbClr val="000000"/>
                </a:solidFill>
              </a:rPr>
              <a:t>Continuity- Majority of partners and navigators were also involved in OE1- this continuity was critical.</a:t>
            </a:r>
          </a:p>
          <a:p>
            <a:pPr>
              <a:buClrTx/>
              <a:buFont typeface="Wingdings" panose="05000000000000000000" pitchFamily="2" charset="2"/>
              <a:buChar char="ü"/>
            </a:pPr>
            <a:r>
              <a:rPr lang="en-US" dirty="0" smtClean="0">
                <a:solidFill>
                  <a:srgbClr val="000000"/>
                </a:solidFill>
              </a:rPr>
              <a:t>Fast Implementation -  Seedco managed coalitions of partners to hire staff, organize training and obtain certification per the federal government and Georgia’s own requirements.</a:t>
            </a:r>
          </a:p>
          <a:p>
            <a:pPr>
              <a:buClrTx/>
              <a:buFont typeface="Wingdings" panose="05000000000000000000" pitchFamily="2" charset="2"/>
              <a:buChar char="ü"/>
            </a:pPr>
            <a:r>
              <a:rPr lang="en-US" dirty="0" smtClean="0">
                <a:solidFill>
                  <a:srgbClr val="000000"/>
                </a:solidFill>
              </a:rPr>
              <a:t>Community Relationships – Consortium of diverse partners to achieve the required geographic and affinity group diversity that were priorities for our Navigator programs.  </a:t>
            </a:r>
          </a:p>
          <a:p>
            <a:pPr>
              <a:buClrTx/>
              <a:buFont typeface="Wingdings" panose="05000000000000000000" pitchFamily="2" charset="2"/>
              <a:buChar char="ü"/>
            </a:pPr>
            <a:r>
              <a:rPr lang="en-US" dirty="0" smtClean="0">
                <a:solidFill>
                  <a:srgbClr val="000000"/>
                </a:solidFill>
              </a:rPr>
              <a:t>Infrastructure – Seedco’s  intermediary model allowed for local flexibility to respond to on the ground need while national coordination allowed for real time sharing of best practices and course correction as needed.</a:t>
            </a:r>
          </a:p>
          <a:p>
            <a:pPr>
              <a:buClrTx/>
              <a:buFont typeface="Wingdings" panose="05000000000000000000" pitchFamily="2" charset="2"/>
              <a:buChar char="ü"/>
            </a:pPr>
            <a:r>
              <a:rPr lang="en-US" dirty="0" smtClean="0">
                <a:solidFill>
                  <a:srgbClr val="000000"/>
                </a:solidFill>
              </a:rPr>
              <a:t>The web portal and the call center were much more stable and prepared for volume this period.</a:t>
            </a:r>
          </a:p>
          <a:p>
            <a:pPr>
              <a:buClrTx/>
              <a:buFont typeface="Wingdings" panose="05000000000000000000" pitchFamily="2" charset="2"/>
              <a:buChar char="ü"/>
            </a:pPr>
            <a:r>
              <a:rPr lang="en-US" dirty="0" smtClean="0"/>
              <a:t>More communication regarding the role and purpose of Navigators and where to find in person assistance.</a:t>
            </a:r>
          </a:p>
          <a:p>
            <a:endParaRPr lang="en-US" dirty="0" smtClean="0"/>
          </a:p>
        </p:txBody>
      </p:sp>
      <p:sp>
        <p:nvSpPr>
          <p:cNvPr id="4" name="Slide Number Placeholder 3"/>
          <p:cNvSpPr>
            <a:spLocks noGrp="1"/>
          </p:cNvSpPr>
          <p:nvPr>
            <p:ph type="sldNum" sz="quarter" idx="10"/>
          </p:nvPr>
        </p:nvSpPr>
        <p:spPr/>
        <p:txBody>
          <a:bodyPr/>
          <a:lstStyle/>
          <a:p>
            <a:fld id="{F576E9FF-50E3-4BFB-B313-70586E6990EF}" type="slidenum">
              <a:rPr lang="en-US" smtClean="0"/>
              <a:t>5</a:t>
            </a:fld>
            <a:endParaRPr lang="en-US" dirty="0"/>
          </a:p>
        </p:txBody>
      </p:sp>
    </p:spTree>
    <p:extLst>
      <p:ext uri="{BB962C8B-B14F-4D97-AF65-F5344CB8AC3E}">
        <p14:creationId xmlns:p14="http://schemas.microsoft.com/office/powerpoint/2010/main" val="344916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strategy for Seedco was to have Navigators be mobile out in the community in trusted points of entry that were not limited to just health care points of access. </a:t>
            </a:r>
          </a:p>
          <a:p>
            <a:endParaRPr lang="en-US" baseline="0" dirty="0" smtClean="0"/>
          </a:p>
          <a:p>
            <a:r>
              <a:rPr lang="en-US" baseline="0" dirty="0" smtClean="0"/>
              <a:t>Geographic and affinity diversity were key elements in partner selection.</a:t>
            </a:r>
          </a:p>
          <a:p>
            <a:endParaRPr lang="en-US" baseline="0" dirty="0" smtClean="0"/>
          </a:p>
          <a:p>
            <a:r>
              <a:rPr lang="en-US" baseline="0" dirty="0" smtClean="0"/>
              <a:t>Four partners did not continue in Year 2, we brought on 2 new partners. Starred organizations were our returning partners.</a:t>
            </a:r>
            <a:endParaRPr lang="en-US" dirty="0"/>
          </a:p>
        </p:txBody>
      </p:sp>
      <p:sp>
        <p:nvSpPr>
          <p:cNvPr id="4" name="Slide Number Placeholder 3"/>
          <p:cNvSpPr>
            <a:spLocks noGrp="1"/>
          </p:cNvSpPr>
          <p:nvPr>
            <p:ph type="sldNum" sz="quarter" idx="10"/>
          </p:nvPr>
        </p:nvSpPr>
        <p:spPr/>
        <p:txBody>
          <a:bodyPr/>
          <a:lstStyle/>
          <a:p>
            <a:fld id="{5D4443E7-18BB-4279-AEFB-31AF8E6D0190}" type="slidenum">
              <a:rPr lang="en-US" smtClean="0"/>
              <a:t>6</a:t>
            </a:fld>
            <a:endParaRPr lang="en-US" dirty="0"/>
          </a:p>
        </p:txBody>
      </p:sp>
    </p:spTree>
    <p:extLst>
      <p:ext uri="{BB962C8B-B14F-4D97-AF65-F5344CB8AC3E}">
        <p14:creationId xmlns:p14="http://schemas.microsoft.com/office/powerpoint/2010/main" val="1724604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6E9FF-50E3-4BFB-B313-70586E6990EF}" type="slidenum">
              <a:rPr lang="en-US" smtClean="0"/>
              <a:t>7</a:t>
            </a:fld>
            <a:endParaRPr lang="en-US" dirty="0"/>
          </a:p>
        </p:txBody>
      </p:sp>
    </p:spTree>
    <p:extLst>
      <p:ext uri="{BB962C8B-B14F-4D97-AF65-F5344CB8AC3E}">
        <p14:creationId xmlns:p14="http://schemas.microsoft.com/office/powerpoint/2010/main" val="130560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Kaiser Family Foundation (</a:t>
            </a:r>
            <a:r>
              <a:rPr lang="en-US" dirty="0" smtClean="0">
                <a:hlinkClick r:id="rId3"/>
              </a:rPr>
              <a:t>http://kff.org</a:t>
            </a:r>
            <a:r>
              <a:rPr lang="en-US" dirty="0" smtClean="0"/>
              <a:t>) analysis. Original data and detailed source information are available at </a:t>
            </a:r>
            <a:r>
              <a:rPr lang="en-US" dirty="0" smtClean="0">
                <a:hlinkClick r:id="rId4"/>
              </a:rPr>
              <a:t>http://kff.org/jama_062514</a:t>
            </a:r>
            <a:r>
              <a:rPr lang="en-US" dirty="0" smtClean="0"/>
              <a:t>.</a:t>
            </a:r>
          </a:p>
          <a:p>
            <a:endParaRPr lang="en-US" baseline="0" dirty="0" smtClean="0"/>
          </a:p>
          <a:p>
            <a:r>
              <a:rPr lang="en-US" baseline="0" dirty="0" smtClean="0"/>
              <a:t>The South makes up the largest percentage of folks likely to be uninsured</a:t>
            </a:r>
          </a:p>
          <a:p>
            <a:r>
              <a:rPr lang="en-US" baseline="0" dirty="0" smtClean="0"/>
              <a:t>GA has third highest rate for numbers of individuals falling into the Medicaid gap</a:t>
            </a:r>
          </a:p>
          <a:p>
            <a:endParaRPr lang="en-US" baseline="0" dirty="0" smtClean="0"/>
          </a:p>
        </p:txBody>
      </p:sp>
      <p:sp>
        <p:nvSpPr>
          <p:cNvPr id="4" name="Slide Number Placeholder 3"/>
          <p:cNvSpPr>
            <a:spLocks noGrp="1"/>
          </p:cNvSpPr>
          <p:nvPr>
            <p:ph type="sldNum" sz="quarter" idx="10"/>
          </p:nvPr>
        </p:nvSpPr>
        <p:spPr/>
        <p:txBody>
          <a:bodyPr/>
          <a:lstStyle/>
          <a:p>
            <a:fld id="{5D4443E7-18BB-4279-AEFB-31AF8E6D0190}"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724604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solidFill>
                  <a:srgbClr val="000000"/>
                </a:solidFill>
              </a:rPr>
              <a:t>Seedco has a history of doing multi-benefit outreach and enrollment in Georgia.  We made sure to have staff at most enrollment events throughout the state who could use our on line technology tool, EarnBenefits, and we screened individuals who fell into the Medicaid gap for other income supports as well as provided a free discount prescription drug card.  </a:t>
            </a:r>
          </a:p>
          <a:p>
            <a:pPr marL="0" indent="0">
              <a:buNone/>
            </a:pPr>
            <a:endParaRPr lang="en-US" dirty="0" smtClean="0">
              <a:solidFill>
                <a:srgbClr val="000000"/>
              </a:solidFill>
            </a:endParaRPr>
          </a:p>
          <a:p>
            <a:pPr marL="0" indent="0">
              <a:buNone/>
            </a:pPr>
            <a:r>
              <a:rPr lang="en-US" dirty="0" smtClean="0">
                <a:solidFill>
                  <a:srgbClr val="000000"/>
                </a:solidFill>
              </a:rPr>
              <a:t>Consortium Navigators also had referrals to reduced cost and free health clinics throughout the state, sorted by zip code for easy referral</a:t>
            </a:r>
          </a:p>
          <a:p>
            <a:pPr marL="0" indent="0">
              <a:buNone/>
            </a:pPr>
            <a:endParaRPr lang="en-US" dirty="0" smtClean="0">
              <a:solidFill>
                <a:srgbClr val="000000"/>
              </a:solidFill>
            </a:endParaRPr>
          </a:p>
          <a:p>
            <a:pPr marL="0" indent="0">
              <a:buNone/>
            </a:pPr>
            <a:r>
              <a:rPr lang="en-US" dirty="0" smtClean="0"/>
              <a:t>We are grateful for the support of Community Catalyst, with funding provided by Robert Wood Johnson, which allowed Seedco</a:t>
            </a:r>
            <a:r>
              <a:rPr lang="en-US" baseline="0" dirty="0" smtClean="0"/>
              <a:t> to enhance its network with CAC’s who could both enroll consumers in the marketplace as well as in other income supports and benefits.</a:t>
            </a:r>
            <a:endParaRPr lang="en-US" dirty="0"/>
          </a:p>
        </p:txBody>
      </p:sp>
      <p:sp>
        <p:nvSpPr>
          <p:cNvPr id="4" name="Slide Number Placeholder 3"/>
          <p:cNvSpPr>
            <a:spLocks noGrp="1"/>
          </p:cNvSpPr>
          <p:nvPr>
            <p:ph type="sldNum" sz="quarter" idx="10"/>
          </p:nvPr>
        </p:nvSpPr>
        <p:spPr/>
        <p:txBody>
          <a:bodyPr/>
          <a:lstStyle/>
          <a:p>
            <a:fld id="{F576E9FF-50E3-4BFB-B313-70586E6990EF}" type="slidenum">
              <a:rPr lang="en-US" smtClean="0"/>
              <a:t>9</a:t>
            </a:fld>
            <a:endParaRPr lang="en-US" dirty="0"/>
          </a:p>
        </p:txBody>
      </p:sp>
    </p:spTree>
    <p:extLst>
      <p:ext uri="{BB962C8B-B14F-4D97-AF65-F5344CB8AC3E}">
        <p14:creationId xmlns:p14="http://schemas.microsoft.com/office/powerpoint/2010/main" val="376583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8474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8454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647773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375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66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4742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5869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36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3206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2177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rgbClr val="004A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dirty="0"/>
          </a:p>
        </p:txBody>
      </p:sp>
      <p:pic>
        <p:nvPicPr>
          <p:cNvPr id="9" name="Picture 2" descr="\\seedco-storage\homefolders$\kbulthuis\Communications\Logos and fonts\Seedco logo, no tagline.jp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6304162"/>
            <a:ext cx="1371600" cy="56443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Documents\Communications\Logos\CGC_Logo - smaller.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15200" y="6076430"/>
            <a:ext cx="1600601" cy="670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21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5.xml"/><Relationship Id="rId1" Type="http://schemas.openxmlformats.org/officeDocument/2006/relationships/themeOverride" Target="../theme/themeOverride5.xml"/><Relationship Id="rId5" Type="http://schemas.openxmlformats.org/officeDocument/2006/relationships/image" Target="../media/image10.jp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5.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5.xml"/><Relationship Id="rId1" Type="http://schemas.openxmlformats.org/officeDocument/2006/relationships/themeOverride" Target="../theme/themeOverride8.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848600" cy="1927225"/>
          </a:xfrm>
        </p:spPr>
        <p:txBody>
          <a:bodyPr/>
          <a:lstStyle/>
          <a:p>
            <a:r>
              <a:rPr lang="en-US" dirty="0" smtClean="0"/>
              <a:t>Connecting Georgians to Coverage</a:t>
            </a:r>
            <a:endParaRPr lang="en-US" dirty="0"/>
          </a:p>
        </p:txBody>
      </p:sp>
      <p:sp>
        <p:nvSpPr>
          <p:cNvPr id="5" name="Subtitle 4"/>
          <p:cNvSpPr>
            <a:spLocks noGrp="1"/>
          </p:cNvSpPr>
          <p:nvPr>
            <p:ph type="subTitle" idx="1"/>
          </p:nvPr>
        </p:nvSpPr>
        <p:spPr/>
        <p:txBody>
          <a:bodyPr/>
          <a:lstStyle/>
          <a:p>
            <a:r>
              <a:rPr lang="en-US" dirty="0" smtClean="0"/>
              <a:t>Seedco</a:t>
            </a:r>
          </a:p>
          <a:p>
            <a:r>
              <a:rPr lang="en-US" dirty="0" smtClean="0"/>
              <a:t>Lisa Stein, Vice President </a:t>
            </a:r>
          </a:p>
          <a:p>
            <a:r>
              <a:rPr lang="en-US" dirty="0" smtClean="0"/>
              <a:t>Work and Family Supports</a:t>
            </a:r>
            <a:endParaRPr lang="en-US" dirty="0"/>
          </a:p>
        </p:txBody>
      </p:sp>
    </p:spTree>
    <p:extLst>
      <p:ext uri="{BB962C8B-B14F-4D97-AF65-F5344CB8AC3E}">
        <p14:creationId xmlns:p14="http://schemas.microsoft.com/office/powerpoint/2010/main" val="3867473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318"/>
            <a:ext cx="8347540" cy="837882"/>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dirty="0" smtClean="0"/>
              <a:t>Challenge 2: Low Health Insurance Literacy</a:t>
            </a:r>
            <a:endParaRPr lang="en-US" sz="3200" dirty="0"/>
          </a:p>
        </p:txBody>
      </p:sp>
      <p:sp>
        <p:nvSpPr>
          <p:cNvPr id="5" name="Rectangle 4"/>
          <p:cNvSpPr/>
          <p:nvPr/>
        </p:nvSpPr>
        <p:spPr>
          <a:xfrm>
            <a:off x="838200" y="1981200"/>
            <a:ext cx="7315200" cy="3631763"/>
          </a:xfrm>
          <a:prstGeom prst="rect">
            <a:avLst/>
          </a:prstGeom>
        </p:spPr>
        <p:txBody>
          <a:bodyPr wrap="square">
            <a:spAutoFit/>
          </a:bodyPr>
          <a:lstStyle/>
          <a:p>
            <a:pPr marL="342900" indent="-342900">
              <a:buFont typeface="Wingdings" panose="05000000000000000000" pitchFamily="2" charset="2"/>
              <a:buChar char="ü"/>
            </a:pPr>
            <a:r>
              <a:rPr lang="en-US" sz="2300" dirty="0" smtClean="0"/>
              <a:t>At </a:t>
            </a:r>
            <a:r>
              <a:rPr lang="en-US" sz="2300" dirty="0"/>
              <a:t>least 4 in 10 of the uninsured can't identify the definitions of "premiums," "deductibles," or "provider </a:t>
            </a:r>
            <a:r>
              <a:rPr lang="en-US" sz="2300" dirty="0" smtClean="0"/>
              <a:t>network.”</a:t>
            </a:r>
            <a:endParaRPr lang="en-US" sz="2300" dirty="0"/>
          </a:p>
          <a:p>
            <a:endParaRPr lang="en-US" sz="2300" dirty="0"/>
          </a:p>
          <a:p>
            <a:pPr marL="342900" indent="-342900">
              <a:buFont typeface="Wingdings" panose="05000000000000000000" pitchFamily="2" charset="2"/>
              <a:buChar char="ü"/>
            </a:pPr>
            <a:r>
              <a:rPr lang="en-US" sz="2300" dirty="0"/>
              <a:t>Individuals with low health literacy average $13,000 in annual health costs vs. $3,000 for those with high health </a:t>
            </a:r>
            <a:r>
              <a:rPr lang="en-US" sz="2300" dirty="0" smtClean="0"/>
              <a:t>literacy. </a:t>
            </a:r>
            <a:endParaRPr lang="en-US" sz="2300" dirty="0"/>
          </a:p>
          <a:p>
            <a:endParaRPr lang="en-US" sz="2300" dirty="0" smtClean="0"/>
          </a:p>
          <a:p>
            <a:pPr marL="342900" indent="-342900">
              <a:buFont typeface="Wingdings" panose="05000000000000000000" pitchFamily="2" charset="2"/>
              <a:buChar char="ü"/>
            </a:pPr>
            <a:r>
              <a:rPr lang="en-US" sz="2300" dirty="0" smtClean="0"/>
              <a:t>Low </a:t>
            </a:r>
            <a:r>
              <a:rPr lang="en-US" sz="2300" dirty="0"/>
              <a:t>health literacy costs the U.S. economy between $106-$238 billion annually</a:t>
            </a:r>
            <a:r>
              <a:rPr lang="en-US" sz="2300" dirty="0" smtClean="0"/>
              <a:t>. </a:t>
            </a:r>
            <a:endParaRPr lang="en-US" sz="23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752261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318"/>
            <a:ext cx="8347540" cy="837882"/>
          </a:xfrm>
        </p:spPr>
        <p:txBody>
          <a:bodyPr>
            <a:noAutofit/>
          </a:bodyPr>
          <a:lstStyle/>
          <a:p>
            <a:r>
              <a:rPr lang="en-US" sz="3600" dirty="0" smtClean="0"/>
              <a:t>How We Addressed This Challenge</a:t>
            </a:r>
            <a:endParaRPr lang="en-US" sz="3600" dirty="0"/>
          </a:p>
        </p:txBody>
      </p:sp>
      <p:sp>
        <p:nvSpPr>
          <p:cNvPr id="3" name="Content Placeholder 2"/>
          <p:cNvSpPr>
            <a:spLocks noGrp="1"/>
          </p:cNvSpPr>
          <p:nvPr>
            <p:ph idx="1"/>
          </p:nvPr>
        </p:nvSpPr>
        <p:spPr>
          <a:xfrm>
            <a:off x="502256" y="1905000"/>
            <a:ext cx="8032144" cy="4114800"/>
          </a:xfrm>
        </p:spPr>
        <p:txBody>
          <a:bodyPr>
            <a:noAutofit/>
          </a:bodyPr>
          <a:lstStyle/>
          <a:p>
            <a:pPr lvl="0" algn="ctr">
              <a:spcBef>
                <a:spcPts val="0"/>
              </a:spcBef>
              <a:spcAft>
                <a:spcPts val="0"/>
              </a:spcAft>
              <a:buClrTx/>
              <a:buFont typeface="Wingdings" panose="05000000000000000000" pitchFamily="2" charset="2"/>
              <a:buChar char="ü"/>
            </a:pPr>
            <a:r>
              <a:rPr lang="en-US" b="0" dirty="0" smtClean="0"/>
              <a:t>Supplemental training to state and federal curriculum</a:t>
            </a:r>
          </a:p>
          <a:p>
            <a:pPr lvl="0" algn="ctr">
              <a:spcBef>
                <a:spcPts val="0"/>
              </a:spcBef>
              <a:spcAft>
                <a:spcPts val="0"/>
              </a:spcAft>
              <a:buClrTx/>
              <a:buFont typeface="Wingdings" panose="05000000000000000000" pitchFamily="2" charset="2"/>
              <a:buChar char="ü"/>
            </a:pPr>
            <a:endParaRPr lang="en-US" b="0" dirty="0"/>
          </a:p>
          <a:p>
            <a:pPr algn="ctr">
              <a:spcBef>
                <a:spcPts val="0"/>
              </a:spcBef>
              <a:spcAft>
                <a:spcPts val="0"/>
              </a:spcAft>
              <a:buClrTx/>
              <a:buFont typeface="Wingdings" panose="05000000000000000000" pitchFamily="2" charset="2"/>
              <a:buChar char="ü"/>
            </a:pPr>
            <a:r>
              <a:rPr lang="en-US" dirty="0" smtClean="0"/>
              <a:t>Visual Tool Created</a:t>
            </a:r>
            <a:endParaRPr lang="en-US" b="0" dirty="0" smtClean="0"/>
          </a:p>
          <a:p>
            <a:pPr marL="342900" lvl="0" indent="-342900" algn="ctr">
              <a:spcBef>
                <a:spcPts val="0"/>
              </a:spcBef>
              <a:spcAft>
                <a:spcPts val="0"/>
              </a:spcAft>
              <a:buFont typeface="Arial" panose="020B0604020202020204" pitchFamily="34" charset="0"/>
              <a:buChar char="•"/>
            </a:pPr>
            <a:endParaRPr lang="en-US" b="0" dirty="0" smtClean="0"/>
          </a:p>
        </p:txBody>
      </p:sp>
      <p:pic>
        <p:nvPicPr>
          <p:cNvPr id="4" name="Picture 3"/>
          <p:cNvPicPr>
            <a:picLocks noChangeAspect="1"/>
          </p:cNvPicPr>
          <p:nvPr/>
        </p:nvPicPr>
        <p:blipFill>
          <a:blip r:embed="rId3"/>
          <a:stretch>
            <a:fillRect/>
          </a:stretch>
        </p:blipFill>
        <p:spPr>
          <a:xfrm>
            <a:off x="2666315" y="3352800"/>
            <a:ext cx="3704025" cy="278318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3138720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620000" cy="3962400"/>
          </a:xfrm>
        </p:spPr>
        <p:txBody>
          <a:bodyPr>
            <a:normAutofit fontScale="92500"/>
          </a:bodyPr>
          <a:lstStyle/>
          <a:p>
            <a:pPr marL="342900" lvl="0" indent="-342900">
              <a:buFont typeface="Wingdings" pitchFamily="2" charset="2"/>
              <a:buChar char="Ø"/>
            </a:pPr>
            <a:endParaRPr lang="en-US" sz="2200" b="0" dirty="0" smtClean="0">
              <a:solidFill>
                <a:srgbClr val="000000"/>
              </a:solidFill>
            </a:endParaRPr>
          </a:p>
          <a:p>
            <a:pPr lvl="0">
              <a:buClrTx/>
              <a:buFont typeface="Wingdings" panose="05000000000000000000" pitchFamily="2" charset="2"/>
              <a:buChar char="ü"/>
            </a:pPr>
            <a:r>
              <a:rPr lang="en-US" sz="2200" b="0" dirty="0" smtClean="0">
                <a:solidFill>
                  <a:srgbClr val="000000"/>
                </a:solidFill>
              </a:rPr>
              <a:t>Navigator partners are grounded in the communities and populations we want to reach</a:t>
            </a:r>
          </a:p>
          <a:p>
            <a:pPr lvl="0">
              <a:buClrTx/>
              <a:buFont typeface="Wingdings" panose="05000000000000000000" pitchFamily="2" charset="2"/>
              <a:buChar char="ü"/>
            </a:pPr>
            <a:endParaRPr lang="en-US" sz="2200" b="0" dirty="0" smtClean="0">
              <a:solidFill>
                <a:srgbClr val="000000"/>
              </a:solidFill>
            </a:endParaRPr>
          </a:p>
          <a:p>
            <a:pPr lvl="0">
              <a:buClrTx/>
              <a:buFont typeface="Wingdings" panose="05000000000000000000" pitchFamily="2" charset="2"/>
              <a:buChar char="ü"/>
            </a:pPr>
            <a:r>
              <a:rPr lang="en-US" sz="2200" b="0" dirty="0" smtClean="0">
                <a:solidFill>
                  <a:srgbClr val="000000"/>
                </a:solidFill>
              </a:rPr>
              <a:t>Events co-sponsored/ hosted by local churches, trusted community based organizations and local leaders</a:t>
            </a:r>
          </a:p>
          <a:p>
            <a:pPr lvl="0">
              <a:buClrTx/>
              <a:buFont typeface="Wingdings" panose="05000000000000000000" pitchFamily="2" charset="2"/>
              <a:buChar char="ü"/>
            </a:pPr>
            <a:endParaRPr lang="en-US" sz="2200" b="0" dirty="0" smtClean="0">
              <a:solidFill>
                <a:srgbClr val="000000"/>
              </a:solidFill>
            </a:endParaRPr>
          </a:p>
          <a:p>
            <a:pPr lvl="0">
              <a:buClrTx/>
              <a:buFont typeface="Wingdings" panose="05000000000000000000" pitchFamily="2" charset="2"/>
              <a:buChar char="ü"/>
            </a:pPr>
            <a:r>
              <a:rPr lang="en-US" sz="2200" b="0" dirty="0" smtClean="0">
                <a:solidFill>
                  <a:srgbClr val="000000"/>
                </a:solidFill>
              </a:rPr>
              <a:t>Advertising in local radio/newspapers, especially in rural areas</a:t>
            </a:r>
          </a:p>
          <a:p>
            <a:pPr marL="0" lvl="0" indent="0">
              <a:buClrTx/>
              <a:buNone/>
            </a:pPr>
            <a:endParaRPr lang="en-US" sz="2200" b="0" dirty="0" smtClean="0">
              <a:solidFill>
                <a:srgbClr val="000000"/>
              </a:solidFill>
            </a:endParaRPr>
          </a:p>
          <a:p>
            <a:pPr lvl="0">
              <a:buClrTx/>
              <a:buFont typeface="Wingdings" panose="05000000000000000000" pitchFamily="2" charset="2"/>
              <a:buChar char="ü"/>
            </a:pPr>
            <a:r>
              <a:rPr lang="en-US" sz="2200" b="0" dirty="0" smtClean="0">
                <a:solidFill>
                  <a:srgbClr val="000000"/>
                </a:solidFill>
              </a:rPr>
              <a:t>Navigators are themselves reflective of the communities we want to reach</a:t>
            </a:r>
          </a:p>
          <a:p>
            <a:pPr marL="342900" lvl="0" indent="-342900">
              <a:buFont typeface="Wingdings" pitchFamily="2" charset="2"/>
              <a:buChar char="Ø"/>
            </a:pPr>
            <a:endParaRPr lang="en-US" sz="2200" b="0" dirty="0" smtClean="0">
              <a:solidFill>
                <a:srgbClr val="000000"/>
              </a:solidFill>
            </a:endParaRPr>
          </a:p>
          <a:p>
            <a:pPr marL="342900" lvl="0" indent="-342900">
              <a:buFont typeface="Wingdings" pitchFamily="2" charset="2"/>
              <a:buChar char="Ø"/>
            </a:pPr>
            <a:endParaRPr lang="en-US" sz="2200" b="0" dirty="0" smtClean="0">
              <a:solidFill>
                <a:srgbClr val="000000"/>
              </a:solidFill>
            </a:endParaRPr>
          </a:p>
          <a:p>
            <a:pPr marL="342900" lvl="0" indent="-342900">
              <a:buFont typeface="Arial" pitchFamily="34" charset="0"/>
              <a:buChar char="•"/>
            </a:pPr>
            <a:endParaRPr lang="en-US" sz="2200" b="0" dirty="0">
              <a:solidFill>
                <a:srgbClr val="000000"/>
              </a:solidFill>
            </a:endParaRPr>
          </a:p>
          <a:p>
            <a:endParaRPr lang="en-US" dirty="0"/>
          </a:p>
        </p:txBody>
      </p:sp>
      <p:sp>
        <p:nvSpPr>
          <p:cNvPr id="4" name="Title 3"/>
          <p:cNvSpPr>
            <a:spLocks noGrp="1"/>
          </p:cNvSpPr>
          <p:nvPr>
            <p:ph type="title"/>
          </p:nvPr>
        </p:nvSpPr>
        <p:spPr/>
        <p:txBody>
          <a:bodyPr>
            <a:noAutofit/>
          </a:bodyPr>
          <a:lstStyle/>
          <a:p>
            <a:r>
              <a:rPr lang="en-US" sz="4300" dirty="0" smtClean="0"/>
              <a:t>Successful Outreach and Enrollment Strategies</a:t>
            </a:r>
            <a:endParaRPr lang="en-US" sz="43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313838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2209800"/>
            <a:ext cx="5791200" cy="837882"/>
          </a:xfrm>
        </p:spPr>
        <p:txBody>
          <a:bodyPr>
            <a:noAutofit/>
          </a:bodyPr>
          <a:lstStyle/>
          <a:p>
            <a:pPr algn="ctr"/>
            <a:r>
              <a:rPr lang="en-US" sz="6000" cap="none" dirty="0" smtClean="0"/>
              <a:t>Dashboard for OE2</a:t>
            </a:r>
            <a:endParaRPr lang="en-US" sz="6000" cap="none" dirty="0"/>
          </a:p>
        </p:txBody>
      </p:sp>
      <p:sp>
        <p:nvSpPr>
          <p:cNvPr id="4" name="Slide Number Placeholder 3"/>
          <p:cNvSpPr>
            <a:spLocks noGrp="1"/>
          </p:cNvSpPr>
          <p:nvPr>
            <p:ph type="sldNum" sz="quarter" idx="12"/>
          </p:nvPr>
        </p:nvSpPr>
        <p:spPr/>
        <p:txBody>
          <a:bodyPr/>
          <a:lstStyle/>
          <a:p>
            <a:fld id="{55D747EF-C13D-47F5-A230-5E69C5564FEE}" type="slidenum">
              <a:rPr lang="en-US" smtClean="0"/>
              <a:t>13</a:t>
            </a:fld>
            <a:endParaRPr lang="en-US" dirty="0"/>
          </a:p>
        </p:txBody>
      </p:sp>
    </p:spTree>
    <p:extLst>
      <p:ext uri="{BB962C8B-B14F-4D97-AF65-F5344CB8AC3E}">
        <p14:creationId xmlns:p14="http://schemas.microsoft.com/office/powerpoint/2010/main" val="41422272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r>
              <a:rPr lang="en-US" sz="4300" dirty="0" smtClean="0"/>
              <a:t>Demographic Data</a:t>
            </a:r>
            <a:endParaRPr lang="en-US" sz="43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475" y="2047875"/>
            <a:ext cx="459105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8020008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256" y="6265964"/>
            <a:ext cx="1738687" cy="395296"/>
          </a:xfrm>
          <a:prstGeom prst="rect">
            <a:avLst/>
          </a:prstGeom>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6475" y="2047875"/>
            <a:ext cx="459105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4200" y="6072385"/>
            <a:ext cx="1371600" cy="567104"/>
          </a:xfrm>
          <a:prstGeom prst="rect">
            <a:avLst/>
          </a:prstGeom>
        </p:spPr>
      </p:pic>
      <p:sp>
        <p:nvSpPr>
          <p:cNvPr id="6" name="Title 3"/>
          <p:cNvSpPr>
            <a:spLocks noGrp="1"/>
          </p:cNvSpPr>
          <p:nvPr>
            <p:ph type="title"/>
          </p:nvPr>
        </p:nvSpPr>
        <p:spPr>
          <a:xfrm>
            <a:off x="457200" y="533400"/>
            <a:ext cx="8229600" cy="990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r>
              <a:rPr lang="en-US" sz="4300" dirty="0" smtClean="0"/>
              <a:t>Demographic Data</a:t>
            </a:r>
            <a:endParaRPr lang="en-US" sz="43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0137462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300" dirty="0" smtClean="0"/>
              <a:t>Demographic Data</a:t>
            </a:r>
            <a:endParaRPr lang="en-US" sz="43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475" y="2047875"/>
            <a:ext cx="459105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4478700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313" y="1952625"/>
            <a:ext cx="4651375" cy="2951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43400" y="2057400"/>
            <a:ext cx="2362200" cy="369332"/>
          </a:xfrm>
          <a:prstGeom prst="rect">
            <a:avLst/>
          </a:prstGeom>
          <a:noFill/>
        </p:spPr>
        <p:txBody>
          <a:bodyPr wrap="square" rtlCol="0">
            <a:spAutoFit/>
          </a:bodyPr>
          <a:lstStyle/>
          <a:p>
            <a:pPr algn="ctr"/>
            <a:r>
              <a:rPr lang="en-US" b="1" dirty="0" smtClean="0"/>
              <a:t>Preferred Language</a:t>
            </a:r>
            <a:endParaRPr lang="en-US" b="1" dirty="0"/>
          </a:p>
        </p:txBody>
      </p:sp>
      <p:sp>
        <p:nvSpPr>
          <p:cNvPr id="4" name="Title 3"/>
          <p:cNvSpPr txBox="1">
            <a:spLocks/>
          </p:cNvSpPr>
          <p:nvPr/>
        </p:nvSpPr>
        <p:spPr>
          <a:xfrm>
            <a:off x="457200" y="274638"/>
            <a:ext cx="8229600" cy="1143000"/>
          </a:xfrm>
          <a:prstGeom prst="rect">
            <a:avLst/>
          </a:prstGeom>
        </p:spPr>
        <p:txBody>
          <a:bodyPr vert="horz" lIns="91440" tIns="45720" rIns="91440" bIns="45720" rtlCol="0" anchor="ctr">
            <a:normAutofit/>
          </a:bodyPr>
          <a:lstStyle>
            <a:lvl1pPr>
              <a:spcBef>
                <a:spcPct val="0"/>
              </a:spcBef>
              <a:buNone/>
              <a:defRPr sz="4300" spc="-100" baseline="0">
                <a:solidFill>
                  <a:schemeClr val="tx2"/>
                </a:solidFill>
                <a:latin typeface="+mj-lt"/>
                <a:ea typeface="+mj-ea"/>
                <a:cs typeface="+mj-cs"/>
              </a:defRPr>
            </a:lvl1pPr>
          </a:lstStyle>
          <a:p>
            <a:r>
              <a:rPr lang="en-US" dirty="0"/>
              <a:t>Demographic Data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2491112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300" dirty="0" smtClean="0"/>
              <a:t>Demographic Data</a:t>
            </a:r>
            <a:endParaRPr lang="en-US" sz="43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41538"/>
            <a:ext cx="4114800" cy="2306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141538"/>
            <a:ext cx="3833384" cy="2306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895600" y="2362200"/>
            <a:ext cx="1143000" cy="369332"/>
          </a:xfrm>
          <a:prstGeom prst="rect">
            <a:avLst/>
          </a:prstGeom>
          <a:noFill/>
        </p:spPr>
        <p:txBody>
          <a:bodyPr wrap="square" rtlCol="0">
            <a:spAutoFit/>
          </a:bodyPr>
          <a:lstStyle/>
          <a:p>
            <a:pPr algn="ctr"/>
            <a:r>
              <a:rPr lang="en-US" b="1" dirty="0"/>
              <a:t>G</a:t>
            </a:r>
            <a:r>
              <a:rPr lang="en-US" b="1" dirty="0" smtClean="0"/>
              <a:t>ender</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1878269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918"/>
            <a:ext cx="5791200" cy="837882"/>
          </a:xfrm>
        </p:spPr>
        <p:txBody>
          <a:bodyPr/>
          <a:lstStyle/>
          <a:p>
            <a:r>
              <a:rPr lang="en-US" sz="4300" cap="none" dirty="0" smtClean="0"/>
              <a:t>Introduction to Seedco</a:t>
            </a:r>
            <a:endParaRPr lang="en-US" sz="4300" cap="none" dirty="0"/>
          </a:p>
        </p:txBody>
      </p:sp>
      <p:sp>
        <p:nvSpPr>
          <p:cNvPr id="3" name="Content Placeholder 2"/>
          <p:cNvSpPr>
            <a:spLocks noGrp="1"/>
          </p:cNvSpPr>
          <p:nvPr>
            <p:ph idx="1"/>
          </p:nvPr>
        </p:nvSpPr>
        <p:spPr>
          <a:xfrm>
            <a:off x="457200" y="1143000"/>
            <a:ext cx="8077200" cy="4983163"/>
          </a:xfrm>
        </p:spPr>
        <p:txBody>
          <a:bodyPr>
            <a:normAutofit fontScale="92500"/>
          </a:bodyPr>
          <a:lstStyle/>
          <a:p>
            <a:pPr marL="0" indent="0">
              <a:buNone/>
            </a:pPr>
            <a:r>
              <a:rPr lang="en-US" sz="2200" b="0" i="1" dirty="0">
                <a:solidFill>
                  <a:srgbClr val="000000"/>
                </a:solidFill>
              </a:rPr>
              <a:t>Seedco is a national nonprofit organization that advances economic opportunity for people, businesses and communities in </a:t>
            </a:r>
            <a:r>
              <a:rPr lang="en-US" sz="2200" b="0" i="1" dirty="0" smtClean="0">
                <a:solidFill>
                  <a:srgbClr val="000000"/>
                </a:solidFill>
              </a:rPr>
              <a:t>need.</a:t>
            </a:r>
          </a:p>
          <a:p>
            <a:pPr marL="0" indent="0">
              <a:buNone/>
            </a:pPr>
            <a:endParaRPr lang="en-US" sz="2200" b="0" dirty="0" smtClean="0">
              <a:solidFill>
                <a:srgbClr val="000000"/>
              </a:solidFill>
            </a:endParaRPr>
          </a:p>
          <a:p>
            <a:pPr>
              <a:buClrTx/>
              <a:buFont typeface="Wingdings" panose="05000000000000000000" pitchFamily="2" charset="2"/>
              <a:buChar char="ü"/>
            </a:pPr>
            <a:r>
              <a:rPr lang="en-US" sz="2200" dirty="0">
                <a:solidFill>
                  <a:srgbClr val="000000"/>
                </a:solidFill>
              </a:rPr>
              <a:t>W</a:t>
            </a:r>
            <a:r>
              <a:rPr lang="en-US" sz="2200" b="0" dirty="0" smtClean="0">
                <a:solidFill>
                  <a:srgbClr val="000000"/>
                </a:solidFill>
              </a:rPr>
              <a:t>e have offices in Georgia, Maryland, New York and Tennessee</a:t>
            </a:r>
          </a:p>
          <a:p>
            <a:pPr>
              <a:buClrTx/>
              <a:buFont typeface="Wingdings" panose="05000000000000000000" pitchFamily="2" charset="2"/>
              <a:buChar char="ü"/>
            </a:pPr>
            <a:r>
              <a:rPr lang="en-US" sz="2200" dirty="0">
                <a:solidFill>
                  <a:srgbClr val="000000"/>
                </a:solidFill>
              </a:rPr>
              <a:t>Program Areas</a:t>
            </a:r>
          </a:p>
          <a:p>
            <a:pPr marL="800100" lvl="1" indent="-342900">
              <a:buClrTx/>
            </a:pPr>
            <a:r>
              <a:rPr lang="en-US" sz="2200" dirty="0" smtClean="0">
                <a:solidFill>
                  <a:srgbClr val="000000"/>
                </a:solidFill>
              </a:rPr>
              <a:t>Workforce</a:t>
            </a:r>
          </a:p>
          <a:p>
            <a:pPr marL="800100" lvl="1" indent="-342900">
              <a:buClrTx/>
            </a:pPr>
            <a:r>
              <a:rPr lang="en-US" sz="2200" b="0" dirty="0" smtClean="0">
                <a:solidFill>
                  <a:srgbClr val="000000"/>
                </a:solidFill>
              </a:rPr>
              <a:t>Work and Family Supports (Benefits)</a:t>
            </a:r>
          </a:p>
          <a:p>
            <a:pPr marL="800100" lvl="1" indent="-342900">
              <a:buClrTx/>
            </a:pPr>
            <a:r>
              <a:rPr lang="en-US" sz="2200" dirty="0" smtClean="0">
                <a:solidFill>
                  <a:srgbClr val="000000"/>
                </a:solidFill>
              </a:rPr>
              <a:t>Technical Assistance</a:t>
            </a:r>
            <a:endParaRPr lang="en-US" sz="2200" b="0" dirty="0" smtClean="0">
              <a:solidFill>
                <a:srgbClr val="000000"/>
              </a:solidFill>
            </a:endParaRPr>
          </a:p>
          <a:p>
            <a:pPr>
              <a:buClrTx/>
              <a:buFont typeface="Wingdings" panose="05000000000000000000" pitchFamily="2" charset="2"/>
              <a:buChar char="ü"/>
            </a:pPr>
            <a:r>
              <a:rPr lang="en-US" sz="2200" dirty="0">
                <a:solidFill>
                  <a:srgbClr val="000000"/>
                </a:solidFill>
              </a:rPr>
              <a:t>Relevant experience prior to first open enrollment</a:t>
            </a:r>
          </a:p>
          <a:p>
            <a:pPr marL="800100" lvl="1" indent="-342900">
              <a:buClrTx/>
            </a:pPr>
            <a:r>
              <a:rPr lang="en-US" sz="2200" dirty="0" smtClean="0">
                <a:solidFill>
                  <a:srgbClr val="000000"/>
                </a:solidFill>
              </a:rPr>
              <a:t>CHIPRA, SNAP, Facilitated Enrollment for Medicaid contracts</a:t>
            </a:r>
          </a:p>
          <a:p>
            <a:pPr marL="800100" lvl="1" indent="-342900">
              <a:buClrTx/>
            </a:pPr>
            <a:r>
              <a:rPr lang="en-US" sz="2200" b="0" dirty="0" smtClean="0">
                <a:solidFill>
                  <a:srgbClr val="000000"/>
                </a:solidFill>
              </a:rPr>
              <a:t>From 2006 through 2014, Seedco’s GA EarnBenefits network assisted </a:t>
            </a:r>
            <a:r>
              <a:rPr lang="en-US" sz="2200" dirty="0" smtClean="0">
                <a:solidFill>
                  <a:srgbClr val="000000"/>
                </a:solidFill>
              </a:rPr>
              <a:t>over 18,000</a:t>
            </a:r>
            <a:r>
              <a:rPr lang="en-US" sz="2200" b="0" dirty="0" smtClean="0">
                <a:solidFill>
                  <a:srgbClr val="000000"/>
                </a:solidFill>
              </a:rPr>
              <a:t> households to receive an estimated $</a:t>
            </a:r>
            <a:r>
              <a:rPr lang="en-US" sz="2200" dirty="0" smtClean="0">
                <a:solidFill>
                  <a:srgbClr val="000000"/>
                </a:solidFill>
              </a:rPr>
              <a:t>32.8 million</a:t>
            </a:r>
            <a:r>
              <a:rPr lang="en-US" sz="2200" b="0" dirty="0" smtClean="0">
                <a:solidFill>
                  <a:srgbClr val="000000"/>
                </a:solidFill>
              </a:rPr>
              <a:t> worth of benefits.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246443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5118"/>
            <a:ext cx="8153400" cy="837882"/>
          </a:xfrm>
        </p:spPr>
        <p:txBody>
          <a:bodyPr>
            <a:normAutofit/>
          </a:bodyPr>
          <a:lstStyle/>
          <a:p>
            <a:r>
              <a:rPr lang="en-US" sz="4300" cap="none" dirty="0" smtClean="0"/>
              <a:t>Seedco Navigator Program</a:t>
            </a:r>
            <a:endParaRPr lang="en-US" sz="4300" cap="none" dirty="0"/>
          </a:p>
        </p:txBody>
      </p:sp>
      <p:sp>
        <p:nvSpPr>
          <p:cNvPr id="7" name="Content Placeholder 2"/>
          <p:cNvSpPr>
            <a:spLocks noGrp="1"/>
          </p:cNvSpPr>
          <p:nvPr>
            <p:ph idx="1"/>
          </p:nvPr>
        </p:nvSpPr>
        <p:spPr>
          <a:xfrm>
            <a:off x="457200" y="1295400"/>
            <a:ext cx="8077200" cy="4983163"/>
          </a:xfrm>
        </p:spPr>
        <p:txBody>
          <a:bodyPr>
            <a:normAutofit/>
          </a:bodyPr>
          <a:lstStyle/>
          <a:p>
            <a:pPr marL="0" indent="0">
              <a:buNone/>
            </a:pPr>
            <a:r>
              <a:rPr lang="en-US" sz="2400" b="0" i="1" dirty="0">
                <a:solidFill>
                  <a:srgbClr val="000000"/>
                </a:solidFill>
              </a:rPr>
              <a:t>We are both a Navigator funded and Certified Application Counselor sponsoring entity in </a:t>
            </a:r>
            <a:r>
              <a:rPr lang="en-US" sz="2400" b="0" i="1" dirty="0" smtClean="0">
                <a:solidFill>
                  <a:srgbClr val="000000"/>
                </a:solidFill>
              </a:rPr>
              <a:t>GA, TN, </a:t>
            </a:r>
            <a:r>
              <a:rPr lang="en-US" sz="2400" b="0" i="1" dirty="0">
                <a:solidFill>
                  <a:srgbClr val="000000"/>
                </a:solidFill>
              </a:rPr>
              <a:t>NY, </a:t>
            </a:r>
            <a:r>
              <a:rPr lang="en-US" sz="2400" b="0" i="1" dirty="0" smtClean="0">
                <a:solidFill>
                  <a:srgbClr val="000000"/>
                </a:solidFill>
              </a:rPr>
              <a:t>and MD.</a:t>
            </a:r>
          </a:p>
          <a:p>
            <a:endParaRPr lang="en-US" sz="2400" b="0" i="1" dirty="0" smtClean="0">
              <a:solidFill>
                <a:srgbClr val="000000"/>
              </a:solidFill>
            </a:endParaRPr>
          </a:p>
          <a:p>
            <a:pPr>
              <a:buClrTx/>
              <a:buFont typeface="Wingdings" panose="05000000000000000000" pitchFamily="2" charset="2"/>
              <a:buChar char="ü"/>
            </a:pPr>
            <a:r>
              <a:rPr lang="en-US" sz="2200" dirty="0">
                <a:solidFill>
                  <a:srgbClr val="000000"/>
                </a:solidFill>
              </a:rPr>
              <a:t>Georgia and Tennessee - We were one of two organizations in each state awarded to serve the entire state.</a:t>
            </a:r>
          </a:p>
          <a:p>
            <a:pPr>
              <a:buClrTx/>
              <a:buFont typeface="Wingdings" panose="05000000000000000000" pitchFamily="2" charset="2"/>
              <a:buChar char="ü"/>
            </a:pPr>
            <a:endParaRPr lang="en-US" sz="2200" dirty="0" smtClean="0">
              <a:solidFill>
                <a:srgbClr val="000000"/>
              </a:solidFill>
            </a:endParaRPr>
          </a:p>
          <a:p>
            <a:pPr>
              <a:buClrTx/>
              <a:buFont typeface="Wingdings" panose="05000000000000000000" pitchFamily="2" charset="2"/>
              <a:buChar char="ü"/>
            </a:pPr>
            <a:r>
              <a:rPr lang="en-US" sz="2200" dirty="0" smtClean="0">
                <a:solidFill>
                  <a:srgbClr val="000000"/>
                </a:solidFill>
              </a:rPr>
              <a:t>New York City</a:t>
            </a:r>
            <a:r>
              <a:rPr lang="en-US" sz="2200" b="0" dirty="0" smtClean="0">
                <a:solidFill>
                  <a:srgbClr val="000000"/>
                </a:solidFill>
              </a:rPr>
              <a:t> </a:t>
            </a:r>
            <a:r>
              <a:rPr lang="en-US" sz="2200" dirty="0" smtClean="0">
                <a:solidFill>
                  <a:srgbClr val="000000"/>
                </a:solidFill>
              </a:rPr>
              <a:t>– </a:t>
            </a:r>
            <a:r>
              <a:rPr lang="en-US" sz="2200" b="0" dirty="0" smtClean="0">
                <a:solidFill>
                  <a:srgbClr val="000000"/>
                </a:solidFill>
              </a:rPr>
              <a:t>Serving five boroughs with an emphasis on Brooklyn. </a:t>
            </a:r>
          </a:p>
          <a:p>
            <a:pPr marL="0" indent="0">
              <a:buClrTx/>
              <a:buNone/>
            </a:pPr>
            <a:endParaRPr lang="en-US" sz="2200" b="0" dirty="0" smtClean="0">
              <a:solidFill>
                <a:srgbClr val="000000"/>
              </a:solidFill>
            </a:endParaRPr>
          </a:p>
          <a:p>
            <a:pPr>
              <a:buClrTx/>
              <a:buFont typeface="Wingdings" panose="05000000000000000000" pitchFamily="2" charset="2"/>
              <a:buChar char="ü"/>
            </a:pPr>
            <a:r>
              <a:rPr lang="en-US" sz="2200" dirty="0" smtClean="0">
                <a:solidFill>
                  <a:srgbClr val="000000"/>
                </a:solidFill>
              </a:rPr>
              <a:t>Maryland - </a:t>
            </a:r>
            <a:r>
              <a:rPr lang="en-US" sz="2200" b="0" dirty="0">
                <a:solidFill>
                  <a:srgbClr val="000000"/>
                </a:solidFill>
              </a:rPr>
              <a:t>S</a:t>
            </a:r>
            <a:r>
              <a:rPr lang="en-US" sz="2200" b="0" dirty="0" smtClean="0">
                <a:solidFill>
                  <a:srgbClr val="000000"/>
                </a:solidFill>
              </a:rPr>
              <a:t>erving 7 counties  of the Upper Eastern Shore. </a:t>
            </a:r>
          </a:p>
          <a:p>
            <a:pPr marL="0" indent="0">
              <a:buClrTx/>
              <a:buNone/>
            </a:pPr>
            <a:endParaRPr lang="en-US" sz="2200" b="0" dirty="0" smtClean="0">
              <a:solidFill>
                <a:srgbClr val="00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2666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914718"/>
          </a:xfrm>
        </p:spPr>
        <p:txBody>
          <a:bodyPr>
            <a:noAutofit/>
          </a:bodyPr>
          <a:lstStyle/>
          <a:p>
            <a:r>
              <a:rPr lang="en-US" sz="4300" cap="none" dirty="0" smtClean="0"/>
              <a:t>Lessons </a:t>
            </a:r>
            <a:r>
              <a:rPr lang="en-US" sz="4300" dirty="0"/>
              <a:t>L</a:t>
            </a:r>
            <a:r>
              <a:rPr lang="en-US" sz="4300" cap="none" dirty="0" smtClean="0"/>
              <a:t>earned </a:t>
            </a:r>
            <a:r>
              <a:rPr lang="en-US" sz="4300" dirty="0" smtClean="0"/>
              <a:t>Fro</a:t>
            </a:r>
            <a:r>
              <a:rPr lang="en-US" sz="4300" cap="none" dirty="0" smtClean="0"/>
              <a:t>m OE1</a:t>
            </a:r>
            <a:endParaRPr lang="en-US" sz="4300" dirty="0"/>
          </a:p>
        </p:txBody>
      </p:sp>
      <p:sp>
        <p:nvSpPr>
          <p:cNvPr id="6" name="Content Placeholder 2"/>
          <p:cNvSpPr>
            <a:spLocks noGrp="1"/>
          </p:cNvSpPr>
          <p:nvPr>
            <p:ph idx="1"/>
          </p:nvPr>
        </p:nvSpPr>
        <p:spPr>
          <a:xfrm>
            <a:off x="609600" y="1295400"/>
            <a:ext cx="7620000" cy="4800600"/>
          </a:xfrm>
        </p:spPr>
        <p:txBody>
          <a:bodyPr>
            <a:normAutofit/>
          </a:bodyPr>
          <a:lstStyle/>
          <a:p>
            <a:pPr marL="0" lvl="0" indent="0">
              <a:buNone/>
            </a:pPr>
            <a:r>
              <a:rPr lang="en-US" dirty="0" smtClean="0"/>
              <a:t>Seedco funded a </a:t>
            </a:r>
            <a:r>
              <a:rPr lang="en-US" dirty="0"/>
              <a:t>research </a:t>
            </a:r>
            <a:r>
              <a:rPr lang="en-US" dirty="0" smtClean="0"/>
              <a:t>study conducted </a:t>
            </a:r>
            <a:r>
              <a:rPr lang="en-US" dirty="0"/>
              <a:t>by </a:t>
            </a:r>
            <a:r>
              <a:rPr lang="en-US" dirty="0" smtClean="0"/>
              <a:t>the University </a:t>
            </a:r>
            <a:r>
              <a:rPr lang="en-US" dirty="0"/>
              <a:t>of Georgia, Center for Health &amp; Risk </a:t>
            </a:r>
            <a:r>
              <a:rPr lang="en-US" dirty="0" smtClean="0"/>
              <a:t>Communication.</a:t>
            </a:r>
            <a:endParaRPr lang="en-US" sz="2400" b="0" i="1" dirty="0">
              <a:solidFill>
                <a:srgbClr val="000000"/>
              </a:solidFill>
            </a:endParaRPr>
          </a:p>
          <a:p>
            <a:pPr marL="0" lvl="0" indent="0" algn="ctr">
              <a:buNone/>
            </a:pPr>
            <a:r>
              <a:rPr lang="en-US" sz="2400" b="0" i="1" u="sng" dirty="0" smtClean="0">
                <a:solidFill>
                  <a:srgbClr val="000000"/>
                </a:solidFill>
              </a:rPr>
              <a:t>Some key findings</a:t>
            </a:r>
            <a:r>
              <a:rPr lang="en-US" sz="2400" b="0" i="1" dirty="0" smtClean="0">
                <a:solidFill>
                  <a:srgbClr val="000000"/>
                </a:solidFill>
              </a:rPr>
              <a:t>:</a:t>
            </a:r>
          </a:p>
          <a:p>
            <a:pPr marL="0" lvl="0" indent="0" algn="ctr">
              <a:buNone/>
            </a:pPr>
            <a:endParaRPr lang="en-US" sz="2400" b="0" i="1" dirty="0">
              <a:solidFill>
                <a:srgbClr val="000000"/>
              </a:solidFill>
            </a:endParaRPr>
          </a:p>
          <a:p>
            <a:pPr algn="ctr">
              <a:buClrTx/>
              <a:buFont typeface="Wingdings" panose="05000000000000000000" pitchFamily="2" charset="2"/>
              <a:buChar char="ü"/>
            </a:pPr>
            <a:r>
              <a:rPr lang="en-US" dirty="0" smtClean="0">
                <a:solidFill>
                  <a:srgbClr val="000000"/>
                </a:solidFill>
              </a:rPr>
              <a:t>Low Awareness of Navigators </a:t>
            </a:r>
          </a:p>
          <a:p>
            <a:pPr algn="ctr">
              <a:buClrTx/>
              <a:buFont typeface="Wingdings" panose="05000000000000000000" pitchFamily="2" charset="2"/>
              <a:buChar char="ü"/>
            </a:pPr>
            <a:endParaRPr lang="en-US" b="0" dirty="0" smtClean="0">
              <a:solidFill>
                <a:srgbClr val="000000"/>
              </a:solidFill>
            </a:endParaRPr>
          </a:p>
          <a:p>
            <a:pPr algn="ctr">
              <a:buClrTx/>
              <a:buFont typeface="Wingdings" panose="05000000000000000000" pitchFamily="2" charset="2"/>
              <a:buChar char="ü"/>
            </a:pPr>
            <a:r>
              <a:rPr lang="en-US" dirty="0" smtClean="0">
                <a:solidFill>
                  <a:srgbClr val="000000"/>
                </a:solidFill>
              </a:rPr>
              <a:t>Consumers Appreciated In-Person Assistance </a:t>
            </a:r>
          </a:p>
          <a:p>
            <a:pPr marL="0" indent="0" algn="ctr">
              <a:buClrTx/>
              <a:buNone/>
            </a:pPr>
            <a:r>
              <a:rPr lang="en-US" b="0" dirty="0" smtClean="0">
                <a:solidFill>
                  <a:srgbClr val="000000"/>
                </a:solidFill>
              </a:rPr>
              <a:t> </a:t>
            </a:r>
          </a:p>
          <a:p>
            <a:pPr algn="ctr">
              <a:buClrTx/>
              <a:buFont typeface="Wingdings" panose="05000000000000000000" pitchFamily="2" charset="2"/>
              <a:buChar char="ü"/>
            </a:pPr>
            <a:r>
              <a:rPr lang="en-US" dirty="0" smtClean="0">
                <a:solidFill>
                  <a:srgbClr val="000000"/>
                </a:solidFill>
              </a:rPr>
              <a:t>Navigators can Overcome Negative Pre-conceptions</a:t>
            </a:r>
            <a:endParaRPr lang="en-US" b="0" dirty="0" smtClean="0">
              <a:solidFill>
                <a:srgbClr val="000000"/>
              </a:solidFill>
            </a:endParaRPr>
          </a:p>
          <a:p>
            <a:pPr marL="342900" indent="-342900">
              <a:buFont typeface="Arial" pitchFamily="34" charset="0"/>
              <a:buChar char="•"/>
            </a:pPr>
            <a:endParaRPr lang="en-US" b="0" dirty="0">
              <a:solidFill>
                <a:srgbClr val="000000"/>
              </a:solidFill>
            </a:endParaRPr>
          </a:p>
          <a:p>
            <a:pPr marL="342900" indent="-342900">
              <a:buFont typeface="Arial" pitchFamily="34" charset="0"/>
              <a:buChar char="•"/>
            </a:pPr>
            <a:endParaRPr lang="en-US" b="0" dirty="0" smtClean="0">
              <a:solidFill>
                <a:srgbClr val="000000"/>
              </a:solidFill>
            </a:endParaRPr>
          </a:p>
          <a:p>
            <a:pPr marL="342900" indent="-342900">
              <a:buFont typeface="Arial" pitchFamily="34" charset="0"/>
              <a:buChar char="•"/>
            </a:pPr>
            <a:endParaRPr lang="en-US" b="0" dirty="0" smtClean="0">
              <a:solidFill>
                <a:srgbClr val="000000"/>
              </a:solidFill>
            </a:endParaRPr>
          </a:p>
          <a:p>
            <a:pPr marL="342900" indent="-342900">
              <a:buFont typeface="Arial" pitchFamily="34" charset="0"/>
              <a:buChar char="•"/>
            </a:pPr>
            <a:endParaRPr lang="en-US" b="0" dirty="0" smtClean="0">
              <a:solidFill>
                <a:srgbClr val="000000"/>
              </a:solidFill>
            </a:endParaRPr>
          </a:p>
          <a:p>
            <a:pPr marL="342900" indent="-342900">
              <a:buFont typeface="Arial" pitchFamily="34" charset="0"/>
              <a:buChar char="•"/>
            </a:pPr>
            <a:endParaRPr lang="en-US" b="0" dirty="0">
              <a:solidFill>
                <a:srgbClr val="000000"/>
              </a:solidFill>
            </a:endParaRPr>
          </a:p>
          <a:p>
            <a:pPr marL="342900" lvl="0" indent="-342900">
              <a:buFont typeface="Arial" pitchFamily="34" charset="0"/>
              <a:buChar char="•"/>
            </a:pPr>
            <a:endParaRPr lang="en-US" sz="2200" b="0" dirty="0" smtClean="0">
              <a:solidFill>
                <a:srgbClr val="000000"/>
              </a:solidFill>
            </a:endParaRPr>
          </a:p>
          <a:p>
            <a:pPr marL="342900" lvl="0" indent="-342900">
              <a:buFont typeface="Arial" pitchFamily="34" charset="0"/>
              <a:buChar char="•"/>
            </a:pPr>
            <a:endParaRPr lang="en-US" sz="2200" b="0" dirty="0">
              <a:solidFill>
                <a:srgbClr val="000000"/>
              </a:solidFill>
            </a:endParaRP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92710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85800" y="1219200"/>
            <a:ext cx="7620000" cy="4800600"/>
          </a:xfrm>
          <a:prstGeom prst="rect">
            <a:avLst/>
          </a:prstGeom>
        </p:spPr>
        <p:txBody>
          <a:bodyPr>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endParaRPr lang="en-US" i="1" dirty="0" smtClean="0">
              <a:solidFill>
                <a:srgbClr val="000000"/>
              </a:solidFill>
            </a:endParaRPr>
          </a:p>
          <a:p>
            <a:pPr algn="ctr">
              <a:buClrTx/>
              <a:buFont typeface="Wingdings" panose="05000000000000000000" pitchFamily="2" charset="2"/>
              <a:buChar char="ü"/>
            </a:pPr>
            <a:r>
              <a:rPr lang="en-US" dirty="0" smtClean="0">
                <a:solidFill>
                  <a:srgbClr val="000000"/>
                </a:solidFill>
              </a:rPr>
              <a:t>Continuity</a:t>
            </a:r>
          </a:p>
          <a:p>
            <a:pPr marL="0" indent="0" algn="ctr">
              <a:buClrTx/>
              <a:buNone/>
            </a:pPr>
            <a:endParaRPr lang="en-US" dirty="0">
              <a:solidFill>
                <a:srgbClr val="000000"/>
              </a:solidFill>
            </a:endParaRPr>
          </a:p>
          <a:p>
            <a:pPr algn="ctr">
              <a:buClrTx/>
              <a:buFont typeface="Wingdings" panose="05000000000000000000" pitchFamily="2" charset="2"/>
              <a:buChar char="ü"/>
            </a:pPr>
            <a:r>
              <a:rPr lang="en-US" dirty="0" smtClean="0">
                <a:solidFill>
                  <a:srgbClr val="000000"/>
                </a:solidFill>
              </a:rPr>
              <a:t>Fast Implementation</a:t>
            </a:r>
          </a:p>
          <a:p>
            <a:pPr marL="0" indent="0" algn="ctr">
              <a:buClrTx/>
              <a:buNone/>
            </a:pPr>
            <a:endParaRPr lang="en-US" dirty="0">
              <a:solidFill>
                <a:srgbClr val="000000"/>
              </a:solidFill>
            </a:endParaRPr>
          </a:p>
          <a:p>
            <a:pPr algn="ctr">
              <a:buClrTx/>
              <a:buFont typeface="Wingdings" panose="05000000000000000000" pitchFamily="2" charset="2"/>
              <a:buChar char="ü"/>
            </a:pPr>
            <a:r>
              <a:rPr lang="en-US" dirty="0" smtClean="0">
                <a:solidFill>
                  <a:srgbClr val="000000"/>
                </a:solidFill>
              </a:rPr>
              <a:t>Community Relationships </a:t>
            </a:r>
          </a:p>
          <a:p>
            <a:pPr marL="0" indent="0" algn="ctr">
              <a:buClrTx/>
              <a:buNone/>
            </a:pPr>
            <a:endParaRPr lang="en-US" dirty="0" smtClean="0">
              <a:solidFill>
                <a:srgbClr val="000000"/>
              </a:solidFill>
            </a:endParaRPr>
          </a:p>
          <a:p>
            <a:pPr algn="ctr">
              <a:buClrTx/>
              <a:buFont typeface="Wingdings" panose="05000000000000000000" pitchFamily="2" charset="2"/>
              <a:buChar char="ü"/>
            </a:pPr>
            <a:r>
              <a:rPr lang="en-US" dirty="0" smtClean="0">
                <a:solidFill>
                  <a:srgbClr val="000000"/>
                </a:solidFill>
              </a:rPr>
              <a:t>Infrastructure </a:t>
            </a:r>
          </a:p>
          <a:p>
            <a:pPr marL="0" indent="0" algn="ctr">
              <a:buClrTx/>
              <a:buNone/>
            </a:pPr>
            <a:endParaRPr lang="en-US" dirty="0" smtClean="0">
              <a:solidFill>
                <a:srgbClr val="000000"/>
              </a:solidFill>
            </a:endParaRPr>
          </a:p>
          <a:p>
            <a:pPr algn="ctr">
              <a:buClrTx/>
              <a:buFont typeface="Wingdings" panose="05000000000000000000" pitchFamily="2" charset="2"/>
              <a:buChar char="ü"/>
            </a:pPr>
            <a:r>
              <a:rPr lang="en-US" dirty="0" smtClean="0">
                <a:solidFill>
                  <a:srgbClr val="000000"/>
                </a:solidFill>
              </a:rPr>
              <a:t>Technology </a:t>
            </a:r>
          </a:p>
          <a:p>
            <a:pPr marL="0" indent="0" algn="ctr">
              <a:buClrTx/>
              <a:buNone/>
            </a:pPr>
            <a:endParaRPr lang="en-US" dirty="0" smtClean="0">
              <a:solidFill>
                <a:srgbClr val="000000"/>
              </a:solidFill>
            </a:endParaRPr>
          </a:p>
          <a:p>
            <a:pPr algn="ctr">
              <a:buClrTx/>
              <a:buFont typeface="Wingdings" panose="05000000000000000000" pitchFamily="2" charset="2"/>
              <a:buChar char="ü"/>
            </a:pPr>
            <a:r>
              <a:rPr lang="en-US" dirty="0" smtClean="0"/>
              <a:t>Communication</a:t>
            </a:r>
            <a:endParaRPr lang="en-US" dirty="0"/>
          </a:p>
          <a:p>
            <a:pPr marL="0" indent="0" algn="ctr">
              <a:buClrTx/>
              <a:buNone/>
            </a:pPr>
            <a:endParaRPr lang="en-US" dirty="0" smtClean="0">
              <a:solidFill>
                <a:srgbClr val="000000"/>
              </a:solidFill>
            </a:endParaRPr>
          </a:p>
          <a:p>
            <a:pPr marL="342900" indent="-342900" algn="ctr"/>
            <a:endParaRPr lang="en-US" dirty="0" smtClean="0">
              <a:solidFill>
                <a:srgbClr val="000000"/>
              </a:solidFill>
            </a:endParaRPr>
          </a:p>
          <a:p>
            <a:pPr marL="342900" indent="-342900" algn="ctr"/>
            <a:endParaRPr lang="en-US" dirty="0" smtClean="0">
              <a:solidFill>
                <a:srgbClr val="000000"/>
              </a:solidFill>
            </a:endParaRPr>
          </a:p>
          <a:p>
            <a:pPr marL="342900" indent="-342900" algn="ctr"/>
            <a:endParaRPr lang="en-US" sz="2200" dirty="0" smtClean="0">
              <a:solidFill>
                <a:srgbClr val="000000"/>
              </a:solidFill>
            </a:endParaRPr>
          </a:p>
          <a:p>
            <a:pPr marL="342900" indent="-342900" algn="ctr"/>
            <a:endParaRPr lang="en-US" sz="2200" dirty="0" smtClean="0">
              <a:solidFill>
                <a:srgbClr val="000000"/>
              </a:solidFill>
            </a:endParaRPr>
          </a:p>
          <a:p>
            <a:pPr algn="ctr"/>
            <a:endParaRPr lang="en-US" dirty="0"/>
          </a:p>
        </p:txBody>
      </p:sp>
      <p:sp>
        <p:nvSpPr>
          <p:cNvPr id="3" name="Title 1"/>
          <p:cNvSpPr txBox="1">
            <a:spLocks/>
          </p:cNvSpPr>
          <p:nvPr/>
        </p:nvSpPr>
        <p:spPr>
          <a:xfrm>
            <a:off x="685800" y="456882"/>
            <a:ext cx="7620000" cy="91471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600" dirty="0" smtClean="0">
                <a:latin typeface="Georgia" panose="02040502050405020303" pitchFamily="18" charset="0"/>
              </a:rPr>
              <a:t>Key Factors </a:t>
            </a:r>
            <a:r>
              <a:rPr lang="en-US" sz="3600" dirty="0">
                <a:latin typeface="Georgia" panose="02040502050405020303" pitchFamily="18" charset="0"/>
              </a:rPr>
              <a:t>M</a:t>
            </a:r>
            <a:r>
              <a:rPr lang="en-US" sz="3600" dirty="0" smtClean="0">
                <a:latin typeface="Georgia" panose="02040502050405020303" pitchFamily="18" charset="0"/>
              </a:rPr>
              <a:t>aking OE2 Successfu</a:t>
            </a:r>
            <a:r>
              <a:rPr lang="en-US" sz="3600" dirty="0">
                <a:latin typeface="Georgia" panose="02040502050405020303" pitchFamily="18" charset="0"/>
              </a:rPr>
              <a:t>l</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180170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6882"/>
            <a:ext cx="7620000" cy="914718"/>
          </a:xfrm>
        </p:spPr>
        <p:txBody>
          <a:bodyPr>
            <a:noAutofit/>
          </a:bodyPr>
          <a:lstStyle/>
          <a:p>
            <a:r>
              <a:rPr lang="en-US" sz="3600" cap="none" dirty="0" smtClean="0">
                <a:latin typeface="Georgia" panose="02040502050405020303" pitchFamily="18" charset="0"/>
              </a:rPr>
              <a:t>Key Partners in Second Open Enrollment</a:t>
            </a:r>
            <a:endParaRPr lang="en-US" sz="3600" dirty="0"/>
          </a:p>
        </p:txBody>
      </p:sp>
      <p:sp>
        <p:nvSpPr>
          <p:cNvPr id="3" name="Content Placeholder 2"/>
          <p:cNvSpPr>
            <a:spLocks noGrp="1"/>
          </p:cNvSpPr>
          <p:nvPr>
            <p:ph idx="1"/>
          </p:nvPr>
        </p:nvSpPr>
        <p:spPr>
          <a:xfrm>
            <a:off x="1295400" y="1600200"/>
            <a:ext cx="7620000" cy="4800600"/>
          </a:xfrm>
        </p:spPr>
        <p:txBody>
          <a:bodyPr>
            <a:normAutofit fontScale="92500" lnSpcReduction="10000"/>
          </a:bodyPr>
          <a:lstStyle/>
          <a:p>
            <a:r>
              <a:rPr lang="en-US" b="0" dirty="0" smtClean="0"/>
              <a:t>Boat </a:t>
            </a:r>
            <a:r>
              <a:rPr lang="en-US" b="0" dirty="0"/>
              <a:t>People </a:t>
            </a:r>
            <a:r>
              <a:rPr lang="en-US" b="0" dirty="0" smtClean="0"/>
              <a:t>SOS*</a:t>
            </a:r>
          </a:p>
          <a:p>
            <a:r>
              <a:rPr lang="en-US" b="0" dirty="0" smtClean="0"/>
              <a:t>Center </a:t>
            </a:r>
            <a:r>
              <a:rPr lang="en-US" b="0" dirty="0"/>
              <a:t>for Black Women’s </a:t>
            </a:r>
            <a:r>
              <a:rPr lang="en-US" b="0" dirty="0" smtClean="0"/>
              <a:t>Wellness*</a:t>
            </a:r>
          </a:p>
          <a:p>
            <a:r>
              <a:rPr lang="en-US" b="0" dirty="0" smtClean="0"/>
              <a:t>Emory-Grady </a:t>
            </a:r>
            <a:r>
              <a:rPr lang="en-US" b="0" dirty="0"/>
              <a:t>Urban Health </a:t>
            </a:r>
            <a:r>
              <a:rPr lang="en-US" b="0" dirty="0" smtClean="0"/>
              <a:t>Initiative*</a:t>
            </a:r>
          </a:p>
          <a:p>
            <a:r>
              <a:rPr lang="en-US" b="0" dirty="0" smtClean="0"/>
              <a:t>Georgia Legal Services </a:t>
            </a:r>
          </a:p>
          <a:p>
            <a:r>
              <a:rPr lang="en-US" b="0" dirty="0" smtClean="0"/>
              <a:t>Georgia Micro Enterprise </a:t>
            </a:r>
            <a:r>
              <a:rPr lang="en-US" dirty="0"/>
              <a:t>N</a:t>
            </a:r>
            <a:r>
              <a:rPr lang="en-US" b="0" dirty="0" smtClean="0"/>
              <a:t>etwork</a:t>
            </a:r>
          </a:p>
          <a:p>
            <a:r>
              <a:rPr lang="en-US" b="0" dirty="0" smtClean="0"/>
              <a:t>Georgia Watch*</a:t>
            </a:r>
          </a:p>
          <a:p>
            <a:r>
              <a:rPr lang="en-US" b="0" dirty="0" smtClean="0"/>
              <a:t>Georgians </a:t>
            </a:r>
            <a:r>
              <a:rPr lang="en-US" b="0" dirty="0"/>
              <a:t>for a Healthy </a:t>
            </a:r>
            <a:r>
              <a:rPr lang="en-US" b="0" dirty="0" smtClean="0"/>
              <a:t>Future*</a:t>
            </a:r>
          </a:p>
          <a:p>
            <a:r>
              <a:rPr lang="en-US" dirty="0"/>
              <a:t>The Health Initiative (with Georgia Equality)*</a:t>
            </a:r>
          </a:p>
          <a:p>
            <a:r>
              <a:rPr lang="en-US" b="0" dirty="0" smtClean="0"/>
              <a:t>Healthy </a:t>
            </a:r>
            <a:r>
              <a:rPr lang="en-US" b="0" dirty="0"/>
              <a:t>Mothers Healthy Babies </a:t>
            </a:r>
            <a:r>
              <a:rPr lang="en-US" b="0" dirty="0" smtClean="0"/>
              <a:t>Coalition*</a:t>
            </a:r>
          </a:p>
          <a:p>
            <a:r>
              <a:rPr lang="en-US" b="0" dirty="0" smtClean="0"/>
              <a:t>Latin </a:t>
            </a:r>
            <a:r>
              <a:rPr lang="en-US" b="0" dirty="0"/>
              <a:t>American </a:t>
            </a:r>
            <a:r>
              <a:rPr lang="en-US" b="0" dirty="0" smtClean="0"/>
              <a:t>Association*</a:t>
            </a:r>
          </a:p>
          <a:p>
            <a:r>
              <a:rPr lang="en-US" b="0" dirty="0" smtClean="0"/>
              <a:t>Quality </a:t>
            </a:r>
            <a:r>
              <a:rPr lang="en-US" b="0" dirty="0"/>
              <a:t>Med-Care Inc</a:t>
            </a:r>
            <a:r>
              <a:rPr lang="en-US" b="0" dirty="0" smtClean="0"/>
              <a:t>.*</a:t>
            </a:r>
          </a:p>
          <a:p>
            <a:r>
              <a:rPr lang="en-US" b="0" dirty="0" smtClean="0"/>
              <a:t>Spring </a:t>
            </a:r>
            <a:r>
              <a:rPr lang="en-US" b="0" dirty="0"/>
              <a:t>Creek Health </a:t>
            </a:r>
            <a:r>
              <a:rPr lang="en-US" b="0" dirty="0" smtClean="0"/>
              <a:t>Cooperative*</a:t>
            </a:r>
            <a:endParaRPr lang="en-US" b="0" dirty="0"/>
          </a:p>
          <a:p>
            <a:pPr lvl="0"/>
            <a:endParaRPr lang="en-US" sz="2200" b="0" dirty="0" smtClean="0">
              <a:solidFill>
                <a:srgbClr val="000000"/>
              </a:solidFill>
              <a:latin typeface="Calibri" panose="020F0502020204030204" pitchFamily="34" charset="0"/>
            </a:endParaRPr>
          </a:p>
          <a:p>
            <a:pPr marL="342900" lvl="0" indent="-342900">
              <a:buFont typeface="Arial" pitchFamily="34" charset="0"/>
              <a:buChar char="•"/>
            </a:pPr>
            <a:endParaRPr lang="en-US" sz="2200" b="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35229387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D747EF-C13D-47F5-A230-5E69C5564FEE}" type="slidenum">
              <a:rPr lang="en-US" smtClean="0"/>
              <a:t>7</a:t>
            </a:fld>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177838"/>
            <a:ext cx="5562600" cy="5603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457200" y="456882"/>
            <a:ext cx="7620000" cy="914718"/>
          </a:xfrm>
        </p:spPr>
        <p:txBody>
          <a:bodyPr>
            <a:noAutofit/>
          </a:bodyPr>
          <a:lstStyle/>
          <a:p>
            <a:r>
              <a:rPr lang="en-US" sz="3200" dirty="0" smtClean="0">
                <a:latin typeface="Georgia" panose="02040502050405020303" pitchFamily="18" charset="0"/>
              </a:rPr>
              <a:t>Where  Our Navigators and CAC’s Were Located </a:t>
            </a:r>
            <a:r>
              <a:rPr lang="en-US" sz="3200" cap="none" dirty="0" smtClean="0">
                <a:latin typeface="Georgia" panose="02040502050405020303" pitchFamily="18" charset="0"/>
              </a:rPr>
              <a:t>Second Open Enrollment</a:t>
            </a:r>
            <a:endParaRPr lang="en-US" sz="3200" dirty="0"/>
          </a:p>
        </p:txBody>
      </p:sp>
    </p:spTree>
    <p:extLst>
      <p:ext uri="{BB962C8B-B14F-4D97-AF65-F5344CB8AC3E}">
        <p14:creationId xmlns:p14="http://schemas.microsoft.com/office/powerpoint/2010/main" val="5165581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4800600"/>
          </a:xfrm>
        </p:spPr>
        <p:txBody>
          <a:bodyPr>
            <a:normAutofit/>
          </a:bodyPr>
          <a:lstStyle/>
          <a:p>
            <a:pPr lvl="0"/>
            <a:endParaRPr lang="en-US" sz="2200" b="0" dirty="0" smtClean="0">
              <a:solidFill>
                <a:srgbClr val="000000"/>
              </a:solidFill>
              <a:latin typeface="Calibri" panose="020F0502020204030204" pitchFamily="34" charset="0"/>
            </a:endParaRPr>
          </a:p>
          <a:p>
            <a:endParaRPr lang="en-US" dirty="0"/>
          </a:p>
        </p:txBody>
      </p:sp>
      <p:pic>
        <p:nvPicPr>
          <p:cNvPr id="1026" name="Picture 2" descr="C:\Users\lstein\AppData\Local\Temp\m_jvh140006f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19200"/>
            <a:ext cx="4693920" cy="5334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456882"/>
            <a:ext cx="7620000" cy="914718"/>
          </a:xfrm>
        </p:spPr>
        <p:txBody>
          <a:bodyPr anchor="t">
            <a:noAutofit/>
          </a:bodyPr>
          <a:lstStyle/>
          <a:p>
            <a:pPr algn="ctr"/>
            <a:r>
              <a:rPr lang="en-US" sz="3200" dirty="0" smtClean="0"/>
              <a:t>Challenge 1: Medicaid Gap</a:t>
            </a:r>
            <a:endParaRPr lang="en-US" sz="3200"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14484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456882"/>
            <a:ext cx="7620000" cy="91471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dirty="0" smtClean="0"/>
              <a:t>How We Addressed This Challenge</a:t>
            </a:r>
            <a:endParaRPr lang="en-US" sz="3200" dirty="0"/>
          </a:p>
        </p:txBody>
      </p:sp>
      <p:sp>
        <p:nvSpPr>
          <p:cNvPr id="3" name="Content Placeholder 2"/>
          <p:cNvSpPr txBox="1">
            <a:spLocks/>
          </p:cNvSpPr>
          <p:nvPr/>
        </p:nvSpPr>
        <p:spPr>
          <a:xfrm>
            <a:off x="685800" y="1447800"/>
            <a:ext cx="7620000" cy="48006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n-US" i="1" dirty="0" smtClean="0">
              <a:solidFill>
                <a:srgbClr val="000000"/>
              </a:solidFill>
            </a:endParaRPr>
          </a:p>
          <a:p>
            <a:pPr>
              <a:buClrTx/>
              <a:buFont typeface="Wingdings" panose="05000000000000000000" pitchFamily="2" charset="2"/>
              <a:buChar char="ü"/>
            </a:pPr>
            <a:r>
              <a:rPr lang="en-US" dirty="0" smtClean="0">
                <a:solidFill>
                  <a:srgbClr val="000000"/>
                </a:solidFill>
              </a:rPr>
              <a:t> With generous support from Community Catalyst, Seedco utilized a multi-benefit approach with CAC’s using our EarnBenefits technology tool.  </a:t>
            </a:r>
          </a:p>
          <a:p>
            <a:pPr marL="0" indent="0">
              <a:buNone/>
            </a:pPr>
            <a:endParaRPr lang="en-US" dirty="0">
              <a:solidFill>
                <a:srgbClr val="000000"/>
              </a:solidFill>
            </a:endParaRPr>
          </a:p>
          <a:p>
            <a:pPr>
              <a:buClrTx/>
              <a:buFont typeface="Wingdings" panose="05000000000000000000" pitchFamily="2" charset="2"/>
              <a:buChar char="ü"/>
            </a:pPr>
            <a:r>
              <a:rPr lang="en-US" dirty="0" smtClean="0">
                <a:solidFill>
                  <a:srgbClr val="000000"/>
                </a:solidFill>
              </a:rPr>
              <a:t> Consortium Navigators also had referrals to reduced cost and free health clinics throughout the state, sorted by zip code. </a:t>
            </a:r>
          </a:p>
          <a:p>
            <a:pPr marL="342900" indent="-342900"/>
            <a:endParaRPr lang="en-US" dirty="0" smtClean="0">
              <a:solidFill>
                <a:srgbClr val="000000"/>
              </a:solidFill>
            </a:endParaRPr>
          </a:p>
          <a:p>
            <a:pPr marL="342900" indent="-342900"/>
            <a:endParaRPr lang="en-US" sz="2200" dirty="0" smtClean="0">
              <a:solidFill>
                <a:srgbClr val="000000"/>
              </a:solidFill>
            </a:endParaRPr>
          </a:p>
          <a:p>
            <a:pPr marL="342900" indent="-342900"/>
            <a:endParaRPr lang="en-US" sz="2200" dirty="0" smtClean="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7391129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Seedco">
    <a:dk1>
      <a:sysClr val="windowText" lastClr="000000"/>
    </a:dk1>
    <a:lt1>
      <a:sysClr val="window" lastClr="FFFFFF"/>
    </a:lt1>
    <a:dk2>
      <a:srgbClr val="004A8E"/>
    </a:dk2>
    <a:lt2>
      <a:srgbClr val="EEECE1"/>
    </a:lt2>
    <a:accent1>
      <a:srgbClr val="A3ADD1"/>
    </a:accent1>
    <a:accent2>
      <a:srgbClr val="D4103E"/>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403</TotalTime>
  <Words>1322</Words>
  <Application>Microsoft Office PowerPoint</Application>
  <PresentationFormat>On-screen Show (4:3)</PresentationFormat>
  <Paragraphs>195</Paragraphs>
  <Slides>18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Georgia</vt:lpstr>
      <vt:lpstr>Wingdings</vt:lpstr>
      <vt:lpstr>Clarity</vt:lpstr>
      <vt:lpstr>Connecting Georgians to Coverage</vt:lpstr>
      <vt:lpstr>Introduction to Seedco</vt:lpstr>
      <vt:lpstr>Seedco Navigator Program</vt:lpstr>
      <vt:lpstr>Lessons Learned From OE1</vt:lpstr>
      <vt:lpstr>PowerPoint Presentation</vt:lpstr>
      <vt:lpstr>Key Partners in Second Open Enrollment</vt:lpstr>
      <vt:lpstr>Where  Our Navigators and CAC’s Were Located Second Open Enrollment</vt:lpstr>
      <vt:lpstr>Challenge 1: Medicaid Gap</vt:lpstr>
      <vt:lpstr>PowerPoint Presentation</vt:lpstr>
      <vt:lpstr>PowerPoint Presentation</vt:lpstr>
      <vt:lpstr>How We Addressed This Challenge</vt:lpstr>
      <vt:lpstr>Successful Outreach and Enrollment Strategies</vt:lpstr>
      <vt:lpstr>Dashboard for OE2</vt:lpstr>
      <vt:lpstr>Demographic Data</vt:lpstr>
      <vt:lpstr>Demographic Data</vt:lpstr>
      <vt:lpstr>Demographic Data</vt:lpstr>
      <vt:lpstr>PowerPoint Presentation</vt:lpstr>
      <vt:lpstr>Demographic Data</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for OE2</dc:title>
  <dc:creator>Stein, Lisa</dc:creator>
  <cp:lastModifiedBy>Laura Colbert</cp:lastModifiedBy>
  <cp:revision>25</cp:revision>
  <cp:lastPrinted>2015-04-06T19:11:11Z</cp:lastPrinted>
  <dcterms:created xsi:type="dcterms:W3CDTF">2015-04-03T20:22:57Z</dcterms:created>
  <dcterms:modified xsi:type="dcterms:W3CDTF">2015-05-11T15:50:16Z</dcterms:modified>
</cp:coreProperties>
</file>