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7.jpg" ContentType="image/gif"/>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65" r:id="rId4"/>
    <p:sldId id="266" r:id="rId5"/>
    <p:sldId id="268" r:id="rId6"/>
    <p:sldId id="290" r:id="rId7"/>
    <p:sldId id="285" r:id="rId8"/>
    <p:sldId id="289" r:id="rId9"/>
    <p:sldId id="272" r:id="rId10"/>
    <p:sldId id="275" r:id="rId11"/>
    <p:sldId id="274" r:id="rId12"/>
    <p:sldId id="270" r:id="rId13"/>
    <p:sldId id="278" r:id="rId14"/>
    <p:sldId id="279" r:id="rId15"/>
    <p:sldId id="280" r:id="rId16"/>
    <p:sldId id="267" r:id="rId17"/>
    <p:sldId id="258" r:id="rId18"/>
    <p:sldId id="261" r:id="rId19"/>
    <p:sldId id="277" r:id="rId20"/>
    <p:sldId id="281" r:id="rId21"/>
    <p:sldId id="293" r:id="rId22"/>
    <p:sldId id="292" r:id="rId23"/>
    <p:sldId id="282" r:id="rId24"/>
    <p:sldId id="294" r:id="rId25"/>
    <p:sldId id="295" r:id="rId26"/>
    <p:sldId id="276" r:id="rId27"/>
    <p:sldId id="262" r:id="rId28"/>
    <p:sldId id="264" r:id="rId29"/>
    <p:sldId id="259" r:id="rId30"/>
    <p:sldId id="269" r:id="rId31"/>
    <p:sldId id="283" r:id="rId32"/>
    <p:sldId id="260" r:id="rId33"/>
    <p:sldId id="284" r:id="rId34"/>
    <p:sldId id="263" r:id="rId35"/>
    <p:sldId id="2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ykita Scott" initials="NS" lastIdx="1" clrIdx="0">
    <p:extLst>
      <p:ext uri="{19B8F6BF-5375-455C-9EA6-DF929625EA0E}">
        <p15:presenceInfo xmlns:p15="http://schemas.microsoft.com/office/powerpoint/2012/main" userId="4f423fd758f72ce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8"/>
      </p:cViewPr>
      <p:guideLst>
        <p:guide orient="horz" pos="2160"/>
        <p:guide pos="3840"/>
      </p:guideLst>
    </p:cSldViewPr>
  </p:slideViewPr>
  <p:notesTextViewPr>
    <p:cViewPr>
      <p:scale>
        <a:sx n="1" d="1"/>
        <a:sy n="1" d="1"/>
      </p:scale>
      <p:origin x="0" y="0"/>
    </p:cViewPr>
  </p:notesTextViewPr>
  <p:sorterViewPr>
    <p:cViewPr>
      <p:scale>
        <a:sx n="80" d="100"/>
        <a:sy n="80" d="100"/>
      </p:scale>
      <p:origin x="0" y="-532"/>
    </p:cViewPr>
  </p:sorterViewPr>
  <p:notesViewPr>
    <p:cSldViewPr snapToGrid="0">
      <p:cViewPr varScale="1">
        <p:scale>
          <a:sx n="53" d="100"/>
          <a:sy n="53" d="100"/>
        </p:scale>
        <p:origin x="264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28T13:05:42.574" idx="1">
    <p:pos x="10" y="10"/>
    <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FC069-EACE-4FA8-BEA1-C0144504C206}"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EEBF638D-EA1F-4209-9B25-BE3D648E9C1C}">
      <dgm:prSet phldrT="[Text]" custT="1"/>
      <dgm:spPr/>
      <dgm:t>
        <a:bodyPr/>
        <a:lstStyle/>
        <a:p>
          <a:r>
            <a:rPr lang="en-US" sz="2800" b="1" dirty="0" smtClean="0">
              <a:solidFill>
                <a:schemeClr val="accent2">
                  <a:lumMod val="75000"/>
                </a:schemeClr>
              </a:solidFill>
            </a:rPr>
            <a:t>Review</a:t>
          </a:r>
        </a:p>
        <a:p>
          <a:r>
            <a:rPr lang="en-US" sz="1400" dirty="0" smtClean="0">
              <a:solidFill>
                <a:schemeClr val="accent2">
                  <a:lumMod val="75000"/>
                </a:schemeClr>
              </a:solidFill>
            </a:rPr>
            <a:t>Plans change, people change – review your coverage and look for a letter from your plan about how your benefits and costs may change next year</a:t>
          </a:r>
          <a:endParaRPr lang="en-US" sz="1400" dirty="0">
            <a:solidFill>
              <a:schemeClr val="accent2">
                <a:lumMod val="75000"/>
              </a:schemeClr>
            </a:solidFill>
          </a:endParaRPr>
        </a:p>
      </dgm:t>
    </dgm:pt>
    <dgm:pt modelId="{ACC7D202-E0EA-48A4-A897-DB7D49235934}" type="parTrans" cxnId="{5AE44ABD-2823-4CDF-9E81-5A942245E8EA}">
      <dgm:prSet/>
      <dgm:spPr/>
      <dgm:t>
        <a:bodyPr/>
        <a:lstStyle/>
        <a:p>
          <a:endParaRPr lang="en-US"/>
        </a:p>
      </dgm:t>
    </dgm:pt>
    <dgm:pt modelId="{B4EDA52F-4500-4C5A-B1B0-42AD2FEB0EAF}" type="sibTrans" cxnId="{5AE44ABD-2823-4CDF-9E81-5A942245E8EA}">
      <dgm:prSet/>
      <dgm:spPr/>
      <dgm:t>
        <a:bodyPr/>
        <a:lstStyle/>
        <a:p>
          <a:endParaRPr lang="en-US"/>
        </a:p>
      </dgm:t>
    </dgm:pt>
    <dgm:pt modelId="{126A448E-CF63-4AE5-888A-FEFCC7A07EBD}">
      <dgm:prSet phldrT="[Text]" custT="1"/>
      <dgm:spPr/>
      <dgm:t>
        <a:bodyPr/>
        <a:lstStyle/>
        <a:p>
          <a:r>
            <a:rPr lang="en-US" sz="2800" b="1" dirty="0" smtClean="0">
              <a:solidFill>
                <a:schemeClr val="accent2">
                  <a:lumMod val="75000"/>
                </a:schemeClr>
              </a:solidFill>
            </a:rPr>
            <a:t>Update</a:t>
          </a:r>
        </a:p>
        <a:p>
          <a:r>
            <a:rPr lang="en-US" sz="1400" dirty="0" smtClean="0">
              <a:solidFill>
                <a:schemeClr val="accent2">
                  <a:lumMod val="75000"/>
                </a:schemeClr>
              </a:solidFill>
            </a:rPr>
            <a:t>Starting November 15, log in and update your 2015 application - make sure your household income and other information is up-to-date for next year</a:t>
          </a:r>
          <a:endParaRPr lang="en-US" sz="1400" dirty="0">
            <a:solidFill>
              <a:schemeClr val="accent2">
                <a:lumMod val="75000"/>
              </a:schemeClr>
            </a:solidFill>
          </a:endParaRPr>
        </a:p>
      </dgm:t>
    </dgm:pt>
    <dgm:pt modelId="{D1579FB0-F601-45B2-AD65-A9895AB1596A}" type="parTrans" cxnId="{74EA343C-0042-4EE2-8394-C0A74DF90F24}">
      <dgm:prSet/>
      <dgm:spPr/>
      <dgm:t>
        <a:bodyPr/>
        <a:lstStyle/>
        <a:p>
          <a:endParaRPr lang="en-US"/>
        </a:p>
      </dgm:t>
    </dgm:pt>
    <dgm:pt modelId="{954D0EB0-E8C8-487F-8822-D94BE0C1BC3B}" type="sibTrans" cxnId="{74EA343C-0042-4EE2-8394-C0A74DF90F24}">
      <dgm:prSet/>
      <dgm:spPr/>
      <dgm:t>
        <a:bodyPr/>
        <a:lstStyle/>
        <a:p>
          <a:endParaRPr lang="en-US"/>
        </a:p>
      </dgm:t>
    </dgm:pt>
    <dgm:pt modelId="{EBBF10BF-B0D0-4C28-9FA8-4BAFE6E30A40}">
      <dgm:prSet phldrT="[Text]" custT="1"/>
      <dgm:spPr/>
      <dgm:t>
        <a:bodyPr/>
        <a:lstStyle/>
        <a:p>
          <a:r>
            <a:rPr lang="en-US" sz="2800" b="1" dirty="0" smtClean="0">
              <a:solidFill>
                <a:schemeClr val="accent2">
                  <a:lumMod val="75000"/>
                </a:schemeClr>
              </a:solidFill>
            </a:rPr>
            <a:t>Compare</a:t>
          </a:r>
          <a:r>
            <a:rPr lang="en-US" sz="1600" dirty="0" smtClean="0"/>
            <a:t> </a:t>
          </a:r>
        </a:p>
        <a:p>
          <a:r>
            <a:rPr lang="en-US" sz="1600" dirty="0" smtClean="0">
              <a:solidFill>
                <a:schemeClr val="accent2">
                  <a:lumMod val="75000"/>
                </a:schemeClr>
              </a:solidFill>
            </a:rPr>
            <a:t>Compare your current plan with other plans that are available in your area</a:t>
          </a:r>
          <a:endParaRPr lang="en-US" sz="1600" dirty="0">
            <a:solidFill>
              <a:schemeClr val="accent2">
                <a:lumMod val="75000"/>
              </a:schemeClr>
            </a:solidFill>
          </a:endParaRPr>
        </a:p>
      </dgm:t>
    </dgm:pt>
    <dgm:pt modelId="{FB4B5DA2-34CC-4D82-A819-8227D3729037}" type="parTrans" cxnId="{B14FBB62-E479-43ED-A774-DF9003814511}">
      <dgm:prSet/>
      <dgm:spPr/>
      <dgm:t>
        <a:bodyPr/>
        <a:lstStyle/>
        <a:p>
          <a:endParaRPr lang="en-US"/>
        </a:p>
      </dgm:t>
    </dgm:pt>
    <dgm:pt modelId="{250303A1-A596-4C9F-B0C8-CA6B31DFDB96}" type="sibTrans" cxnId="{B14FBB62-E479-43ED-A774-DF9003814511}">
      <dgm:prSet/>
      <dgm:spPr/>
      <dgm:t>
        <a:bodyPr/>
        <a:lstStyle/>
        <a:p>
          <a:endParaRPr lang="en-US"/>
        </a:p>
      </dgm:t>
    </dgm:pt>
    <dgm:pt modelId="{9BD653E7-A5CB-43AE-990A-6C5C4D13D908}">
      <dgm:prSet phldrT="[Text]" custT="1"/>
      <dgm:spPr/>
      <dgm:t>
        <a:bodyPr/>
        <a:lstStyle/>
        <a:p>
          <a:r>
            <a:rPr lang="en-US" sz="2800" b="1" dirty="0" smtClean="0">
              <a:solidFill>
                <a:schemeClr val="accent2">
                  <a:lumMod val="75000"/>
                </a:schemeClr>
              </a:solidFill>
            </a:rPr>
            <a:t>Choose</a:t>
          </a:r>
        </a:p>
        <a:p>
          <a:r>
            <a:rPr lang="en-US" sz="1600" dirty="0" smtClean="0">
              <a:solidFill>
                <a:schemeClr val="accent2">
                  <a:lumMod val="75000"/>
                </a:schemeClr>
              </a:solidFill>
            </a:rPr>
            <a:t>Select the health plan that best fits your budget and health needs</a:t>
          </a:r>
          <a:endParaRPr lang="en-US" sz="1600" dirty="0">
            <a:solidFill>
              <a:schemeClr val="accent2">
                <a:lumMod val="75000"/>
              </a:schemeClr>
            </a:solidFill>
          </a:endParaRPr>
        </a:p>
      </dgm:t>
    </dgm:pt>
    <dgm:pt modelId="{1018D23C-4FC9-4870-9A28-A06D723D1082}" type="parTrans" cxnId="{5AF3E643-4ED7-4AEB-BF6D-2B93235F9412}">
      <dgm:prSet/>
      <dgm:spPr/>
      <dgm:t>
        <a:bodyPr/>
        <a:lstStyle/>
        <a:p>
          <a:endParaRPr lang="en-US"/>
        </a:p>
      </dgm:t>
    </dgm:pt>
    <dgm:pt modelId="{81EC9F97-B4C8-43B1-BA5B-822CD726E800}" type="sibTrans" cxnId="{5AF3E643-4ED7-4AEB-BF6D-2B93235F9412}">
      <dgm:prSet/>
      <dgm:spPr/>
      <dgm:t>
        <a:bodyPr/>
        <a:lstStyle/>
        <a:p>
          <a:endParaRPr lang="en-US"/>
        </a:p>
      </dgm:t>
    </dgm:pt>
    <dgm:pt modelId="{22668488-2310-45A5-A696-8ED7AC9BFA27}">
      <dgm:prSet phldrT="[Text]" custT="1"/>
      <dgm:spPr/>
      <dgm:t>
        <a:bodyPr/>
        <a:lstStyle/>
        <a:p>
          <a:r>
            <a:rPr lang="en-US" sz="2800" b="1" dirty="0" smtClean="0">
              <a:solidFill>
                <a:schemeClr val="accent2">
                  <a:lumMod val="75000"/>
                </a:schemeClr>
              </a:solidFill>
            </a:rPr>
            <a:t>Enroll</a:t>
          </a:r>
        </a:p>
        <a:p>
          <a:r>
            <a:rPr lang="en-US" sz="1400" dirty="0" smtClean="0">
              <a:solidFill>
                <a:schemeClr val="accent2">
                  <a:lumMod val="75000"/>
                </a:schemeClr>
              </a:solidFill>
            </a:rPr>
            <a:t>The marketplace opens on November 15, make sure to make changes by December 15 to have any changes take effect on January 1.  </a:t>
          </a:r>
          <a:endParaRPr lang="en-US" sz="1400" dirty="0">
            <a:solidFill>
              <a:schemeClr val="accent2">
                <a:lumMod val="75000"/>
              </a:schemeClr>
            </a:solidFill>
          </a:endParaRPr>
        </a:p>
      </dgm:t>
    </dgm:pt>
    <dgm:pt modelId="{EE708E9F-97EE-4D41-AB32-DCDD42E197D6}" type="parTrans" cxnId="{2A4E8A68-220B-4D61-A49D-335B3CB0B6D2}">
      <dgm:prSet/>
      <dgm:spPr/>
      <dgm:t>
        <a:bodyPr/>
        <a:lstStyle/>
        <a:p>
          <a:endParaRPr lang="en-US"/>
        </a:p>
      </dgm:t>
    </dgm:pt>
    <dgm:pt modelId="{12D05976-D447-49BE-A740-357F97BB6A76}" type="sibTrans" cxnId="{2A4E8A68-220B-4D61-A49D-335B3CB0B6D2}">
      <dgm:prSet/>
      <dgm:spPr/>
      <dgm:t>
        <a:bodyPr/>
        <a:lstStyle/>
        <a:p>
          <a:endParaRPr lang="en-US"/>
        </a:p>
      </dgm:t>
    </dgm:pt>
    <dgm:pt modelId="{BC30FE6B-3E91-4067-83A2-1D9EFF8F25B5}" type="pres">
      <dgm:prSet presAssocID="{96FFC069-EACE-4FA8-BEA1-C0144504C206}" presName="Name0" presStyleCnt="0">
        <dgm:presLayoutVars>
          <dgm:dir/>
          <dgm:resizeHandles val="exact"/>
        </dgm:presLayoutVars>
      </dgm:prSet>
      <dgm:spPr/>
      <dgm:t>
        <a:bodyPr/>
        <a:lstStyle/>
        <a:p>
          <a:endParaRPr lang="en-US"/>
        </a:p>
      </dgm:t>
    </dgm:pt>
    <dgm:pt modelId="{F550E668-DBB7-47A9-B923-E560D4AB96B9}" type="pres">
      <dgm:prSet presAssocID="{EEBF638D-EA1F-4209-9B25-BE3D648E9C1C}" presName="compNode" presStyleCnt="0"/>
      <dgm:spPr/>
    </dgm:pt>
    <dgm:pt modelId="{6909A60C-6C48-45A3-A310-61B1FC99060F}" type="pres">
      <dgm:prSet presAssocID="{EEBF638D-EA1F-4209-9B25-BE3D648E9C1C}" presName="pictRect" presStyleLbl="node1" presStyleIdx="0" presStyleCnt="5" custLinFactNeighborX="1760" custLinFactNeighborY="-56317"/>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t>
        <a:bodyPr/>
        <a:lstStyle/>
        <a:p>
          <a:endParaRPr lang="en-US"/>
        </a:p>
      </dgm:t>
    </dgm:pt>
    <dgm:pt modelId="{EB39EE8C-07E0-4AE1-931E-321084CD5A48}" type="pres">
      <dgm:prSet presAssocID="{EEBF638D-EA1F-4209-9B25-BE3D648E9C1C}" presName="textRect" presStyleLbl="revTx" presStyleIdx="0" presStyleCnt="5" custLinFactNeighborX="440" custLinFactNeighborY="-75922">
        <dgm:presLayoutVars>
          <dgm:bulletEnabled val="1"/>
        </dgm:presLayoutVars>
      </dgm:prSet>
      <dgm:spPr/>
      <dgm:t>
        <a:bodyPr/>
        <a:lstStyle/>
        <a:p>
          <a:endParaRPr lang="en-US"/>
        </a:p>
      </dgm:t>
    </dgm:pt>
    <dgm:pt modelId="{3DBD2449-733B-442D-9DA6-397F67A82E57}" type="pres">
      <dgm:prSet presAssocID="{B4EDA52F-4500-4C5A-B1B0-42AD2FEB0EAF}" presName="sibTrans" presStyleLbl="sibTrans2D1" presStyleIdx="0" presStyleCnt="0"/>
      <dgm:spPr/>
      <dgm:t>
        <a:bodyPr/>
        <a:lstStyle/>
        <a:p>
          <a:endParaRPr lang="en-US"/>
        </a:p>
      </dgm:t>
    </dgm:pt>
    <dgm:pt modelId="{78D938AE-BCEC-47CE-8054-0E4D42CB95C2}" type="pres">
      <dgm:prSet presAssocID="{126A448E-CF63-4AE5-888A-FEFCC7A07EBD}" presName="compNode" presStyleCnt="0"/>
      <dgm:spPr/>
    </dgm:pt>
    <dgm:pt modelId="{8B6D27CE-F649-43DB-AE08-8A2D0BEE7E79}" type="pres">
      <dgm:prSet presAssocID="{126A448E-CF63-4AE5-888A-FEFCC7A07EBD}" presName="pictRect" presStyleLbl="node1" presStyleIdx="1" presStyleCnt="5" custLinFactNeighborX="3521" custLinFactNeighborY="-55573"/>
      <dgm:spPr>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1FF9EFB9-2837-4375-8B9E-B91057AAB7CA}" type="pres">
      <dgm:prSet presAssocID="{126A448E-CF63-4AE5-888A-FEFCC7A07EBD}" presName="textRect" presStyleLbl="revTx" presStyleIdx="1" presStyleCnt="5" custLinFactNeighborX="4401" custLinFactNeighborY="-78295">
        <dgm:presLayoutVars>
          <dgm:bulletEnabled val="1"/>
        </dgm:presLayoutVars>
      </dgm:prSet>
      <dgm:spPr/>
      <dgm:t>
        <a:bodyPr/>
        <a:lstStyle/>
        <a:p>
          <a:endParaRPr lang="en-US"/>
        </a:p>
      </dgm:t>
    </dgm:pt>
    <dgm:pt modelId="{550DFB9B-394C-48D5-AF83-BBFF51B89E4C}" type="pres">
      <dgm:prSet presAssocID="{954D0EB0-E8C8-487F-8822-D94BE0C1BC3B}" presName="sibTrans" presStyleLbl="sibTrans2D1" presStyleIdx="0" presStyleCnt="0"/>
      <dgm:spPr/>
      <dgm:t>
        <a:bodyPr/>
        <a:lstStyle/>
        <a:p>
          <a:endParaRPr lang="en-US"/>
        </a:p>
      </dgm:t>
    </dgm:pt>
    <dgm:pt modelId="{627D1404-BA43-4BED-9EF7-572CE804B930}" type="pres">
      <dgm:prSet presAssocID="{EBBF10BF-B0D0-4C28-9FA8-4BAFE6E30A40}" presName="compNode" presStyleCnt="0"/>
      <dgm:spPr/>
    </dgm:pt>
    <dgm:pt modelId="{E550D25A-14BE-49BF-99BA-56DB1BE16D19}" type="pres">
      <dgm:prSet presAssocID="{EBBF10BF-B0D0-4C28-9FA8-4BAFE6E30A40}" presName="pictRect" presStyleLbl="node1" presStyleIdx="2" presStyleCnt="5" custLinFactNeighborX="3521" custLinFactNeighborY="-54934"/>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D638A083-2947-4901-BAA0-D1E08BEEE80E}" type="pres">
      <dgm:prSet presAssocID="{EBBF10BF-B0D0-4C28-9FA8-4BAFE6E30A40}" presName="textRect" presStyleLbl="revTx" presStyleIdx="2" presStyleCnt="5" custLinFactNeighborX="7042" custLinFactNeighborY="-77108">
        <dgm:presLayoutVars>
          <dgm:bulletEnabled val="1"/>
        </dgm:presLayoutVars>
      </dgm:prSet>
      <dgm:spPr/>
      <dgm:t>
        <a:bodyPr/>
        <a:lstStyle/>
        <a:p>
          <a:endParaRPr lang="en-US"/>
        </a:p>
      </dgm:t>
    </dgm:pt>
    <dgm:pt modelId="{CF2E9260-98D0-4019-A881-E246FBA8CA0F}" type="pres">
      <dgm:prSet presAssocID="{250303A1-A596-4C9F-B0C8-CA6B31DFDB96}" presName="sibTrans" presStyleLbl="sibTrans2D1" presStyleIdx="0" presStyleCnt="0"/>
      <dgm:spPr/>
      <dgm:t>
        <a:bodyPr/>
        <a:lstStyle/>
        <a:p>
          <a:endParaRPr lang="en-US"/>
        </a:p>
      </dgm:t>
    </dgm:pt>
    <dgm:pt modelId="{05133F57-46A8-4899-B957-462E8E638CEC}" type="pres">
      <dgm:prSet presAssocID="{9BD653E7-A5CB-43AE-990A-6C5C4D13D908}" presName="compNode" presStyleCnt="0"/>
      <dgm:spPr/>
    </dgm:pt>
    <dgm:pt modelId="{EDBD8C75-E970-4B42-B685-4F77AA7E6FDA}" type="pres">
      <dgm:prSet presAssocID="{9BD653E7-A5CB-43AE-990A-6C5C4D13D908}" presName="pictRect" presStyleLbl="node1" presStyleIdx="3" presStyleCnt="5" custLinFactNeighborX="-440" custLinFactNeighborY="-50105"/>
      <dgm:spPr>
        <a:blipFill>
          <a:blip xmlns:r="http://schemas.openxmlformats.org/officeDocument/2006/relationships" r:embed="rId4">
            <a:extLst>
              <a:ext uri="{28A0092B-C50C-407E-A947-70E740481C1C}">
                <a14:useLocalDpi xmlns:a14="http://schemas.microsoft.com/office/drawing/2010/main" val="0"/>
              </a:ext>
            </a:extLst>
          </a:blip>
          <a:srcRect/>
          <a:stretch>
            <a:fillRect t="-30000" b="-30000"/>
          </a:stretch>
        </a:blipFill>
      </dgm:spPr>
      <dgm:t>
        <a:bodyPr/>
        <a:lstStyle/>
        <a:p>
          <a:endParaRPr lang="en-US"/>
        </a:p>
      </dgm:t>
    </dgm:pt>
    <dgm:pt modelId="{3040ED2A-4782-427A-B9E2-AC5F31A28B51}" type="pres">
      <dgm:prSet presAssocID="{9BD653E7-A5CB-43AE-990A-6C5C4D13D908}" presName="textRect" presStyleLbl="revTx" presStyleIdx="3" presStyleCnt="5" custLinFactNeighborX="1761" custLinFactNeighborY="-74736">
        <dgm:presLayoutVars>
          <dgm:bulletEnabled val="1"/>
        </dgm:presLayoutVars>
      </dgm:prSet>
      <dgm:spPr/>
      <dgm:t>
        <a:bodyPr/>
        <a:lstStyle/>
        <a:p>
          <a:endParaRPr lang="en-US"/>
        </a:p>
      </dgm:t>
    </dgm:pt>
    <dgm:pt modelId="{B8FE9EEE-4741-4A27-A17C-2DB5A07F0A2C}" type="pres">
      <dgm:prSet presAssocID="{81EC9F97-B4C8-43B1-BA5B-822CD726E800}" presName="sibTrans" presStyleLbl="sibTrans2D1" presStyleIdx="0" presStyleCnt="0"/>
      <dgm:spPr/>
      <dgm:t>
        <a:bodyPr/>
        <a:lstStyle/>
        <a:p>
          <a:endParaRPr lang="en-US"/>
        </a:p>
      </dgm:t>
    </dgm:pt>
    <dgm:pt modelId="{5092956D-1462-4297-B540-1572E637503C}" type="pres">
      <dgm:prSet presAssocID="{22668488-2310-45A5-A696-8ED7AC9BFA27}" presName="compNode" presStyleCnt="0"/>
      <dgm:spPr/>
    </dgm:pt>
    <dgm:pt modelId="{66077316-6CBE-4468-862B-98A415F6A848}" type="pres">
      <dgm:prSet presAssocID="{22668488-2310-45A5-A696-8ED7AC9BFA27}" presName="pictRect" presStyleLbl="node1" presStyleIdx="4" presStyleCnt="5" custLinFactNeighborX="-4841" custLinFactNeighborY="-50105"/>
      <dgm:spPr>
        <a:blipFill>
          <a:blip xmlns:r="http://schemas.openxmlformats.org/officeDocument/2006/relationships" r:embed="rId5">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C84ABE88-9F33-4FBE-A88C-E096C90B4556}" type="pres">
      <dgm:prSet presAssocID="{22668488-2310-45A5-A696-8ED7AC9BFA27}" presName="textRect" presStyleLbl="revTx" presStyleIdx="4" presStyleCnt="5" custLinFactNeighborX="-2641" custLinFactNeighborY="-68804">
        <dgm:presLayoutVars>
          <dgm:bulletEnabled val="1"/>
        </dgm:presLayoutVars>
      </dgm:prSet>
      <dgm:spPr/>
      <dgm:t>
        <a:bodyPr/>
        <a:lstStyle/>
        <a:p>
          <a:endParaRPr lang="en-US"/>
        </a:p>
      </dgm:t>
    </dgm:pt>
  </dgm:ptLst>
  <dgm:cxnLst>
    <dgm:cxn modelId="{B14FBB62-E479-43ED-A774-DF9003814511}" srcId="{96FFC069-EACE-4FA8-BEA1-C0144504C206}" destId="{EBBF10BF-B0D0-4C28-9FA8-4BAFE6E30A40}" srcOrd="2" destOrd="0" parTransId="{FB4B5DA2-34CC-4D82-A819-8227D3729037}" sibTransId="{250303A1-A596-4C9F-B0C8-CA6B31DFDB96}"/>
    <dgm:cxn modelId="{7CEDA549-9100-4B86-BF23-40D797B9B3BB}" type="presOf" srcId="{81EC9F97-B4C8-43B1-BA5B-822CD726E800}" destId="{B8FE9EEE-4741-4A27-A17C-2DB5A07F0A2C}" srcOrd="0" destOrd="0" presId="urn:microsoft.com/office/officeart/2005/8/layout/pList1"/>
    <dgm:cxn modelId="{996B454B-1656-4BC2-9B15-0E4CE77E79DE}" type="presOf" srcId="{126A448E-CF63-4AE5-888A-FEFCC7A07EBD}" destId="{1FF9EFB9-2837-4375-8B9E-B91057AAB7CA}" srcOrd="0" destOrd="0" presId="urn:microsoft.com/office/officeart/2005/8/layout/pList1"/>
    <dgm:cxn modelId="{80A2CC8C-2A01-441A-9E1E-4C663E3662A3}" type="presOf" srcId="{9BD653E7-A5CB-43AE-990A-6C5C4D13D908}" destId="{3040ED2A-4782-427A-B9E2-AC5F31A28B51}" srcOrd="0" destOrd="0" presId="urn:microsoft.com/office/officeart/2005/8/layout/pList1"/>
    <dgm:cxn modelId="{74EA343C-0042-4EE2-8394-C0A74DF90F24}" srcId="{96FFC069-EACE-4FA8-BEA1-C0144504C206}" destId="{126A448E-CF63-4AE5-888A-FEFCC7A07EBD}" srcOrd="1" destOrd="0" parTransId="{D1579FB0-F601-45B2-AD65-A9895AB1596A}" sibTransId="{954D0EB0-E8C8-487F-8822-D94BE0C1BC3B}"/>
    <dgm:cxn modelId="{3DDFCEBC-1200-4454-86A3-F854FBCBE3F8}" type="presOf" srcId="{B4EDA52F-4500-4C5A-B1B0-42AD2FEB0EAF}" destId="{3DBD2449-733B-442D-9DA6-397F67A82E57}" srcOrd="0" destOrd="0" presId="urn:microsoft.com/office/officeart/2005/8/layout/pList1"/>
    <dgm:cxn modelId="{AAC4BF15-B776-45E7-BFC7-4B2450D3DC2D}" type="presOf" srcId="{EBBF10BF-B0D0-4C28-9FA8-4BAFE6E30A40}" destId="{D638A083-2947-4901-BAA0-D1E08BEEE80E}" srcOrd="0" destOrd="0" presId="urn:microsoft.com/office/officeart/2005/8/layout/pList1"/>
    <dgm:cxn modelId="{8A8A9454-499B-425A-897C-AFA353F40225}" type="presOf" srcId="{22668488-2310-45A5-A696-8ED7AC9BFA27}" destId="{C84ABE88-9F33-4FBE-A88C-E096C90B4556}" srcOrd="0" destOrd="0" presId="urn:microsoft.com/office/officeart/2005/8/layout/pList1"/>
    <dgm:cxn modelId="{5AE44ABD-2823-4CDF-9E81-5A942245E8EA}" srcId="{96FFC069-EACE-4FA8-BEA1-C0144504C206}" destId="{EEBF638D-EA1F-4209-9B25-BE3D648E9C1C}" srcOrd="0" destOrd="0" parTransId="{ACC7D202-E0EA-48A4-A897-DB7D49235934}" sibTransId="{B4EDA52F-4500-4C5A-B1B0-42AD2FEB0EAF}"/>
    <dgm:cxn modelId="{2A4E8A68-220B-4D61-A49D-335B3CB0B6D2}" srcId="{96FFC069-EACE-4FA8-BEA1-C0144504C206}" destId="{22668488-2310-45A5-A696-8ED7AC9BFA27}" srcOrd="4" destOrd="0" parTransId="{EE708E9F-97EE-4D41-AB32-DCDD42E197D6}" sibTransId="{12D05976-D447-49BE-A740-357F97BB6A76}"/>
    <dgm:cxn modelId="{5AE986CE-9621-43E5-9295-5D489A7066D2}" type="presOf" srcId="{250303A1-A596-4C9F-B0C8-CA6B31DFDB96}" destId="{CF2E9260-98D0-4019-A881-E246FBA8CA0F}" srcOrd="0" destOrd="0" presId="urn:microsoft.com/office/officeart/2005/8/layout/pList1"/>
    <dgm:cxn modelId="{0F247396-CC17-422D-8CB1-B26080414F8B}" type="presOf" srcId="{954D0EB0-E8C8-487F-8822-D94BE0C1BC3B}" destId="{550DFB9B-394C-48D5-AF83-BBFF51B89E4C}" srcOrd="0" destOrd="0" presId="urn:microsoft.com/office/officeart/2005/8/layout/pList1"/>
    <dgm:cxn modelId="{DE93FBD7-5E97-4D16-A8AF-D507E37BF322}" type="presOf" srcId="{EEBF638D-EA1F-4209-9B25-BE3D648E9C1C}" destId="{EB39EE8C-07E0-4AE1-931E-321084CD5A48}" srcOrd="0" destOrd="0" presId="urn:microsoft.com/office/officeart/2005/8/layout/pList1"/>
    <dgm:cxn modelId="{5AF3E643-4ED7-4AEB-BF6D-2B93235F9412}" srcId="{96FFC069-EACE-4FA8-BEA1-C0144504C206}" destId="{9BD653E7-A5CB-43AE-990A-6C5C4D13D908}" srcOrd="3" destOrd="0" parTransId="{1018D23C-4FC9-4870-9A28-A06D723D1082}" sibTransId="{81EC9F97-B4C8-43B1-BA5B-822CD726E800}"/>
    <dgm:cxn modelId="{826DB9F2-9160-4AD4-8851-E0706F0398EA}" type="presOf" srcId="{96FFC069-EACE-4FA8-BEA1-C0144504C206}" destId="{BC30FE6B-3E91-4067-83A2-1D9EFF8F25B5}" srcOrd="0" destOrd="0" presId="urn:microsoft.com/office/officeart/2005/8/layout/pList1"/>
    <dgm:cxn modelId="{068A0C81-8038-4579-8E9D-9E1127FE656A}" type="presParOf" srcId="{BC30FE6B-3E91-4067-83A2-1D9EFF8F25B5}" destId="{F550E668-DBB7-47A9-B923-E560D4AB96B9}" srcOrd="0" destOrd="0" presId="urn:microsoft.com/office/officeart/2005/8/layout/pList1"/>
    <dgm:cxn modelId="{DA47C6CD-E707-4D3F-B27E-46B0400D6DBD}" type="presParOf" srcId="{F550E668-DBB7-47A9-B923-E560D4AB96B9}" destId="{6909A60C-6C48-45A3-A310-61B1FC99060F}" srcOrd="0" destOrd="0" presId="urn:microsoft.com/office/officeart/2005/8/layout/pList1"/>
    <dgm:cxn modelId="{E89CAFCB-9926-43F9-B496-982B2096C15A}" type="presParOf" srcId="{F550E668-DBB7-47A9-B923-E560D4AB96B9}" destId="{EB39EE8C-07E0-4AE1-931E-321084CD5A48}" srcOrd="1" destOrd="0" presId="urn:microsoft.com/office/officeart/2005/8/layout/pList1"/>
    <dgm:cxn modelId="{0BEB5EB0-D477-454E-9302-BCE21455CFF3}" type="presParOf" srcId="{BC30FE6B-3E91-4067-83A2-1D9EFF8F25B5}" destId="{3DBD2449-733B-442D-9DA6-397F67A82E57}" srcOrd="1" destOrd="0" presId="urn:microsoft.com/office/officeart/2005/8/layout/pList1"/>
    <dgm:cxn modelId="{0DF82487-3092-46D5-BBA6-678F4118F183}" type="presParOf" srcId="{BC30FE6B-3E91-4067-83A2-1D9EFF8F25B5}" destId="{78D938AE-BCEC-47CE-8054-0E4D42CB95C2}" srcOrd="2" destOrd="0" presId="urn:microsoft.com/office/officeart/2005/8/layout/pList1"/>
    <dgm:cxn modelId="{146FFD36-3ED4-4127-AD07-D76F84923B0A}" type="presParOf" srcId="{78D938AE-BCEC-47CE-8054-0E4D42CB95C2}" destId="{8B6D27CE-F649-43DB-AE08-8A2D0BEE7E79}" srcOrd="0" destOrd="0" presId="urn:microsoft.com/office/officeart/2005/8/layout/pList1"/>
    <dgm:cxn modelId="{B2E8F627-AFC1-4556-B356-CC637948E9AF}" type="presParOf" srcId="{78D938AE-BCEC-47CE-8054-0E4D42CB95C2}" destId="{1FF9EFB9-2837-4375-8B9E-B91057AAB7CA}" srcOrd="1" destOrd="0" presId="urn:microsoft.com/office/officeart/2005/8/layout/pList1"/>
    <dgm:cxn modelId="{257CE4C9-5152-43F5-9E5F-6B0F37000D22}" type="presParOf" srcId="{BC30FE6B-3E91-4067-83A2-1D9EFF8F25B5}" destId="{550DFB9B-394C-48D5-AF83-BBFF51B89E4C}" srcOrd="3" destOrd="0" presId="urn:microsoft.com/office/officeart/2005/8/layout/pList1"/>
    <dgm:cxn modelId="{29E183DB-299B-43B4-B12F-884ECA38240D}" type="presParOf" srcId="{BC30FE6B-3E91-4067-83A2-1D9EFF8F25B5}" destId="{627D1404-BA43-4BED-9EF7-572CE804B930}" srcOrd="4" destOrd="0" presId="urn:microsoft.com/office/officeart/2005/8/layout/pList1"/>
    <dgm:cxn modelId="{AA238A2B-3875-4F82-8936-F02CCE61161C}" type="presParOf" srcId="{627D1404-BA43-4BED-9EF7-572CE804B930}" destId="{E550D25A-14BE-49BF-99BA-56DB1BE16D19}" srcOrd="0" destOrd="0" presId="urn:microsoft.com/office/officeart/2005/8/layout/pList1"/>
    <dgm:cxn modelId="{00AEA8B5-5961-436F-AE8D-9DCEFCF8CD8F}" type="presParOf" srcId="{627D1404-BA43-4BED-9EF7-572CE804B930}" destId="{D638A083-2947-4901-BAA0-D1E08BEEE80E}" srcOrd="1" destOrd="0" presId="urn:microsoft.com/office/officeart/2005/8/layout/pList1"/>
    <dgm:cxn modelId="{7171F00D-3518-4399-A306-15B37D99E63A}" type="presParOf" srcId="{BC30FE6B-3E91-4067-83A2-1D9EFF8F25B5}" destId="{CF2E9260-98D0-4019-A881-E246FBA8CA0F}" srcOrd="5" destOrd="0" presId="urn:microsoft.com/office/officeart/2005/8/layout/pList1"/>
    <dgm:cxn modelId="{1E5A6188-A63A-4509-BEA8-8FCCD0FB2A66}" type="presParOf" srcId="{BC30FE6B-3E91-4067-83A2-1D9EFF8F25B5}" destId="{05133F57-46A8-4899-B957-462E8E638CEC}" srcOrd="6" destOrd="0" presId="urn:microsoft.com/office/officeart/2005/8/layout/pList1"/>
    <dgm:cxn modelId="{81FE781A-F992-4EE4-AF41-18056F8A70C6}" type="presParOf" srcId="{05133F57-46A8-4899-B957-462E8E638CEC}" destId="{EDBD8C75-E970-4B42-B685-4F77AA7E6FDA}" srcOrd="0" destOrd="0" presId="urn:microsoft.com/office/officeart/2005/8/layout/pList1"/>
    <dgm:cxn modelId="{AE78BB2F-5BF7-423A-9CB3-A79AC5BBEED8}" type="presParOf" srcId="{05133F57-46A8-4899-B957-462E8E638CEC}" destId="{3040ED2A-4782-427A-B9E2-AC5F31A28B51}" srcOrd="1" destOrd="0" presId="urn:microsoft.com/office/officeart/2005/8/layout/pList1"/>
    <dgm:cxn modelId="{D085A548-21B7-46BF-AA7B-B9F49F8371EF}" type="presParOf" srcId="{BC30FE6B-3E91-4067-83A2-1D9EFF8F25B5}" destId="{B8FE9EEE-4741-4A27-A17C-2DB5A07F0A2C}" srcOrd="7" destOrd="0" presId="urn:microsoft.com/office/officeart/2005/8/layout/pList1"/>
    <dgm:cxn modelId="{E3427163-DE08-49F9-80A3-19D02CB2E110}" type="presParOf" srcId="{BC30FE6B-3E91-4067-83A2-1D9EFF8F25B5}" destId="{5092956D-1462-4297-B540-1572E637503C}" srcOrd="8" destOrd="0" presId="urn:microsoft.com/office/officeart/2005/8/layout/pList1"/>
    <dgm:cxn modelId="{24DBD99E-E951-4DBC-B09E-03554FACF321}" type="presParOf" srcId="{5092956D-1462-4297-B540-1572E637503C}" destId="{66077316-6CBE-4468-862B-98A415F6A848}" srcOrd="0" destOrd="0" presId="urn:microsoft.com/office/officeart/2005/8/layout/pList1"/>
    <dgm:cxn modelId="{3A43DECE-1006-4030-BCBA-548784B2AE13}" type="presParOf" srcId="{5092956D-1462-4297-B540-1572E637503C}" destId="{C84ABE88-9F33-4FBE-A88C-E096C90B455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58759-9E53-404E-BCEE-B9331E381257}" type="datetimeFigureOut">
              <a:rPr lang="en-US" smtClean="0"/>
              <a:t>11/5/2014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C6D48-A676-40E1-8864-F12FCA2B74AC}" type="slidenum">
              <a:rPr lang="en-US" smtClean="0"/>
              <a:t>‹#›</a:t>
            </a:fld>
            <a:endParaRPr lang="en-US"/>
          </a:p>
        </p:txBody>
      </p:sp>
    </p:spTree>
    <p:extLst>
      <p:ext uri="{BB962C8B-B14F-4D97-AF65-F5344CB8AC3E}">
        <p14:creationId xmlns:p14="http://schemas.microsoft.com/office/powerpoint/2010/main" val="334030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ealthcare.gov/glossary/federally-recognized-tribe"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healthcare.gov/what-if-someone-doesnt-have-health-coverage-in-201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200" dirty="0" smtClean="0"/>
              <a:t>The marketplace also screens eligible applicants for Medicaid</a:t>
            </a:r>
          </a:p>
          <a:p>
            <a:pPr marL="285750" indent="-285750">
              <a:buFont typeface="Arial"/>
              <a:buChar char="•"/>
            </a:pPr>
            <a:r>
              <a:rPr lang="en-US" sz="1200" dirty="0" smtClean="0"/>
              <a:t>Provides options for Medicaid application upon eligibility</a:t>
            </a:r>
          </a:p>
          <a:p>
            <a:pPr marL="285750" indent="-285750">
              <a:buFont typeface="Arial"/>
              <a:buChar char="•"/>
            </a:pPr>
            <a:r>
              <a:rPr lang="en-US" sz="1200" dirty="0" smtClean="0"/>
              <a:t>Medicaid applications are sent out separately for processing under concerned authority and eligibility determinations are communicated accordingly</a:t>
            </a:r>
          </a:p>
          <a:p>
            <a:endParaRPr lang="en-US" dirty="0"/>
          </a:p>
        </p:txBody>
      </p:sp>
      <p:sp>
        <p:nvSpPr>
          <p:cNvPr id="4" name="Slide Number Placeholder 3"/>
          <p:cNvSpPr>
            <a:spLocks noGrp="1"/>
          </p:cNvSpPr>
          <p:nvPr>
            <p:ph type="sldNum" sz="quarter" idx="10"/>
          </p:nvPr>
        </p:nvSpPr>
        <p:spPr/>
        <p:txBody>
          <a:bodyPr/>
          <a:lstStyle/>
          <a:p>
            <a:fld id="{D2BCF744-454A-4759-A62D-51BE107BA103}" type="slidenum">
              <a:rPr lang="en-US" smtClean="0"/>
              <a:t>7</a:t>
            </a:fld>
            <a:endParaRPr lang="en-US"/>
          </a:p>
        </p:txBody>
      </p:sp>
    </p:spTree>
    <p:extLst>
      <p:ext uri="{BB962C8B-B14F-4D97-AF65-F5344CB8AC3E}">
        <p14:creationId xmlns:p14="http://schemas.microsoft.com/office/powerpoint/2010/main" val="1717987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D92EF-16F0-42F5-BA22-1AF092BB716C}" type="slidenum">
              <a:rPr lang="en-US" smtClean="0"/>
              <a:pPr/>
              <a:t>13</a:t>
            </a:fld>
            <a:endParaRPr lang="en-US" dirty="0"/>
          </a:p>
        </p:txBody>
      </p:sp>
    </p:spTree>
    <p:extLst>
      <p:ext uri="{BB962C8B-B14F-4D97-AF65-F5344CB8AC3E}">
        <p14:creationId xmlns:p14="http://schemas.microsoft.com/office/powerpoint/2010/main" val="79024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D92EF-16F0-42F5-BA22-1AF092BB716C}" type="slidenum">
              <a:rPr lang="en-US" smtClean="0"/>
              <a:pPr/>
              <a:t>14</a:t>
            </a:fld>
            <a:endParaRPr lang="en-US" dirty="0"/>
          </a:p>
        </p:txBody>
      </p:sp>
    </p:spTree>
    <p:extLst>
      <p:ext uri="{BB962C8B-B14F-4D97-AF65-F5344CB8AC3E}">
        <p14:creationId xmlns:p14="http://schemas.microsoft.com/office/powerpoint/2010/main" val="367272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D92EF-16F0-42F5-BA22-1AF092BB716C}" type="slidenum">
              <a:rPr lang="en-US" smtClean="0"/>
              <a:pPr/>
              <a:t>15</a:t>
            </a:fld>
            <a:endParaRPr lang="en-US" dirty="0"/>
          </a:p>
        </p:txBody>
      </p:sp>
    </p:spTree>
    <p:extLst>
      <p:ext uri="{BB962C8B-B14F-4D97-AF65-F5344CB8AC3E}">
        <p14:creationId xmlns:p14="http://schemas.microsoft.com/office/powerpoint/2010/main" val="207905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887C44-5FF8-4566-97B0-187863FB0187}" type="slidenum">
              <a:rPr lang="en-US" smtClean="0"/>
              <a:t>20</a:t>
            </a:fld>
            <a:endParaRPr lang="en-US"/>
          </a:p>
        </p:txBody>
      </p:sp>
    </p:spTree>
    <p:extLst>
      <p:ext uri="{BB962C8B-B14F-4D97-AF65-F5344CB8AC3E}">
        <p14:creationId xmlns:p14="http://schemas.microsoft.com/office/powerpoint/2010/main" val="425594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887C44-5FF8-4566-97B0-187863FB0187}" type="slidenum">
              <a:rPr lang="en-US" smtClean="0"/>
              <a:t>21</a:t>
            </a:fld>
            <a:endParaRPr lang="en-US"/>
          </a:p>
        </p:txBody>
      </p:sp>
    </p:spTree>
    <p:extLst>
      <p:ext uri="{BB962C8B-B14F-4D97-AF65-F5344CB8AC3E}">
        <p14:creationId xmlns:p14="http://schemas.microsoft.com/office/powerpoint/2010/main" val="1339185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887C44-5FF8-4566-97B0-187863FB0187}" type="slidenum">
              <a:rPr lang="en-US" smtClean="0"/>
              <a:t>22</a:t>
            </a:fld>
            <a:endParaRPr lang="en-US"/>
          </a:p>
        </p:txBody>
      </p:sp>
    </p:spTree>
    <p:extLst>
      <p:ext uri="{BB962C8B-B14F-4D97-AF65-F5344CB8AC3E}">
        <p14:creationId xmlns:p14="http://schemas.microsoft.com/office/powerpoint/2010/main" val="27140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FC6D48-A676-40E1-8864-F12FCA2B74AC}" type="slidenum">
              <a:rPr lang="en-US" smtClean="0"/>
              <a:t>30</a:t>
            </a:fld>
            <a:endParaRPr lang="en-US"/>
          </a:p>
        </p:txBody>
      </p:sp>
    </p:spTree>
    <p:extLst>
      <p:ext uri="{BB962C8B-B14F-4D97-AF65-F5344CB8AC3E}">
        <p14:creationId xmlns:p14="http://schemas.microsoft.com/office/powerpoint/2010/main" val="3680271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64" y="4194717"/>
            <a:ext cx="6693474" cy="4534829"/>
          </a:xfrm>
        </p:spPr>
        <p:txBody>
          <a:bodyPr/>
          <a:lstStyle/>
          <a:p>
            <a:r>
              <a:rPr lang="en-US" sz="1100" dirty="0"/>
              <a:t>A key feature of the Affordable Care Act is the so-called “Pay or Play” rules. What this means is that those who fail to “play”; i.e.,  buy coverage for themselves or their employees (if required) will “pay”; i.e. owe a penalty that is payable to the federal government via their income tax return. The </a:t>
            </a:r>
            <a:r>
              <a:rPr lang="en-US" sz="1100" b="1" dirty="0"/>
              <a:t>individual mandate </a:t>
            </a:r>
            <a:r>
              <a:rPr lang="en-US" sz="1100" dirty="0"/>
              <a:t>requires Americans to have health insurance. Those who don’t will pay a penalty. The </a:t>
            </a:r>
            <a:r>
              <a:rPr lang="en-US" sz="1100" b="1" dirty="0"/>
              <a:t>employer mandate </a:t>
            </a:r>
            <a:r>
              <a:rPr lang="en-US" sz="1100" dirty="0"/>
              <a:t>requires large employers (i.e., those with 50 or more full-time employees or full-time equivalents) to offer their employees health insurance that is adequate, affordable and covers a list of essential health benefits (see Slide #6). It does NOT require employers to offer coverage to an employee’s spouse in order to comply with the employer mandate. </a:t>
            </a:r>
          </a:p>
          <a:p>
            <a:endParaRPr lang="en-US" sz="800" dirty="0"/>
          </a:p>
          <a:p>
            <a:r>
              <a:rPr lang="en-US" sz="1100" b="1" dirty="0"/>
              <a:t>Notes: </a:t>
            </a:r>
          </a:p>
          <a:p>
            <a:r>
              <a:rPr lang="en-US" sz="1100" b="1" dirty="0"/>
              <a:t>Exceptions:</a:t>
            </a:r>
            <a:r>
              <a:rPr lang="en-US" sz="1100" dirty="0"/>
              <a:t>  Uninsured people won't have to pay a fee (tax) if they:</a:t>
            </a:r>
          </a:p>
          <a:p>
            <a:pPr marL="169833" indent="-169833">
              <a:buFont typeface="Arial" pitchFamily="34" charset="0"/>
              <a:buChar char="•"/>
            </a:pPr>
            <a:r>
              <a:rPr lang="en-US" sz="900" dirty="0"/>
              <a:t>are uninsured for less than 3 months of the year</a:t>
            </a:r>
          </a:p>
          <a:p>
            <a:pPr marL="169833" indent="-169833">
              <a:buFont typeface="Arial" pitchFamily="34" charset="0"/>
              <a:buChar char="•"/>
            </a:pPr>
            <a:r>
              <a:rPr lang="en-US" sz="900" dirty="0"/>
              <a:t>are determined to have a very low income and coverage is considered unaffordable</a:t>
            </a:r>
          </a:p>
          <a:p>
            <a:pPr marL="169833" indent="-169833">
              <a:buFont typeface="Arial" pitchFamily="34" charset="0"/>
              <a:buChar char="•"/>
            </a:pPr>
            <a:r>
              <a:rPr lang="en-US" sz="900" dirty="0"/>
              <a:t>are not required to file a tax return because their income is too low</a:t>
            </a:r>
          </a:p>
          <a:p>
            <a:pPr marL="169833" indent="-169833">
              <a:buFont typeface="Arial" pitchFamily="34" charset="0"/>
              <a:buChar char="•"/>
            </a:pPr>
            <a:r>
              <a:rPr lang="en-US" sz="900" dirty="0"/>
              <a:t>would qualify under new income limits for Medicaid, but their state has chosen not to expand Medicaid eligibility</a:t>
            </a:r>
          </a:p>
          <a:p>
            <a:pPr marL="169833" indent="-169833">
              <a:buFont typeface="Arial" pitchFamily="34" charset="0"/>
              <a:buChar char="•"/>
            </a:pPr>
            <a:r>
              <a:rPr lang="en-US" sz="900" dirty="0"/>
              <a:t>are a member of a </a:t>
            </a:r>
            <a:r>
              <a:rPr lang="en-US" sz="900" dirty="0">
                <a:hlinkClick r:id="rId3"/>
              </a:rPr>
              <a:t>federally recognized Indian tribe</a:t>
            </a:r>
            <a:endParaRPr lang="en-US" sz="900" dirty="0"/>
          </a:p>
          <a:p>
            <a:pPr marL="169833" indent="-169833">
              <a:buFont typeface="Arial" pitchFamily="34" charset="0"/>
              <a:buChar char="•"/>
            </a:pPr>
            <a:r>
              <a:rPr lang="en-US" sz="900" dirty="0"/>
              <a:t>participate in a health care sharing ministry</a:t>
            </a:r>
          </a:p>
          <a:p>
            <a:pPr marL="169833" indent="-169833">
              <a:buFont typeface="Arial" pitchFamily="34" charset="0"/>
              <a:buChar char="•"/>
            </a:pPr>
            <a:r>
              <a:rPr lang="en-US" sz="900" dirty="0"/>
              <a:t>are a member of a recognized religious sect with religious objections to health insurance</a:t>
            </a:r>
          </a:p>
          <a:p>
            <a:endParaRPr lang="en-US" sz="800" dirty="0"/>
          </a:p>
          <a:p>
            <a:r>
              <a:rPr lang="en-US" sz="1000" dirty="0"/>
              <a:t>If you don't qualify for these situations, you can apply for an exemption asking not to pay a fee. You do this in the Marketplace. </a:t>
            </a:r>
            <a:r>
              <a:rPr lang="en-US" sz="1000" dirty="0">
                <a:hlinkClick r:id="rId4"/>
              </a:rPr>
              <a:t>https://www.healthcare.gov/what-if-someone-doesnt-have-health-coverage-in-2014/</a:t>
            </a:r>
            <a:endParaRPr lang="en-US" sz="1000" dirty="0"/>
          </a:p>
          <a:p>
            <a:endParaRPr lang="en-US" sz="800" b="1" dirty="0"/>
          </a:p>
          <a:p>
            <a:r>
              <a:rPr lang="en-US" sz="1100" dirty="0"/>
              <a:t>A full-time employee is defined as someone who works, on average, 30 hours per week or 130 hours per month. </a:t>
            </a:r>
            <a:endParaRPr lang="en-US" sz="1100" dirty="0" smtClean="0"/>
          </a:p>
          <a:p>
            <a:endParaRPr lang="en-US" sz="800" dirty="0"/>
          </a:p>
          <a:p>
            <a:r>
              <a:rPr lang="en-US" sz="1100" dirty="0"/>
              <a:t>There are many issues that an individual, family, and/or farm operator will have to consider to make best use of what the ACA has to offer. Some may choose to purchase a health insurance plan. Some may choose to pay a penalty. There are advantages and disadvantages to either course of action. </a:t>
            </a:r>
          </a:p>
          <a:p>
            <a:endParaRPr lang="en-US" sz="1100" dirty="0"/>
          </a:p>
          <a:p>
            <a:endParaRPr lang="en-US" dirty="0"/>
          </a:p>
        </p:txBody>
      </p:sp>
      <p:sp>
        <p:nvSpPr>
          <p:cNvPr id="4" name="Slide Number Placeholder 3"/>
          <p:cNvSpPr>
            <a:spLocks noGrp="1"/>
          </p:cNvSpPr>
          <p:nvPr>
            <p:ph type="sldNum" sz="quarter" idx="10"/>
          </p:nvPr>
        </p:nvSpPr>
        <p:spPr/>
        <p:txBody>
          <a:bodyPr/>
          <a:lstStyle/>
          <a:p>
            <a:fld id="{8F23C6AF-C125-449E-860D-E8B6C785A92D}" type="slidenum">
              <a:rPr lang="en-US" smtClean="0"/>
              <a:t>31</a:t>
            </a:fld>
            <a:endParaRPr lang="en-US" dirty="0"/>
          </a:p>
        </p:txBody>
      </p:sp>
    </p:spTree>
    <p:extLst>
      <p:ext uri="{BB962C8B-B14F-4D97-AF65-F5344CB8AC3E}">
        <p14:creationId xmlns:p14="http://schemas.microsoft.com/office/powerpoint/2010/main" val="276447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3F6E0F-7F2E-436D-A1B4-3AC8D537E937}"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F68B3-DF01-45C5-A1A6-4B3161443A99}" type="slidenum">
              <a:rPr lang="en-US" smtClean="0"/>
              <a:t>‹#›</a:t>
            </a:fld>
            <a:endParaRPr lang="en-US"/>
          </a:p>
        </p:txBody>
      </p:sp>
    </p:spTree>
    <p:extLst>
      <p:ext uri="{BB962C8B-B14F-4D97-AF65-F5344CB8AC3E}">
        <p14:creationId xmlns:p14="http://schemas.microsoft.com/office/powerpoint/2010/main" val="243012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F6E0F-7F2E-436D-A1B4-3AC8D537E937}"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F68B3-DF01-45C5-A1A6-4B3161443A99}" type="slidenum">
              <a:rPr lang="en-US" smtClean="0"/>
              <a:t>‹#›</a:t>
            </a:fld>
            <a:endParaRPr lang="en-US"/>
          </a:p>
        </p:txBody>
      </p:sp>
    </p:spTree>
    <p:extLst>
      <p:ext uri="{BB962C8B-B14F-4D97-AF65-F5344CB8AC3E}">
        <p14:creationId xmlns:p14="http://schemas.microsoft.com/office/powerpoint/2010/main" val="2672347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F6E0F-7F2E-436D-A1B4-3AC8D537E937}"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F68B3-DF01-45C5-A1A6-4B3161443A99}" type="slidenum">
              <a:rPr lang="en-US" smtClean="0"/>
              <a:t>‹#›</a:t>
            </a:fld>
            <a:endParaRPr lang="en-US"/>
          </a:p>
        </p:txBody>
      </p:sp>
    </p:spTree>
    <p:extLst>
      <p:ext uri="{BB962C8B-B14F-4D97-AF65-F5344CB8AC3E}">
        <p14:creationId xmlns:p14="http://schemas.microsoft.com/office/powerpoint/2010/main" val="2622877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F6E0F-7F2E-436D-A1B4-3AC8D537E937}"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F68B3-DF01-45C5-A1A6-4B3161443A99}" type="slidenum">
              <a:rPr lang="en-US" smtClean="0"/>
              <a:t>‹#›</a:t>
            </a:fld>
            <a:endParaRPr lang="en-US"/>
          </a:p>
        </p:txBody>
      </p:sp>
    </p:spTree>
    <p:extLst>
      <p:ext uri="{BB962C8B-B14F-4D97-AF65-F5344CB8AC3E}">
        <p14:creationId xmlns:p14="http://schemas.microsoft.com/office/powerpoint/2010/main" val="118585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3F6E0F-7F2E-436D-A1B4-3AC8D537E937}"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F68B3-DF01-45C5-A1A6-4B3161443A99}" type="slidenum">
              <a:rPr lang="en-US" smtClean="0"/>
              <a:t>‹#›</a:t>
            </a:fld>
            <a:endParaRPr lang="en-US"/>
          </a:p>
        </p:txBody>
      </p:sp>
    </p:spTree>
    <p:extLst>
      <p:ext uri="{BB962C8B-B14F-4D97-AF65-F5344CB8AC3E}">
        <p14:creationId xmlns:p14="http://schemas.microsoft.com/office/powerpoint/2010/main" val="31849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3F6E0F-7F2E-436D-A1B4-3AC8D537E937}"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F68B3-DF01-45C5-A1A6-4B3161443A99}" type="slidenum">
              <a:rPr lang="en-US" smtClean="0"/>
              <a:t>‹#›</a:t>
            </a:fld>
            <a:endParaRPr lang="en-US"/>
          </a:p>
        </p:txBody>
      </p:sp>
    </p:spTree>
    <p:extLst>
      <p:ext uri="{BB962C8B-B14F-4D97-AF65-F5344CB8AC3E}">
        <p14:creationId xmlns:p14="http://schemas.microsoft.com/office/powerpoint/2010/main" val="415063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3F6E0F-7F2E-436D-A1B4-3AC8D537E937}"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F68B3-DF01-45C5-A1A6-4B3161443A99}" type="slidenum">
              <a:rPr lang="en-US" smtClean="0"/>
              <a:t>‹#›</a:t>
            </a:fld>
            <a:endParaRPr lang="en-US"/>
          </a:p>
        </p:txBody>
      </p:sp>
    </p:spTree>
    <p:extLst>
      <p:ext uri="{BB962C8B-B14F-4D97-AF65-F5344CB8AC3E}">
        <p14:creationId xmlns:p14="http://schemas.microsoft.com/office/powerpoint/2010/main" val="394323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3F6E0F-7F2E-436D-A1B4-3AC8D537E937}"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F68B3-DF01-45C5-A1A6-4B3161443A99}" type="slidenum">
              <a:rPr lang="en-US" smtClean="0"/>
              <a:t>‹#›</a:t>
            </a:fld>
            <a:endParaRPr lang="en-US"/>
          </a:p>
        </p:txBody>
      </p:sp>
    </p:spTree>
    <p:extLst>
      <p:ext uri="{BB962C8B-B14F-4D97-AF65-F5344CB8AC3E}">
        <p14:creationId xmlns:p14="http://schemas.microsoft.com/office/powerpoint/2010/main" val="137997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F6E0F-7F2E-436D-A1B4-3AC8D537E937}"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F68B3-DF01-45C5-A1A6-4B3161443A99}" type="slidenum">
              <a:rPr lang="en-US" smtClean="0"/>
              <a:t>‹#›</a:t>
            </a:fld>
            <a:endParaRPr lang="en-US"/>
          </a:p>
        </p:txBody>
      </p:sp>
    </p:spTree>
    <p:extLst>
      <p:ext uri="{BB962C8B-B14F-4D97-AF65-F5344CB8AC3E}">
        <p14:creationId xmlns:p14="http://schemas.microsoft.com/office/powerpoint/2010/main" val="428456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F6E0F-7F2E-436D-A1B4-3AC8D537E937}"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F68B3-DF01-45C5-A1A6-4B3161443A99}" type="slidenum">
              <a:rPr lang="en-US" smtClean="0"/>
              <a:t>‹#›</a:t>
            </a:fld>
            <a:endParaRPr lang="en-US"/>
          </a:p>
        </p:txBody>
      </p:sp>
    </p:spTree>
    <p:extLst>
      <p:ext uri="{BB962C8B-B14F-4D97-AF65-F5344CB8AC3E}">
        <p14:creationId xmlns:p14="http://schemas.microsoft.com/office/powerpoint/2010/main" val="138678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F6E0F-7F2E-436D-A1B4-3AC8D537E937}"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F68B3-DF01-45C5-A1A6-4B3161443A99}" type="slidenum">
              <a:rPr lang="en-US" smtClean="0"/>
              <a:t>‹#›</a:t>
            </a:fld>
            <a:endParaRPr lang="en-US"/>
          </a:p>
        </p:txBody>
      </p:sp>
    </p:spTree>
    <p:extLst>
      <p:ext uri="{BB962C8B-B14F-4D97-AF65-F5344CB8AC3E}">
        <p14:creationId xmlns:p14="http://schemas.microsoft.com/office/powerpoint/2010/main" val="383889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F6E0F-7F2E-436D-A1B4-3AC8D537E937}" type="datetimeFigureOut">
              <a:rPr lang="en-US" smtClean="0"/>
              <a:t>11/5/2014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F68B3-DF01-45C5-A1A6-4B3161443A99}" type="slidenum">
              <a:rPr lang="en-US" smtClean="0"/>
              <a:t>‹#›</a:t>
            </a:fld>
            <a:endParaRPr lang="en-US"/>
          </a:p>
        </p:txBody>
      </p:sp>
    </p:spTree>
    <p:extLst>
      <p:ext uri="{BB962C8B-B14F-4D97-AF65-F5344CB8AC3E}">
        <p14:creationId xmlns:p14="http://schemas.microsoft.com/office/powerpoint/2010/main" val="3687111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gif"/><Relationship Id="rId7" Type="http://schemas.openxmlformats.org/officeDocument/2006/relationships/image" Target="../media/image27.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jpg"/><Relationship Id="rId5" Type="http://schemas.openxmlformats.org/officeDocument/2006/relationships/image" Target="../media/image25.jpg"/><Relationship Id="rId10" Type="http://schemas.openxmlformats.org/officeDocument/2006/relationships/image" Target="../media/image30.gif"/><Relationship Id="rId4" Type="http://schemas.openxmlformats.org/officeDocument/2006/relationships/image" Target="../media/image24.png"/><Relationship Id="rId9"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omments" Target="../comments/commen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6928" y="1298448"/>
            <a:ext cx="11082528" cy="49286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590"/>
            <a:ext cx="12192000" cy="6858000"/>
          </a:xfrm>
          <a:prstGeom prst="rect">
            <a:avLst/>
          </a:prstGeom>
        </p:spPr>
      </p:pic>
      <p:sp>
        <p:nvSpPr>
          <p:cNvPr id="16" name="Rectangle 15"/>
          <p:cNvSpPr/>
          <p:nvPr/>
        </p:nvSpPr>
        <p:spPr>
          <a:xfrm>
            <a:off x="0" y="1188720"/>
            <a:ext cx="12079224" cy="5102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ctrTitle"/>
          </p:nvPr>
        </p:nvSpPr>
        <p:spPr>
          <a:xfrm>
            <a:off x="1524000" y="1122363"/>
            <a:ext cx="9144000" cy="2387600"/>
          </a:xfrm>
        </p:spPr>
        <p:txBody>
          <a:bodyPr>
            <a:normAutofit/>
          </a:bodyPr>
          <a:lstStyle/>
          <a:p>
            <a:r>
              <a:rPr lang="en-US" sz="6600" b="1" dirty="0" smtClean="0">
                <a:solidFill>
                  <a:schemeClr val="accent1">
                    <a:lumMod val="75000"/>
                  </a:schemeClr>
                </a:solidFill>
              </a:rPr>
              <a:t>Your Health, Your Choice: Guide to the Marketplace </a:t>
            </a:r>
            <a:endParaRPr lang="en-US" sz="6600" b="1" dirty="0">
              <a:solidFill>
                <a:schemeClr val="accent1">
                  <a:lumMod val="75000"/>
                </a:schemeClr>
              </a:solidFill>
            </a:endParaRPr>
          </a:p>
        </p:txBody>
      </p:sp>
      <p:sp>
        <p:nvSpPr>
          <p:cNvPr id="18" name="Subtitle 2"/>
          <p:cNvSpPr>
            <a:spLocks noGrp="1"/>
          </p:cNvSpPr>
          <p:nvPr>
            <p:ph type="subTitle" idx="1"/>
          </p:nvPr>
        </p:nvSpPr>
        <p:spPr>
          <a:xfrm>
            <a:off x="1524000" y="3602038"/>
            <a:ext cx="9144000" cy="1655762"/>
          </a:xfrm>
        </p:spPr>
        <p:txBody>
          <a:bodyPr/>
          <a:lstStyle/>
          <a:p>
            <a:r>
              <a:rPr lang="en-US" sz="2800" b="1" i="1" dirty="0" smtClean="0">
                <a:solidFill>
                  <a:schemeClr val="accent1">
                    <a:lumMod val="75000"/>
                  </a:schemeClr>
                </a:solidFill>
              </a:rPr>
              <a:t>Nykita Howell</a:t>
            </a:r>
          </a:p>
          <a:p>
            <a:r>
              <a:rPr lang="en-US" sz="2800" b="1" i="1" dirty="0" smtClean="0">
                <a:solidFill>
                  <a:schemeClr val="accent1">
                    <a:lumMod val="75000"/>
                  </a:schemeClr>
                </a:solidFill>
              </a:rPr>
              <a:t>Health Insurance Navigator</a:t>
            </a:r>
          </a:p>
          <a:p>
            <a:endParaRPr lang="en-US" dirty="0"/>
          </a:p>
        </p:txBody>
      </p:sp>
      <p:sp>
        <p:nvSpPr>
          <p:cNvPr id="20" name="Rectangle 19"/>
          <p:cNvSpPr/>
          <p:nvPr/>
        </p:nvSpPr>
        <p:spPr>
          <a:xfrm>
            <a:off x="9528048" y="6291072"/>
            <a:ext cx="2194560" cy="374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9" descr="GHFlogo-withtagline.jpg"/>
          <p:cNvPicPr>
            <a:picLocks noChangeAspect="1"/>
          </p:cNvPicPr>
          <p:nvPr/>
        </p:nvPicPr>
        <p:blipFill>
          <a:blip r:embed="rId3" cstate="print"/>
          <a:stretch>
            <a:fillRect/>
          </a:stretch>
        </p:blipFill>
        <p:spPr>
          <a:xfrm>
            <a:off x="2176155" y="4904196"/>
            <a:ext cx="7351893" cy="1335599"/>
          </a:xfrm>
          <a:prstGeom prst="rect">
            <a:avLst/>
          </a:prstGeom>
        </p:spPr>
      </p:pic>
    </p:spTree>
    <p:extLst>
      <p:ext uri="{BB962C8B-B14F-4D97-AF65-F5344CB8AC3E}">
        <p14:creationId xmlns:p14="http://schemas.microsoft.com/office/powerpoint/2010/main" val="1736513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Content Placeholder 4"/>
          <p:cNvPicPr>
            <a:picLocks noGrp="1"/>
          </p:cNvPicPr>
          <p:nvPr>
            <p:ph idx="1"/>
          </p:nvPr>
        </p:nvPicPr>
        <p:blipFill>
          <a:blip r:embed="rId3" cstate="print"/>
          <a:stretch>
            <a:fillRect/>
          </a:stretch>
        </p:blipFill>
        <p:spPr>
          <a:xfrm>
            <a:off x="740473" y="2296001"/>
            <a:ext cx="11347895" cy="2569623"/>
          </a:xfrm>
          <a:prstGeom prst="rect">
            <a:avLst/>
          </a:prstGeom>
        </p:spPr>
      </p:pic>
      <p:sp>
        <p:nvSpPr>
          <p:cNvPr id="6" name="Title 2"/>
          <p:cNvSpPr>
            <a:spLocks noGrp="1"/>
          </p:cNvSpPr>
          <p:nvPr>
            <p:ph type="title"/>
          </p:nvPr>
        </p:nvSpPr>
        <p:spPr>
          <a:xfrm>
            <a:off x="554736" y="400050"/>
            <a:ext cx="8229600" cy="533400"/>
          </a:xfrm>
        </p:spPr>
        <p:txBody>
          <a:bodyPr>
            <a:normAutofit fontScale="90000"/>
          </a:bodyPr>
          <a:lstStyle/>
          <a:p>
            <a:r>
              <a:rPr lang="en-US" dirty="0">
                <a:solidFill>
                  <a:schemeClr val="bg1"/>
                </a:solidFill>
              </a:rPr>
              <a:t>Health Insurance 101</a:t>
            </a:r>
          </a:p>
        </p:txBody>
      </p:sp>
      <p:sp>
        <p:nvSpPr>
          <p:cNvPr id="7" name="TextBox 6"/>
          <p:cNvSpPr txBox="1"/>
          <p:nvPr/>
        </p:nvSpPr>
        <p:spPr>
          <a:xfrm>
            <a:off x="4536948" y="748784"/>
            <a:ext cx="6781800" cy="369332"/>
          </a:xfrm>
          <a:prstGeom prst="rect">
            <a:avLst/>
          </a:prstGeom>
          <a:noFill/>
        </p:spPr>
        <p:txBody>
          <a:bodyPr wrap="square" rtlCol="0">
            <a:spAutoFit/>
          </a:bodyPr>
          <a:lstStyle/>
          <a:p>
            <a:r>
              <a:rPr lang="en-US" b="1" dirty="0">
                <a:solidFill>
                  <a:schemeClr val="bg1"/>
                </a:solidFill>
              </a:rPr>
              <a:t>Different Types of Health Insurance Plans</a:t>
            </a:r>
          </a:p>
        </p:txBody>
      </p:sp>
    </p:spTree>
    <p:extLst>
      <p:ext uri="{BB962C8B-B14F-4D97-AF65-F5344CB8AC3E}">
        <p14:creationId xmlns:p14="http://schemas.microsoft.com/office/powerpoint/2010/main" val="2181622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5" name="Picture 4"/>
          <p:cNvPicPr/>
          <p:nvPr/>
        </p:nvPicPr>
        <p:blipFill>
          <a:blip r:embed="rId3" cstate="print"/>
          <a:stretch>
            <a:fillRect/>
          </a:stretch>
        </p:blipFill>
        <p:spPr>
          <a:xfrm>
            <a:off x="838200" y="1784926"/>
            <a:ext cx="10829544" cy="1797010"/>
          </a:xfrm>
          <a:prstGeom prst="rect">
            <a:avLst/>
          </a:prstGeom>
        </p:spPr>
      </p:pic>
      <p:sp>
        <p:nvSpPr>
          <p:cNvPr id="6" name="TextBox 5"/>
          <p:cNvSpPr txBox="1"/>
          <p:nvPr/>
        </p:nvSpPr>
        <p:spPr>
          <a:xfrm>
            <a:off x="1060704" y="3706981"/>
            <a:ext cx="7162800" cy="193899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000" b="1" dirty="0">
                <a:latin typeface="+mj-lt"/>
              </a:rPr>
              <a:t>Preferred provider organization (PPO)</a:t>
            </a:r>
            <a:r>
              <a:rPr lang="en-US" sz="2000" dirty="0">
                <a:latin typeface="+mj-lt"/>
              </a:rPr>
              <a:t> - </a:t>
            </a:r>
            <a:r>
              <a:rPr lang="en-US" sz="2000" dirty="0" smtClean="0">
                <a:latin typeface="+mj-lt"/>
              </a:rPr>
              <a:t>Consumers </a:t>
            </a:r>
            <a:r>
              <a:rPr lang="en-US" sz="2000" dirty="0">
                <a:latin typeface="+mj-lt"/>
              </a:rPr>
              <a:t>pay less if they use providers that belong to the plans network. </a:t>
            </a:r>
            <a:r>
              <a:rPr lang="en-US" sz="2000" b="1" dirty="0">
                <a:solidFill>
                  <a:schemeClr val="accent2">
                    <a:lumMod val="60000"/>
                    <a:lumOff val="40000"/>
                  </a:schemeClr>
                </a:solidFill>
                <a:latin typeface="+mj-lt"/>
              </a:rPr>
              <a:t>Consumers can visit doctors, hospitals, and providers outside of the network at an additional cost.</a:t>
            </a:r>
            <a:r>
              <a:rPr lang="en-US" sz="2000" b="1" dirty="0">
                <a:latin typeface="+mj-lt"/>
              </a:rPr>
              <a:t> </a:t>
            </a:r>
            <a:r>
              <a:rPr lang="en-US" sz="2000" dirty="0">
                <a:latin typeface="+mj-lt"/>
              </a:rPr>
              <a:t>Referrals are often not needed to see specialists. In exchange for greater access to </a:t>
            </a:r>
            <a:r>
              <a:rPr lang="en-US" sz="2000" dirty="0" smtClean="0">
                <a:latin typeface="+mj-lt"/>
              </a:rPr>
              <a:t>providers, </a:t>
            </a:r>
            <a:r>
              <a:rPr lang="en-US" sz="2000" dirty="0">
                <a:latin typeface="+mj-lt"/>
              </a:rPr>
              <a:t>premiums are generally higher in a PPO than in an HMO.</a:t>
            </a:r>
          </a:p>
        </p:txBody>
      </p:sp>
      <p:grpSp>
        <p:nvGrpSpPr>
          <p:cNvPr id="8" name="Group 7"/>
          <p:cNvGrpSpPr/>
          <p:nvPr/>
        </p:nvGrpSpPr>
        <p:grpSpPr>
          <a:xfrm>
            <a:off x="1527048" y="3341132"/>
            <a:ext cx="1143000" cy="447675"/>
            <a:chOff x="1371600" y="2447925"/>
            <a:chExt cx="1143000" cy="447675"/>
          </a:xfrm>
        </p:grpSpPr>
        <p:cxnSp>
          <p:nvCxnSpPr>
            <p:cNvPr id="9" name="Straight Connector 8"/>
            <p:cNvCxnSpPr/>
            <p:nvPr/>
          </p:nvCxnSpPr>
          <p:spPr>
            <a:xfrm>
              <a:off x="1371600" y="2457450"/>
              <a:ext cx="1143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43100" y="2447925"/>
              <a:ext cx="0" cy="447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1" name="Title 2"/>
          <p:cNvSpPr>
            <a:spLocks noGrp="1"/>
          </p:cNvSpPr>
          <p:nvPr>
            <p:ph type="title"/>
          </p:nvPr>
        </p:nvSpPr>
        <p:spPr>
          <a:xfrm>
            <a:off x="554736" y="400050"/>
            <a:ext cx="8229600" cy="533400"/>
          </a:xfrm>
        </p:spPr>
        <p:txBody>
          <a:bodyPr>
            <a:normAutofit fontScale="90000"/>
          </a:bodyPr>
          <a:lstStyle/>
          <a:p>
            <a:r>
              <a:rPr lang="en-US" dirty="0">
                <a:solidFill>
                  <a:schemeClr val="bg1"/>
                </a:solidFill>
              </a:rPr>
              <a:t>Health Insurance 101</a:t>
            </a:r>
          </a:p>
        </p:txBody>
      </p:sp>
      <p:sp>
        <p:nvSpPr>
          <p:cNvPr id="12" name="TextBox 11"/>
          <p:cNvSpPr txBox="1"/>
          <p:nvPr/>
        </p:nvSpPr>
        <p:spPr>
          <a:xfrm>
            <a:off x="4518660" y="748784"/>
            <a:ext cx="6781800" cy="369332"/>
          </a:xfrm>
          <a:prstGeom prst="rect">
            <a:avLst/>
          </a:prstGeom>
          <a:noFill/>
        </p:spPr>
        <p:txBody>
          <a:bodyPr wrap="square" rtlCol="0">
            <a:spAutoFit/>
          </a:bodyPr>
          <a:lstStyle/>
          <a:p>
            <a:r>
              <a:rPr lang="en-US" b="1" dirty="0">
                <a:solidFill>
                  <a:schemeClr val="bg1"/>
                </a:solidFill>
              </a:rPr>
              <a:t>Different Types of Health Insurance Plans</a:t>
            </a:r>
          </a:p>
        </p:txBody>
      </p:sp>
    </p:spTree>
    <p:extLst>
      <p:ext uri="{BB962C8B-B14F-4D97-AF65-F5344CB8AC3E}">
        <p14:creationId xmlns:p14="http://schemas.microsoft.com/office/powerpoint/2010/main" val="409545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grpSp>
        <p:nvGrpSpPr>
          <p:cNvPr id="5" name="Group 4"/>
          <p:cNvGrpSpPr/>
          <p:nvPr/>
        </p:nvGrpSpPr>
        <p:grpSpPr>
          <a:xfrm>
            <a:off x="755904" y="1700213"/>
            <a:ext cx="10482072" cy="2332291"/>
            <a:chOff x="1143000" y="1207532"/>
            <a:chExt cx="6705600" cy="1697593"/>
          </a:xfrm>
        </p:grpSpPr>
        <p:pic>
          <p:nvPicPr>
            <p:cNvPr id="6" name="Picture 5"/>
            <p:cNvPicPr/>
            <p:nvPr/>
          </p:nvPicPr>
          <p:blipFill>
            <a:blip r:embed="rId3" cstate="print"/>
            <a:stretch>
              <a:fillRect/>
            </a:stretch>
          </p:blipFill>
          <p:spPr>
            <a:xfrm>
              <a:off x="1143000" y="1207532"/>
              <a:ext cx="6705600" cy="1383268"/>
            </a:xfrm>
            <a:prstGeom prst="rect">
              <a:avLst/>
            </a:prstGeom>
          </p:spPr>
        </p:pic>
        <p:cxnSp>
          <p:nvCxnSpPr>
            <p:cNvPr id="7" name="Straight Connector 6"/>
            <p:cNvCxnSpPr/>
            <p:nvPr/>
          </p:nvCxnSpPr>
          <p:spPr>
            <a:xfrm>
              <a:off x="2628900" y="2457450"/>
              <a:ext cx="1143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00400" y="2457450"/>
              <a:ext cx="0" cy="447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2103120" y="4032504"/>
            <a:ext cx="716280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a:latin typeface="+mj-lt"/>
              </a:rPr>
              <a:t>Point of service (POS) plan</a:t>
            </a:r>
            <a:r>
              <a:rPr lang="en-US" sz="2000" dirty="0">
                <a:latin typeface="+mj-lt"/>
              </a:rPr>
              <a:t> </a:t>
            </a:r>
            <a:r>
              <a:rPr lang="en-US" sz="2000" dirty="0" smtClean="0">
                <a:latin typeface="+mj-lt"/>
              </a:rPr>
              <a:t>–With </a:t>
            </a:r>
            <a:r>
              <a:rPr lang="en-US" sz="2000" dirty="0">
                <a:latin typeface="+mj-lt"/>
              </a:rPr>
              <a:t>this type of plan, </a:t>
            </a:r>
            <a:r>
              <a:rPr lang="en-US" sz="2000" dirty="0" smtClean="0">
                <a:latin typeface="+mj-lt"/>
              </a:rPr>
              <a:t>a </a:t>
            </a:r>
            <a:r>
              <a:rPr lang="en-US" sz="2000" b="1" dirty="0">
                <a:solidFill>
                  <a:schemeClr val="bg1"/>
                </a:solidFill>
                <a:latin typeface="+mj-lt"/>
              </a:rPr>
              <a:t>consumer may go to out-of-network providers at a higher cost.  </a:t>
            </a:r>
            <a:r>
              <a:rPr lang="en-US" sz="2000" b="1" dirty="0" smtClean="0">
                <a:solidFill>
                  <a:schemeClr val="bg1"/>
                </a:solidFill>
                <a:latin typeface="+mj-lt"/>
              </a:rPr>
              <a:t>POS </a:t>
            </a:r>
            <a:r>
              <a:rPr lang="en-US" sz="2000" b="1" dirty="0">
                <a:solidFill>
                  <a:schemeClr val="bg1"/>
                </a:solidFill>
                <a:latin typeface="+mj-lt"/>
              </a:rPr>
              <a:t>plans may also require consumers to get a referral </a:t>
            </a:r>
            <a:r>
              <a:rPr lang="en-US" sz="2000" dirty="0">
                <a:latin typeface="+mj-lt"/>
              </a:rPr>
              <a:t>from the primary care doctor in order to see a specialist.</a:t>
            </a:r>
          </a:p>
        </p:txBody>
      </p:sp>
      <p:sp>
        <p:nvSpPr>
          <p:cNvPr id="10" name="Title 2"/>
          <p:cNvSpPr>
            <a:spLocks noGrp="1"/>
          </p:cNvSpPr>
          <p:nvPr>
            <p:ph type="title"/>
          </p:nvPr>
        </p:nvSpPr>
        <p:spPr>
          <a:xfrm>
            <a:off x="554736" y="400050"/>
            <a:ext cx="8229600" cy="533400"/>
          </a:xfrm>
        </p:spPr>
        <p:txBody>
          <a:bodyPr>
            <a:normAutofit fontScale="90000"/>
          </a:bodyPr>
          <a:lstStyle/>
          <a:p>
            <a:r>
              <a:rPr lang="en-US" dirty="0">
                <a:solidFill>
                  <a:schemeClr val="bg1"/>
                </a:solidFill>
              </a:rPr>
              <a:t>Health Insurance 101</a:t>
            </a:r>
          </a:p>
        </p:txBody>
      </p:sp>
      <p:sp>
        <p:nvSpPr>
          <p:cNvPr id="11" name="TextBox 10"/>
          <p:cNvSpPr txBox="1"/>
          <p:nvPr/>
        </p:nvSpPr>
        <p:spPr>
          <a:xfrm>
            <a:off x="4456176" y="748784"/>
            <a:ext cx="6781800" cy="369332"/>
          </a:xfrm>
          <a:prstGeom prst="rect">
            <a:avLst/>
          </a:prstGeom>
          <a:noFill/>
        </p:spPr>
        <p:txBody>
          <a:bodyPr wrap="square" rtlCol="0">
            <a:spAutoFit/>
          </a:bodyPr>
          <a:lstStyle/>
          <a:p>
            <a:r>
              <a:rPr lang="en-US" b="1" dirty="0">
                <a:solidFill>
                  <a:schemeClr val="bg1"/>
                </a:solidFill>
              </a:rPr>
              <a:t>Different Types of Health Insurance Plans</a:t>
            </a:r>
          </a:p>
        </p:txBody>
      </p:sp>
    </p:spTree>
    <p:extLst>
      <p:ext uri="{BB962C8B-B14F-4D97-AF65-F5344CB8AC3E}">
        <p14:creationId xmlns:p14="http://schemas.microsoft.com/office/powerpoint/2010/main" val="2744575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17" name="Picture 16"/>
          <p:cNvPicPr/>
          <p:nvPr/>
        </p:nvPicPr>
        <p:blipFill>
          <a:blip r:embed="rId4" cstate="print"/>
          <a:stretch>
            <a:fillRect/>
          </a:stretch>
        </p:blipFill>
        <p:spPr>
          <a:xfrm>
            <a:off x="819912" y="1521858"/>
            <a:ext cx="10783824" cy="1806558"/>
          </a:xfrm>
          <a:prstGeom prst="rect">
            <a:avLst/>
          </a:prstGeom>
        </p:spPr>
      </p:pic>
      <p:sp>
        <p:nvSpPr>
          <p:cNvPr id="3" name="Title 2"/>
          <p:cNvSpPr>
            <a:spLocks noGrp="1"/>
          </p:cNvSpPr>
          <p:nvPr>
            <p:ph type="title"/>
          </p:nvPr>
        </p:nvSpPr>
        <p:spPr>
          <a:xfrm>
            <a:off x="563880" y="407433"/>
            <a:ext cx="8229600" cy="533400"/>
          </a:xfrm>
        </p:spPr>
        <p:txBody>
          <a:bodyPr>
            <a:normAutofit fontScale="90000"/>
          </a:bodyPr>
          <a:lstStyle/>
          <a:p>
            <a:r>
              <a:rPr lang="en-US" dirty="0">
                <a:solidFill>
                  <a:schemeClr val="bg1"/>
                </a:solidFill>
              </a:rPr>
              <a:t>Health Insurance 101</a:t>
            </a:r>
          </a:p>
        </p:txBody>
      </p:sp>
      <p:sp>
        <p:nvSpPr>
          <p:cNvPr id="5" name="TextBox 4"/>
          <p:cNvSpPr txBox="1"/>
          <p:nvPr/>
        </p:nvSpPr>
        <p:spPr>
          <a:xfrm>
            <a:off x="4561332" y="754225"/>
            <a:ext cx="6781800" cy="369332"/>
          </a:xfrm>
          <a:prstGeom prst="rect">
            <a:avLst/>
          </a:prstGeom>
          <a:noFill/>
        </p:spPr>
        <p:txBody>
          <a:bodyPr wrap="square" rtlCol="0">
            <a:spAutoFit/>
          </a:bodyPr>
          <a:lstStyle/>
          <a:p>
            <a:r>
              <a:rPr lang="en-US" b="1" dirty="0">
                <a:solidFill>
                  <a:schemeClr val="bg1"/>
                </a:solidFill>
              </a:rPr>
              <a:t>Different Types of Health Insurance Plans</a:t>
            </a:r>
          </a:p>
        </p:txBody>
      </p:sp>
      <p:cxnSp>
        <p:nvCxnSpPr>
          <p:cNvPr id="4" name="Straight Connector 3"/>
          <p:cNvCxnSpPr/>
          <p:nvPr/>
        </p:nvCxnSpPr>
        <p:spPr>
          <a:xfrm>
            <a:off x="5524500" y="3109341"/>
            <a:ext cx="1143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50108" y="3949514"/>
            <a:ext cx="7162800" cy="193899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000" b="1" dirty="0">
                <a:latin typeface="+mj-lt"/>
              </a:rPr>
              <a:t>Health maintenance organization (HMO)</a:t>
            </a:r>
            <a:r>
              <a:rPr lang="en-US" sz="2000" dirty="0">
                <a:latin typeface="+mj-lt"/>
              </a:rPr>
              <a:t> - </a:t>
            </a:r>
            <a:r>
              <a:rPr lang="en-US" sz="2000" dirty="0" smtClean="0">
                <a:latin typeface="+mj-lt"/>
              </a:rPr>
              <a:t>Usually </a:t>
            </a:r>
            <a:r>
              <a:rPr lang="en-US" sz="2000" dirty="0">
                <a:latin typeface="+mj-lt"/>
              </a:rPr>
              <a:t>limits coverage to care from in-network doctors who work for or contract with the HMO.</a:t>
            </a:r>
            <a:r>
              <a:rPr lang="en-US" sz="2000" b="1" dirty="0">
                <a:solidFill>
                  <a:schemeClr val="accent2">
                    <a:lumMod val="75000"/>
                  </a:schemeClr>
                </a:solidFill>
                <a:latin typeface="+mj-lt"/>
              </a:rPr>
              <a:t> It generally will not cover out-of-network care except in an emergency. </a:t>
            </a:r>
            <a:r>
              <a:rPr lang="en-US" sz="2000" dirty="0" smtClean="0">
                <a:latin typeface="+mj-lt"/>
              </a:rPr>
              <a:t>In </a:t>
            </a:r>
            <a:r>
              <a:rPr lang="en-US" sz="2000" dirty="0">
                <a:latin typeface="+mj-lt"/>
              </a:rPr>
              <a:t>exchange for the limited access to providers, premiums are typically lower in an HMO than in other types of plans.</a:t>
            </a:r>
          </a:p>
        </p:txBody>
      </p:sp>
      <p:cxnSp>
        <p:nvCxnSpPr>
          <p:cNvPr id="8" name="Straight Connector 7"/>
          <p:cNvCxnSpPr/>
          <p:nvPr/>
        </p:nvCxnSpPr>
        <p:spPr>
          <a:xfrm>
            <a:off x="6096000" y="3136392"/>
            <a:ext cx="0" cy="447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788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17" name="Picture 16"/>
          <p:cNvPicPr/>
          <p:nvPr/>
        </p:nvPicPr>
        <p:blipFill>
          <a:blip r:embed="rId4" cstate="print"/>
          <a:stretch>
            <a:fillRect/>
          </a:stretch>
        </p:blipFill>
        <p:spPr>
          <a:xfrm>
            <a:off x="874776" y="1577936"/>
            <a:ext cx="10555224" cy="1909583"/>
          </a:xfrm>
          <a:prstGeom prst="rect">
            <a:avLst/>
          </a:prstGeom>
        </p:spPr>
      </p:pic>
      <p:sp>
        <p:nvSpPr>
          <p:cNvPr id="3" name="Title 2"/>
          <p:cNvSpPr>
            <a:spLocks noGrp="1"/>
          </p:cNvSpPr>
          <p:nvPr>
            <p:ph type="title"/>
          </p:nvPr>
        </p:nvSpPr>
        <p:spPr>
          <a:xfrm>
            <a:off x="554736" y="400050"/>
            <a:ext cx="8229600" cy="533400"/>
          </a:xfrm>
        </p:spPr>
        <p:txBody>
          <a:bodyPr>
            <a:normAutofit fontScale="90000"/>
          </a:bodyPr>
          <a:lstStyle/>
          <a:p>
            <a:r>
              <a:rPr lang="en-US" dirty="0">
                <a:solidFill>
                  <a:schemeClr val="bg1"/>
                </a:solidFill>
              </a:rPr>
              <a:t>Health Insurance 101</a:t>
            </a:r>
          </a:p>
        </p:txBody>
      </p:sp>
      <p:sp>
        <p:nvSpPr>
          <p:cNvPr id="5" name="TextBox 4"/>
          <p:cNvSpPr txBox="1"/>
          <p:nvPr/>
        </p:nvSpPr>
        <p:spPr>
          <a:xfrm>
            <a:off x="4509516" y="768596"/>
            <a:ext cx="6781800" cy="369332"/>
          </a:xfrm>
          <a:prstGeom prst="rect">
            <a:avLst/>
          </a:prstGeom>
          <a:noFill/>
        </p:spPr>
        <p:txBody>
          <a:bodyPr wrap="square" rtlCol="0">
            <a:spAutoFit/>
          </a:bodyPr>
          <a:lstStyle/>
          <a:p>
            <a:r>
              <a:rPr lang="en-US" b="1" dirty="0">
                <a:solidFill>
                  <a:schemeClr val="bg1"/>
                </a:solidFill>
              </a:rPr>
              <a:t>Different Types of Health Insurance Plans</a:t>
            </a:r>
          </a:p>
        </p:txBody>
      </p:sp>
      <p:sp>
        <p:nvSpPr>
          <p:cNvPr id="6" name="TextBox 5"/>
          <p:cNvSpPr txBox="1"/>
          <p:nvPr/>
        </p:nvSpPr>
        <p:spPr>
          <a:xfrm>
            <a:off x="4916424" y="3815065"/>
            <a:ext cx="7162800"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b="1" dirty="0">
                <a:latin typeface="+mj-lt"/>
              </a:rPr>
              <a:t>High deductible health plan (HDHPs)</a:t>
            </a:r>
            <a:r>
              <a:rPr lang="en-US" sz="2000" dirty="0">
                <a:latin typeface="+mj-lt"/>
              </a:rPr>
              <a:t> - </a:t>
            </a:r>
            <a:r>
              <a:rPr lang="en-US" sz="2000" b="1" dirty="0">
                <a:solidFill>
                  <a:schemeClr val="accent2">
                    <a:lumMod val="75000"/>
                  </a:schemeClr>
                </a:solidFill>
                <a:latin typeface="+mj-lt"/>
              </a:rPr>
              <a:t>a plan that features higher deductibles than traditional insurance plans in exchange for lower monthly premiums</a:t>
            </a:r>
            <a:r>
              <a:rPr lang="en-US" sz="2000" dirty="0">
                <a:latin typeface="+mj-lt"/>
              </a:rPr>
              <a:t>. HDHPs can be combined with a health savings account (HSA) or a flexible spending account (FSA).  </a:t>
            </a:r>
          </a:p>
        </p:txBody>
      </p:sp>
      <p:grpSp>
        <p:nvGrpSpPr>
          <p:cNvPr id="2" name="Group 1"/>
          <p:cNvGrpSpPr/>
          <p:nvPr/>
        </p:nvGrpSpPr>
        <p:grpSpPr>
          <a:xfrm>
            <a:off x="7555992" y="3327765"/>
            <a:ext cx="1143000" cy="447676"/>
            <a:chOff x="6705600" y="2457450"/>
            <a:chExt cx="1143000" cy="447676"/>
          </a:xfrm>
        </p:grpSpPr>
        <p:cxnSp>
          <p:nvCxnSpPr>
            <p:cNvPr id="4" name="Straight Connector 3"/>
            <p:cNvCxnSpPr/>
            <p:nvPr/>
          </p:nvCxnSpPr>
          <p:spPr>
            <a:xfrm>
              <a:off x="6705600" y="2457450"/>
              <a:ext cx="1143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77100" y="2457451"/>
              <a:ext cx="0" cy="447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0601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17" name="Picture 16"/>
          <p:cNvPicPr/>
          <p:nvPr/>
        </p:nvPicPr>
        <p:blipFill>
          <a:blip r:embed="rId4" cstate="print"/>
          <a:stretch>
            <a:fillRect/>
          </a:stretch>
        </p:blipFill>
        <p:spPr>
          <a:xfrm>
            <a:off x="674370" y="1473428"/>
            <a:ext cx="11167110" cy="1854988"/>
          </a:xfrm>
          <a:prstGeom prst="rect">
            <a:avLst/>
          </a:prstGeom>
        </p:spPr>
      </p:pic>
      <p:sp>
        <p:nvSpPr>
          <p:cNvPr id="3" name="Title 2"/>
          <p:cNvSpPr>
            <a:spLocks noGrp="1"/>
          </p:cNvSpPr>
          <p:nvPr>
            <p:ph type="title"/>
          </p:nvPr>
        </p:nvSpPr>
        <p:spPr>
          <a:xfrm>
            <a:off x="573024" y="406628"/>
            <a:ext cx="8229600" cy="533400"/>
          </a:xfrm>
        </p:spPr>
        <p:txBody>
          <a:bodyPr>
            <a:normAutofit fontScale="90000"/>
          </a:bodyPr>
          <a:lstStyle/>
          <a:p>
            <a:r>
              <a:rPr lang="en-US" dirty="0">
                <a:solidFill>
                  <a:schemeClr val="bg1"/>
                </a:solidFill>
              </a:rPr>
              <a:t>Health Insurance 101</a:t>
            </a:r>
          </a:p>
        </p:txBody>
      </p:sp>
      <p:sp>
        <p:nvSpPr>
          <p:cNvPr id="5" name="TextBox 4"/>
          <p:cNvSpPr txBox="1"/>
          <p:nvPr/>
        </p:nvSpPr>
        <p:spPr>
          <a:xfrm>
            <a:off x="4425696" y="755362"/>
            <a:ext cx="6781800" cy="369332"/>
          </a:xfrm>
          <a:prstGeom prst="rect">
            <a:avLst/>
          </a:prstGeom>
          <a:noFill/>
        </p:spPr>
        <p:txBody>
          <a:bodyPr wrap="square" rtlCol="0">
            <a:spAutoFit/>
          </a:bodyPr>
          <a:lstStyle/>
          <a:p>
            <a:r>
              <a:rPr lang="en-US" b="1" dirty="0">
                <a:solidFill>
                  <a:schemeClr val="bg1"/>
                </a:solidFill>
              </a:rPr>
              <a:t>Different Types of Health Insurance Plans</a:t>
            </a:r>
          </a:p>
        </p:txBody>
      </p:sp>
      <p:sp>
        <p:nvSpPr>
          <p:cNvPr id="6" name="TextBox 5"/>
          <p:cNvSpPr txBox="1"/>
          <p:nvPr/>
        </p:nvSpPr>
        <p:spPr>
          <a:xfrm>
            <a:off x="5109972" y="3684360"/>
            <a:ext cx="6932676" cy="224676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b="1" dirty="0">
                <a:latin typeface="+mj-lt"/>
              </a:rPr>
              <a:t>Catastrophic health plan</a:t>
            </a:r>
            <a:r>
              <a:rPr lang="en-US" sz="2000" dirty="0">
                <a:latin typeface="+mj-lt"/>
              </a:rPr>
              <a:t> – a type of plan that is designed to </a:t>
            </a:r>
            <a:r>
              <a:rPr lang="en-US" sz="2000" b="1" dirty="0">
                <a:solidFill>
                  <a:schemeClr val="bg1"/>
                </a:solidFill>
                <a:latin typeface="+mj-lt"/>
              </a:rPr>
              <a:t>provide emergency service </a:t>
            </a:r>
            <a:r>
              <a:rPr lang="en-US" sz="2000" dirty="0">
                <a:latin typeface="+mj-lt"/>
              </a:rPr>
              <a:t>and to protect consumers from unexpected medical costs, but has limits on regular doctor visits. The premium amount that a consumer pays each month for health care is generally lower than other types of plans, but the out-of-pocket cost for deductibles, copayments, and coinsurance </a:t>
            </a:r>
            <a:r>
              <a:rPr lang="en-US" sz="2000" dirty="0" smtClean="0">
                <a:latin typeface="+mj-lt"/>
              </a:rPr>
              <a:t>are generally </a:t>
            </a:r>
            <a:r>
              <a:rPr lang="en-US" sz="2000" dirty="0">
                <a:latin typeface="+mj-lt"/>
              </a:rPr>
              <a:t>higher.</a:t>
            </a:r>
          </a:p>
        </p:txBody>
      </p:sp>
      <p:grpSp>
        <p:nvGrpSpPr>
          <p:cNvPr id="2" name="Group 1"/>
          <p:cNvGrpSpPr/>
          <p:nvPr/>
        </p:nvGrpSpPr>
        <p:grpSpPr>
          <a:xfrm>
            <a:off x="9945624" y="3205162"/>
            <a:ext cx="1143000" cy="447676"/>
            <a:chOff x="7924800" y="2457450"/>
            <a:chExt cx="1143000" cy="447676"/>
          </a:xfrm>
        </p:grpSpPr>
        <p:cxnSp>
          <p:nvCxnSpPr>
            <p:cNvPr id="4" name="Straight Connector 3"/>
            <p:cNvCxnSpPr/>
            <p:nvPr/>
          </p:nvCxnSpPr>
          <p:spPr>
            <a:xfrm>
              <a:off x="7924800" y="2457450"/>
              <a:ext cx="1143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96300" y="2457451"/>
              <a:ext cx="0" cy="447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357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6" name="Content Placeholder 2"/>
          <p:cNvSpPr>
            <a:spLocks noGrp="1"/>
          </p:cNvSpPr>
          <p:nvPr>
            <p:ph idx="1"/>
          </p:nvPr>
        </p:nvSpPr>
        <p:spPr>
          <a:xfrm>
            <a:off x="838200" y="1587881"/>
            <a:ext cx="10515600" cy="4351338"/>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en-US" b="1" dirty="0" smtClean="0"/>
              <a:t>Premiums</a:t>
            </a:r>
          </a:p>
          <a:p>
            <a:pPr marL="457200" lvl="1" indent="0" algn="ctr">
              <a:buNone/>
            </a:pPr>
            <a:r>
              <a:rPr lang="en-US" dirty="0" smtClean="0"/>
              <a:t>Your </a:t>
            </a:r>
            <a:r>
              <a:rPr lang="en-US" u="sng" dirty="0" smtClean="0"/>
              <a:t>monthly</a:t>
            </a:r>
            <a:r>
              <a:rPr lang="en-US" dirty="0" smtClean="0"/>
              <a:t> cost for insurance coverage</a:t>
            </a:r>
          </a:p>
          <a:p>
            <a:pPr marL="0" indent="0" algn="ctr">
              <a:buNone/>
            </a:pPr>
            <a:r>
              <a:rPr lang="en-US" b="1" dirty="0" smtClean="0"/>
              <a:t>Copayment</a:t>
            </a:r>
          </a:p>
          <a:p>
            <a:pPr marL="457200" lvl="1" indent="0" algn="ctr">
              <a:buNone/>
            </a:pPr>
            <a:r>
              <a:rPr lang="en-US" dirty="0" smtClean="0"/>
              <a:t>Set cost </a:t>
            </a:r>
            <a:r>
              <a:rPr lang="en-US" u="sng" dirty="0" smtClean="0"/>
              <a:t>per visit </a:t>
            </a:r>
            <a:r>
              <a:rPr lang="en-US" dirty="0" smtClean="0"/>
              <a:t>that you pay out-of-pocket at the time of service</a:t>
            </a:r>
          </a:p>
          <a:p>
            <a:pPr marL="0" indent="0" algn="ctr">
              <a:buNone/>
            </a:pPr>
            <a:r>
              <a:rPr lang="en-US" b="1" dirty="0"/>
              <a:t>Deductible</a:t>
            </a:r>
          </a:p>
          <a:p>
            <a:pPr marL="457200" lvl="1" indent="0" algn="ctr">
              <a:buNone/>
            </a:pPr>
            <a:r>
              <a:rPr lang="en-US" u="sng" dirty="0"/>
              <a:t>Total amount</a:t>
            </a:r>
            <a:r>
              <a:rPr lang="en-US" dirty="0"/>
              <a:t> you pay out-of-pocket before insurance will pay for </a:t>
            </a:r>
            <a:r>
              <a:rPr lang="en-US" dirty="0" smtClean="0"/>
              <a:t>services</a:t>
            </a:r>
          </a:p>
          <a:p>
            <a:pPr marL="0" indent="0" algn="ctr">
              <a:buNone/>
            </a:pPr>
            <a:r>
              <a:rPr lang="en-US" b="1" dirty="0" smtClean="0"/>
              <a:t>Coinsurance</a:t>
            </a:r>
          </a:p>
          <a:p>
            <a:pPr marL="457200" lvl="1" indent="0" algn="ctr">
              <a:buNone/>
            </a:pPr>
            <a:r>
              <a:rPr lang="en-US" u="sng" dirty="0" smtClean="0"/>
              <a:t>%</a:t>
            </a:r>
            <a:r>
              <a:rPr lang="en-US" dirty="0" smtClean="0"/>
              <a:t> of costs you pay out-of-pocket for services </a:t>
            </a:r>
          </a:p>
        </p:txBody>
      </p:sp>
      <p:sp>
        <p:nvSpPr>
          <p:cNvPr id="5" name="Title 2"/>
          <p:cNvSpPr>
            <a:spLocks noGrp="1"/>
          </p:cNvSpPr>
          <p:nvPr>
            <p:ph type="title"/>
          </p:nvPr>
        </p:nvSpPr>
        <p:spPr>
          <a:xfrm>
            <a:off x="481584" y="-1"/>
            <a:ext cx="10515600" cy="1280161"/>
          </a:xfrm>
        </p:spPr>
        <p:txBody>
          <a:bodyPr>
            <a:normAutofit/>
          </a:bodyPr>
          <a:lstStyle/>
          <a:p>
            <a:r>
              <a:rPr lang="en-US" dirty="0">
                <a:solidFill>
                  <a:schemeClr val="bg1"/>
                </a:solidFill>
              </a:rPr>
              <a:t>Health Insurance 101</a:t>
            </a:r>
          </a:p>
        </p:txBody>
      </p:sp>
      <p:sp>
        <p:nvSpPr>
          <p:cNvPr id="7" name="TextBox 6"/>
          <p:cNvSpPr txBox="1"/>
          <p:nvPr/>
        </p:nvSpPr>
        <p:spPr>
          <a:xfrm>
            <a:off x="5410200" y="755362"/>
            <a:ext cx="6781800" cy="369332"/>
          </a:xfrm>
          <a:prstGeom prst="rect">
            <a:avLst/>
          </a:prstGeom>
          <a:noFill/>
        </p:spPr>
        <p:txBody>
          <a:bodyPr wrap="square" rtlCol="0">
            <a:spAutoFit/>
          </a:bodyPr>
          <a:lstStyle/>
          <a:p>
            <a:r>
              <a:rPr lang="en-US" b="1" dirty="0" smtClean="0">
                <a:solidFill>
                  <a:schemeClr val="bg1"/>
                </a:solidFill>
              </a:rPr>
              <a:t>Basic Insurance Terms</a:t>
            </a:r>
            <a:endParaRPr lang="en-US" b="1" dirty="0">
              <a:solidFill>
                <a:schemeClr val="bg1"/>
              </a:solidFill>
            </a:endParaRPr>
          </a:p>
        </p:txBody>
      </p:sp>
    </p:spTree>
    <p:extLst>
      <p:ext uri="{BB962C8B-B14F-4D97-AF65-F5344CB8AC3E}">
        <p14:creationId xmlns:p14="http://schemas.microsoft.com/office/powerpoint/2010/main" val="1564205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2" name="Title 1"/>
          <p:cNvSpPr>
            <a:spLocks noGrp="1"/>
          </p:cNvSpPr>
          <p:nvPr>
            <p:ph type="title"/>
          </p:nvPr>
        </p:nvSpPr>
        <p:spPr>
          <a:xfrm>
            <a:off x="600456" y="152361"/>
            <a:ext cx="10515600" cy="1325563"/>
          </a:xfrm>
        </p:spPr>
        <p:txBody>
          <a:bodyPr>
            <a:normAutofit/>
          </a:bodyPr>
          <a:lstStyle/>
          <a:p>
            <a:r>
              <a:rPr lang="en-US" sz="2900" b="1" dirty="0" smtClean="0">
                <a:solidFill>
                  <a:schemeClr val="bg1"/>
                </a:solidFill>
              </a:rPr>
              <a:t>What different ways can I purchase health insurance?</a:t>
            </a:r>
            <a:endParaRPr lang="en-US" sz="2900" b="1" dirty="0">
              <a:solidFill>
                <a:schemeClr val="bg1"/>
              </a:solidFill>
            </a:endParaRPr>
          </a:p>
        </p:txBody>
      </p:sp>
      <p:sp>
        <p:nvSpPr>
          <p:cNvPr id="5" name="TextBox 4"/>
          <p:cNvSpPr txBox="1"/>
          <p:nvPr/>
        </p:nvSpPr>
        <p:spPr>
          <a:xfrm>
            <a:off x="4121150" y="2586290"/>
            <a:ext cx="5486400" cy="553998"/>
          </a:xfrm>
          <a:prstGeom prst="rect">
            <a:avLst/>
          </a:prstGeom>
          <a:solidFill>
            <a:schemeClr val="accent1">
              <a:lumMod val="75000"/>
              <a:alpha val="45000"/>
            </a:schemeClr>
          </a:solidFill>
        </p:spPr>
        <p:txBody>
          <a:bodyPr wrap="square" rtlCol="0">
            <a:spAutoFit/>
          </a:bodyPr>
          <a:lstStyle/>
          <a:p>
            <a:pPr algn="ctr"/>
            <a:r>
              <a:rPr lang="en-US" sz="3000" dirty="0" smtClean="0">
                <a:solidFill>
                  <a:schemeClr val="accent1">
                    <a:lumMod val="50000"/>
                  </a:schemeClr>
                </a:solidFill>
              </a:rPr>
              <a:t>Employer-based Insurance</a:t>
            </a:r>
            <a:endParaRPr lang="en-US" sz="3000" dirty="0">
              <a:solidFill>
                <a:schemeClr val="accent1">
                  <a:lumMod val="50000"/>
                </a:schemeClr>
              </a:solidFill>
            </a:endParaRPr>
          </a:p>
        </p:txBody>
      </p:sp>
      <p:sp>
        <p:nvSpPr>
          <p:cNvPr id="6" name="TextBox 5"/>
          <p:cNvSpPr txBox="1"/>
          <p:nvPr/>
        </p:nvSpPr>
        <p:spPr>
          <a:xfrm>
            <a:off x="2794853" y="1708493"/>
            <a:ext cx="6349147" cy="553998"/>
          </a:xfrm>
          <a:prstGeom prst="rect">
            <a:avLst/>
          </a:prstGeom>
          <a:solidFill>
            <a:schemeClr val="accent1">
              <a:lumMod val="75000"/>
              <a:alpha val="45000"/>
            </a:schemeClr>
          </a:solidFill>
        </p:spPr>
        <p:txBody>
          <a:bodyPr wrap="square" rtlCol="0">
            <a:spAutoFit/>
          </a:bodyPr>
          <a:lstStyle/>
          <a:p>
            <a:pPr algn="ctr"/>
            <a:r>
              <a:rPr lang="en-US" sz="3000" dirty="0" smtClean="0">
                <a:solidFill>
                  <a:schemeClr val="accent1">
                    <a:lumMod val="50000"/>
                  </a:schemeClr>
                </a:solidFill>
              </a:rPr>
              <a:t>Private Coverage Through Marketplace</a:t>
            </a:r>
            <a:endParaRPr lang="en-US" sz="3000" dirty="0">
              <a:solidFill>
                <a:schemeClr val="accent1">
                  <a:lumMod val="50000"/>
                </a:schemeClr>
              </a:solidFill>
            </a:endParaRPr>
          </a:p>
        </p:txBody>
      </p:sp>
      <p:sp>
        <p:nvSpPr>
          <p:cNvPr id="7" name="TextBox 6"/>
          <p:cNvSpPr txBox="1"/>
          <p:nvPr/>
        </p:nvSpPr>
        <p:spPr>
          <a:xfrm>
            <a:off x="2582128" y="3702718"/>
            <a:ext cx="6386661" cy="553998"/>
          </a:xfrm>
          <a:prstGeom prst="rect">
            <a:avLst/>
          </a:prstGeom>
          <a:solidFill>
            <a:schemeClr val="accent1">
              <a:lumMod val="75000"/>
              <a:alpha val="45000"/>
            </a:schemeClr>
          </a:solidFill>
        </p:spPr>
        <p:txBody>
          <a:bodyPr wrap="square" rtlCol="0">
            <a:spAutoFit/>
          </a:bodyPr>
          <a:lstStyle/>
          <a:p>
            <a:pPr algn="ctr"/>
            <a:r>
              <a:rPr lang="en-US" sz="3000" dirty="0" smtClean="0">
                <a:solidFill>
                  <a:schemeClr val="accent1">
                    <a:lumMod val="50000"/>
                  </a:schemeClr>
                </a:solidFill>
              </a:rPr>
              <a:t>Private Coverage Outside Marketplace</a:t>
            </a:r>
            <a:endParaRPr lang="en-US" sz="3000" dirty="0">
              <a:solidFill>
                <a:schemeClr val="accent1">
                  <a:lumMod val="50000"/>
                </a:schemeClr>
              </a:solidFill>
            </a:endParaRPr>
          </a:p>
        </p:txBody>
      </p:sp>
      <p:sp>
        <p:nvSpPr>
          <p:cNvPr id="8" name="TextBox 7"/>
          <p:cNvSpPr txBox="1"/>
          <p:nvPr/>
        </p:nvSpPr>
        <p:spPr>
          <a:xfrm>
            <a:off x="4121150" y="4827578"/>
            <a:ext cx="5486400" cy="553998"/>
          </a:xfrm>
          <a:prstGeom prst="rect">
            <a:avLst/>
          </a:prstGeom>
          <a:solidFill>
            <a:schemeClr val="accent1">
              <a:lumMod val="75000"/>
              <a:alpha val="45000"/>
            </a:schemeClr>
          </a:solidFill>
        </p:spPr>
        <p:txBody>
          <a:bodyPr wrap="square" rtlCol="0">
            <a:spAutoFit/>
          </a:bodyPr>
          <a:lstStyle/>
          <a:p>
            <a:pPr algn="ctr"/>
            <a:r>
              <a:rPr lang="en-US" sz="3000" dirty="0" smtClean="0">
                <a:solidFill>
                  <a:schemeClr val="accent1">
                    <a:lumMod val="50000"/>
                  </a:schemeClr>
                </a:solidFill>
              </a:rPr>
              <a:t>Medicaid and Medicare</a:t>
            </a:r>
            <a:endParaRPr lang="en-US" sz="3000" dirty="0">
              <a:solidFill>
                <a:schemeClr val="accent1">
                  <a:lumMod val="50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000" y="4857439"/>
            <a:ext cx="1758646" cy="64955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569" y="1541170"/>
            <a:ext cx="2444559" cy="102928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461627"/>
            <a:ext cx="1480820" cy="1153591"/>
          </a:xfrm>
          <a:prstGeom prst="rect">
            <a:avLst/>
          </a:prstGeom>
        </p:spPr>
      </p:pic>
      <p:pic>
        <p:nvPicPr>
          <p:cNvPr id="12" name="Picture 2" descr="C:\Users\Elise\AppData\Local\Microsoft\Windows\INetCache\IE\M9RVE37P\MC90043249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33000" y="2115787"/>
            <a:ext cx="184150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729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2" name="Title 1"/>
          <p:cNvSpPr>
            <a:spLocks noGrp="1"/>
          </p:cNvSpPr>
          <p:nvPr>
            <p:ph type="title"/>
          </p:nvPr>
        </p:nvSpPr>
        <p:spPr>
          <a:xfrm>
            <a:off x="563880" y="163957"/>
            <a:ext cx="10515600" cy="1325563"/>
          </a:xfrm>
        </p:spPr>
        <p:txBody>
          <a:bodyPr>
            <a:normAutofit/>
          </a:bodyPr>
          <a:lstStyle/>
          <a:p>
            <a:r>
              <a:rPr lang="en-US" sz="3600" b="1" dirty="0" smtClean="0">
                <a:solidFill>
                  <a:schemeClr val="bg1"/>
                </a:solidFill>
              </a:rPr>
              <a:t>What is the Health Insurance Marketplace?</a:t>
            </a:r>
            <a:endParaRPr lang="en-US" sz="3600" b="1"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935" y="1362456"/>
            <a:ext cx="9396985" cy="4754880"/>
          </a:xfrm>
          <a:prstGeom prst="rect">
            <a:avLst/>
          </a:prstGeom>
        </p:spPr>
      </p:pic>
    </p:spTree>
    <p:extLst>
      <p:ext uri="{BB962C8B-B14F-4D97-AF65-F5344CB8AC3E}">
        <p14:creationId xmlns:p14="http://schemas.microsoft.com/office/powerpoint/2010/main" val="2195477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12192000" cy="6858001"/>
          </a:xfrm>
          <a:prstGeom prst="rect">
            <a:avLst/>
          </a:prstGeom>
        </p:spPr>
      </p:pic>
      <p:sp>
        <p:nvSpPr>
          <p:cNvPr id="2" name="Title 1"/>
          <p:cNvSpPr>
            <a:spLocks noGrp="1"/>
          </p:cNvSpPr>
          <p:nvPr>
            <p:ph type="title"/>
          </p:nvPr>
        </p:nvSpPr>
        <p:spPr>
          <a:xfrm>
            <a:off x="490728" y="21539"/>
            <a:ext cx="9110472" cy="1325563"/>
          </a:xfrm>
        </p:spPr>
        <p:txBody>
          <a:bodyPr>
            <a:normAutofit/>
          </a:bodyPr>
          <a:lstStyle/>
          <a:p>
            <a:r>
              <a:rPr lang="en-US" sz="3600" b="1" dirty="0" smtClean="0">
                <a:solidFill>
                  <a:schemeClr val="bg1"/>
                </a:solidFill>
              </a:rPr>
              <a:t>How do I shop for plans in the Marketplace?</a:t>
            </a:r>
            <a:endParaRPr lang="en-US" sz="3600" b="1" dirty="0">
              <a:solidFill>
                <a:schemeClr val="bg1"/>
              </a:solidFill>
            </a:endParaRPr>
          </a:p>
        </p:txBody>
      </p:sp>
      <p:grpSp>
        <p:nvGrpSpPr>
          <p:cNvPr id="8" name="Group 7"/>
          <p:cNvGrpSpPr/>
          <p:nvPr/>
        </p:nvGrpSpPr>
        <p:grpSpPr>
          <a:xfrm>
            <a:off x="716469" y="1783284"/>
            <a:ext cx="11539250" cy="4332139"/>
            <a:chOff x="716469" y="1783284"/>
            <a:chExt cx="11539250" cy="4332139"/>
          </a:xfrm>
        </p:grpSpPr>
        <p:pic>
          <p:nvPicPr>
            <p:cNvPr id="7" name="Picture 6"/>
            <p:cNvPicPr/>
            <p:nvPr/>
          </p:nvPicPr>
          <p:blipFill>
            <a:blip r:embed="rId3"/>
            <a:stretch>
              <a:fillRect/>
            </a:stretch>
          </p:blipFill>
          <p:spPr>
            <a:xfrm>
              <a:off x="716469" y="1783284"/>
              <a:ext cx="11061003" cy="3242868"/>
            </a:xfrm>
            <a:prstGeom prst="rect">
              <a:avLst/>
            </a:prstGeom>
          </p:spPr>
        </p:pic>
        <p:grpSp>
          <p:nvGrpSpPr>
            <p:cNvPr id="10" name="Group 52"/>
            <p:cNvGrpSpPr>
              <a:grpSpLocks/>
            </p:cNvGrpSpPr>
            <p:nvPr/>
          </p:nvGrpSpPr>
          <p:grpSpPr bwMode="auto">
            <a:xfrm>
              <a:off x="747103" y="4959722"/>
              <a:ext cx="11508616" cy="1155701"/>
              <a:chOff x="807243" y="6970211"/>
              <a:chExt cx="7454592" cy="1563439"/>
            </a:xfrm>
          </p:grpSpPr>
          <p:sp>
            <p:nvSpPr>
              <p:cNvPr id="11" name="Rectangle 10"/>
              <p:cNvSpPr/>
              <p:nvPr/>
            </p:nvSpPr>
            <p:spPr>
              <a:xfrm>
                <a:off x="807243" y="6970211"/>
                <a:ext cx="6956036" cy="1563439"/>
              </a:xfrm>
              <a:prstGeom prst="rect">
                <a:avLst/>
              </a:prstGeom>
              <a:solidFill>
                <a:sysClr val="window" lastClr="FFFFFF"/>
              </a:solidFill>
              <a:ln>
                <a:noFill/>
              </a:ln>
            </p:spPr>
            <p:txBody>
              <a:bodyPr anchor="ctr">
                <a:spAutoFit/>
              </a:bodyPr>
              <a:lstStyle/>
              <a:p>
                <a:pPr algn="ctr" fontAlgn="auto">
                  <a:spcAft>
                    <a:spcPts val="0"/>
                  </a:spcAft>
                  <a:defRPr/>
                </a:pPr>
                <a:endParaRPr lang="en-US" sz="3200" b="1" kern="0" dirty="0">
                  <a:solidFill>
                    <a:sysClr val="windowText" lastClr="000000"/>
                  </a:solidFill>
                  <a:latin typeface="Calibri"/>
                  <a:cs typeface="Arial" charset="0"/>
                </a:endParaRPr>
              </a:p>
            </p:txBody>
          </p:sp>
          <p:grpSp>
            <p:nvGrpSpPr>
              <p:cNvPr id="12" name="Group 35"/>
              <p:cNvGrpSpPr>
                <a:grpSpLocks/>
              </p:cNvGrpSpPr>
              <p:nvPr/>
            </p:nvGrpSpPr>
            <p:grpSpPr bwMode="auto">
              <a:xfrm>
                <a:off x="998463" y="6992058"/>
                <a:ext cx="7263372" cy="1190016"/>
                <a:chOff x="1526782" y="5369374"/>
                <a:chExt cx="7263372" cy="1190016"/>
              </a:xfrm>
            </p:grpSpPr>
            <p:sp>
              <p:nvSpPr>
                <p:cNvPr id="13" name="Right Triangle 12"/>
                <p:cNvSpPr/>
                <p:nvPr/>
              </p:nvSpPr>
              <p:spPr>
                <a:xfrm flipH="1">
                  <a:off x="1526782" y="5439758"/>
                  <a:ext cx="6742528" cy="587840"/>
                </a:xfrm>
                <a:prstGeom prst="rtTriangle">
                  <a:avLst/>
                </a:prstGeom>
                <a:solidFill>
                  <a:schemeClr val="accent4">
                    <a:lumMod val="60000"/>
                    <a:lumOff val="40000"/>
                  </a:schemeClr>
                </a:solidFill>
                <a:ln>
                  <a:noFill/>
                </a:ln>
              </p:spPr>
              <p:txBody>
                <a:bodyPr wrap="square" anchor="ctr">
                  <a:spAutoFit/>
                </a:bodyPr>
                <a:lstStyle/>
                <a:p>
                  <a:pPr algn="ctr" fontAlgn="auto">
                    <a:spcAft>
                      <a:spcPts val="0"/>
                    </a:spcAft>
                    <a:defRPr/>
                  </a:pPr>
                  <a:endParaRPr lang="en-US" sz="3200" b="1" kern="0" dirty="0">
                    <a:solidFill>
                      <a:srgbClr val="1F497D">
                        <a:lumMod val="50000"/>
                      </a:srgbClr>
                    </a:solidFill>
                    <a:latin typeface="Calibri"/>
                    <a:cs typeface="Arial" charset="0"/>
                  </a:endParaRPr>
                </a:p>
              </p:txBody>
            </p:sp>
            <p:sp>
              <p:nvSpPr>
                <p:cNvPr id="14" name="Rectangle 13"/>
                <p:cNvSpPr/>
                <p:nvPr/>
              </p:nvSpPr>
              <p:spPr>
                <a:xfrm>
                  <a:off x="6490554" y="5369374"/>
                  <a:ext cx="2203327" cy="430143"/>
                </a:xfrm>
                <a:prstGeom prst="rect">
                  <a:avLst/>
                </a:prstGeom>
                <a:ln>
                  <a:noFill/>
                </a:ln>
              </p:spPr>
              <p:txBody>
                <a:bodyPr wrap="none">
                  <a:spAutoFit/>
                </a:bodyPr>
                <a:lstStyle/>
                <a:p>
                  <a:pPr fontAlgn="auto">
                    <a:spcBef>
                      <a:spcPts val="0"/>
                    </a:spcBef>
                    <a:spcAft>
                      <a:spcPts val="0"/>
                    </a:spcAft>
                    <a:defRPr/>
                  </a:pPr>
                  <a:r>
                    <a:rPr lang="en-US" sz="2200" b="1" kern="0" dirty="0">
                      <a:solidFill>
                        <a:srgbClr val="1F497D">
                          <a:lumMod val="50000"/>
                        </a:srgbClr>
                      </a:solidFill>
                      <a:latin typeface="Calibri"/>
                      <a:cs typeface="+mn-cs"/>
                    </a:rPr>
                    <a:t>Higher Premiums</a:t>
                  </a:r>
                  <a:endParaRPr lang="en-US" sz="2200" kern="0" dirty="0">
                    <a:solidFill>
                      <a:srgbClr val="1F497D">
                        <a:lumMod val="50000"/>
                      </a:srgbClr>
                    </a:solidFill>
                    <a:latin typeface="Calibri"/>
                    <a:cs typeface="+mn-cs"/>
                  </a:endParaRPr>
                </a:p>
              </p:txBody>
            </p:sp>
            <p:sp>
              <p:nvSpPr>
                <p:cNvPr id="15" name="Rectangle 14"/>
                <p:cNvSpPr/>
                <p:nvPr/>
              </p:nvSpPr>
              <p:spPr>
                <a:xfrm>
                  <a:off x="1549069" y="5390956"/>
                  <a:ext cx="2152530" cy="431732"/>
                </a:xfrm>
                <a:prstGeom prst="rect">
                  <a:avLst/>
                </a:prstGeom>
                <a:ln>
                  <a:noFill/>
                </a:ln>
              </p:spPr>
              <p:txBody>
                <a:bodyPr wrap="none">
                  <a:spAutoFit/>
                </a:bodyPr>
                <a:lstStyle/>
                <a:p>
                  <a:pPr fontAlgn="auto">
                    <a:spcBef>
                      <a:spcPts val="0"/>
                    </a:spcBef>
                    <a:spcAft>
                      <a:spcPts val="0"/>
                    </a:spcAft>
                    <a:defRPr/>
                  </a:pPr>
                  <a:r>
                    <a:rPr lang="en-US" sz="2200" b="1" kern="0" dirty="0">
                      <a:solidFill>
                        <a:srgbClr val="1F497D">
                          <a:lumMod val="50000"/>
                        </a:srgbClr>
                      </a:solidFill>
                      <a:latin typeface="Calibri"/>
                      <a:cs typeface="+mn-cs"/>
                    </a:rPr>
                    <a:t>Lower Premiums</a:t>
                  </a:r>
                  <a:endParaRPr lang="en-US" sz="2200" kern="0" dirty="0">
                    <a:solidFill>
                      <a:srgbClr val="1F497D">
                        <a:lumMod val="50000"/>
                      </a:srgbClr>
                    </a:solidFill>
                    <a:latin typeface="Calibri"/>
                    <a:cs typeface="+mn-cs"/>
                  </a:endParaRPr>
                </a:p>
              </p:txBody>
            </p:sp>
            <p:sp>
              <p:nvSpPr>
                <p:cNvPr id="16" name="Right Triangle 15"/>
                <p:cNvSpPr/>
                <p:nvPr/>
              </p:nvSpPr>
              <p:spPr>
                <a:xfrm>
                  <a:off x="1549070" y="6099090"/>
                  <a:ext cx="6742527" cy="460300"/>
                </a:xfrm>
                <a:prstGeom prst="rtTriangle">
                  <a:avLst/>
                </a:prstGeom>
                <a:solidFill>
                  <a:schemeClr val="accent4">
                    <a:lumMod val="75000"/>
                  </a:schemeClr>
                </a:solidFill>
                <a:ln>
                  <a:noFill/>
                </a:ln>
              </p:spPr>
              <p:txBody>
                <a:bodyPr wrap="square" anchor="ctr">
                  <a:spAutoFit/>
                </a:bodyPr>
                <a:lstStyle/>
                <a:p>
                  <a:pPr algn="ctr" fontAlgn="auto">
                    <a:spcAft>
                      <a:spcPts val="0"/>
                    </a:spcAft>
                    <a:defRPr/>
                  </a:pPr>
                  <a:endParaRPr lang="en-US" sz="3200" b="1" kern="0" dirty="0">
                    <a:solidFill>
                      <a:srgbClr val="1F497D">
                        <a:lumMod val="50000"/>
                      </a:srgbClr>
                    </a:solidFill>
                    <a:latin typeface="Calibri"/>
                    <a:cs typeface="Arial" charset="0"/>
                  </a:endParaRPr>
                </a:p>
              </p:txBody>
            </p:sp>
            <p:sp>
              <p:nvSpPr>
                <p:cNvPr id="17" name="Rectangle 16"/>
                <p:cNvSpPr/>
                <p:nvPr/>
              </p:nvSpPr>
              <p:spPr>
                <a:xfrm>
                  <a:off x="6401100" y="6112574"/>
                  <a:ext cx="2389054" cy="430144"/>
                </a:xfrm>
                <a:prstGeom prst="rect">
                  <a:avLst/>
                </a:prstGeom>
                <a:ln>
                  <a:noFill/>
                </a:ln>
              </p:spPr>
              <p:txBody>
                <a:bodyPr wrap="none">
                  <a:spAutoFit/>
                </a:bodyPr>
                <a:lstStyle/>
                <a:p>
                  <a:pPr fontAlgn="auto">
                    <a:spcBef>
                      <a:spcPts val="0"/>
                    </a:spcBef>
                    <a:spcAft>
                      <a:spcPts val="0"/>
                    </a:spcAft>
                    <a:defRPr/>
                  </a:pPr>
                  <a:r>
                    <a:rPr lang="en-US" sz="2200" b="1" kern="0" dirty="0">
                      <a:solidFill>
                        <a:srgbClr val="1F497D">
                          <a:lumMod val="50000"/>
                        </a:srgbClr>
                      </a:solidFill>
                      <a:latin typeface="Calibri"/>
                      <a:cs typeface="+mn-cs"/>
                    </a:rPr>
                    <a:t>Lower cost-sharing</a:t>
                  </a:r>
                  <a:endParaRPr lang="en-US" sz="2200" kern="0" dirty="0">
                    <a:solidFill>
                      <a:srgbClr val="1F497D">
                        <a:lumMod val="50000"/>
                      </a:srgbClr>
                    </a:solidFill>
                    <a:latin typeface="Calibri"/>
                    <a:cs typeface="+mn-cs"/>
                  </a:endParaRPr>
                </a:p>
              </p:txBody>
            </p:sp>
            <p:sp>
              <p:nvSpPr>
                <p:cNvPr id="18" name="Rectangle 17"/>
                <p:cNvSpPr/>
                <p:nvPr/>
              </p:nvSpPr>
              <p:spPr>
                <a:xfrm>
                  <a:off x="1549069" y="6129246"/>
                  <a:ext cx="2441438" cy="430144"/>
                </a:xfrm>
                <a:prstGeom prst="rect">
                  <a:avLst/>
                </a:prstGeom>
                <a:ln>
                  <a:noFill/>
                </a:ln>
              </p:spPr>
              <p:txBody>
                <a:bodyPr wrap="none">
                  <a:spAutoFit/>
                </a:bodyPr>
                <a:lstStyle/>
                <a:p>
                  <a:pPr fontAlgn="auto">
                    <a:spcBef>
                      <a:spcPts val="0"/>
                    </a:spcBef>
                    <a:spcAft>
                      <a:spcPts val="0"/>
                    </a:spcAft>
                    <a:defRPr/>
                  </a:pPr>
                  <a:r>
                    <a:rPr lang="en-US" sz="2200" b="1" kern="0" dirty="0">
                      <a:solidFill>
                        <a:srgbClr val="1F497D">
                          <a:lumMod val="50000"/>
                        </a:srgbClr>
                      </a:solidFill>
                      <a:latin typeface="Calibri"/>
                      <a:cs typeface="+mn-cs"/>
                    </a:rPr>
                    <a:t>Higher cost-sharing</a:t>
                  </a:r>
                  <a:endParaRPr lang="en-US" sz="2200" kern="0" dirty="0">
                    <a:solidFill>
                      <a:srgbClr val="1F497D">
                        <a:lumMod val="50000"/>
                      </a:srgbClr>
                    </a:solidFill>
                    <a:latin typeface="Calibri"/>
                    <a:cs typeface="+mn-cs"/>
                  </a:endParaRPr>
                </a:p>
              </p:txBody>
            </p:sp>
          </p:grpSp>
        </p:grpSp>
      </p:grpSp>
      <p:sp>
        <p:nvSpPr>
          <p:cNvPr id="6" name="TextBox 5"/>
          <p:cNvSpPr txBox="1"/>
          <p:nvPr/>
        </p:nvSpPr>
        <p:spPr>
          <a:xfrm>
            <a:off x="4069269" y="4451567"/>
            <a:ext cx="1727200" cy="461665"/>
          </a:xfrm>
          <a:prstGeom prst="rect">
            <a:avLst/>
          </a:prstGeom>
          <a:noFill/>
        </p:spPr>
        <p:txBody>
          <a:bodyPr wrap="square" rtlCol="0">
            <a:spAutoFit/>
          </a:bodyPr>
          <a:lstStyle/>
          <a:p>
            <a:pPr algn="ctr"/>
            <a:r>
              <a:rPr lang="en-US" sz="2400" b="1" dirty="0"/>
              <a:t>7</a:t>
            </a:r>
            <a:r>
              <a:rPr lang="en-US" sz="2400" b="1" dirty="0" smtClean="0"/>
              <a:t>0%</a:t>
            </a:r>
            <a:endParaRPr lang="en-US" sz="2400" b="1" dirty="0"/>
          </a:p>
        </p:txBody>
      </p:sp>
      <p:sp>
        <p:nvSpPr>
          <p:cNvPr id="19" name="TextBox 18"/>
          <p:cNvSpPr txBox="1"/>
          <p:nvPr/>
        </p:nvSpPr>
        <p:spPr>
          <a:xfrm>
            <a:off x="1374837" y="4500209"/>
            <a:ext cx="1727200" cy="461665"/>
          </a:xfrm>
          <a:prstGeom prst="rect">
            <a:avLst/>
          </a:prstGeom>
          <a:noFill/>
        </p:spPr>
        <p:txBody>
          <a:bodyPr wrap="square" rtlCol="0">
            <a:spAutoFit/>
          </a:bodyPr>
          <a:lstStyle/>
          <a:p>
            <a:pPr algn="ctr"/>
            <a:r>
              <a:rPr lang="en-US" sz="2400" b="1" dirty="0"/>
              <a:t>6</a:t>
            </a:r>
            <a:r>
              <a:rPr lang="en-US" sz="2400" b="1" dirty="0" smtClean="0"/>
              <a:t>0%</a:t>
            </a:r>
            <a:endParaRPr lang="en-US" sz="2400" b="1" dirty="0"/>
          </a:p>
        </p:txBody>
      </p:sp>
      <p:sp>
        <p:nvSpPr>
          <p:cNvPr id="20" name="TextBox 19"/>
          <p:cNvSpPr txBox="1"/>
          <p:nvPr/>
        </p:nvSpPr>
        <p:spPr>
          <a:xfrm>
            <a:off x="6673061" y="4451568"/>
            <a:ext cx="1727200" cy="461665"/>
          </a:xfrm>
          <a:prstGeom prst="rect">
            <a:avLst/>
          </a:prstGeom>
          <a:noFill/>
        </p:spPr>
        <p:txBody>
          <a:bodyPr wrap="square" rtlCol="0">
            <a:spAutoFit/>
          </a:bodyPr>
          <a:lstStyle/>
          <a:p>
            <a:pPr algn="ctr"/>
            <a:r>
              <a:rPr lang="en-US" sz="2400" b="1" dirty="0" smtClean="0"/>
              <a:t>80%</a:t>
            </a:r>
            <a:endParaRPr lang="en-US" sz="2400" b="1" dirty="0"/>
          </a:p>
        </p:txBody>
      </p:sp>
      <p:sp>
        <p:nvSpPr>
          <p:cNvPr id="21" name="TextBox 20"/>
          <p:cNvSpPr txBox="1"/>
          <p:nvPr/>
        </p:nvSpPr>
        <p:spPr>
          <a:xfrm>
            <a:off x="9083040" y="4456678"/>
            <a:ext cx="1727200" cy="461665"/>
          </a:xfrm>
          <a:prstGeom prst="rect">
            <a:avLst/>
          </a:prstGeom>
          <a:noFill/>
        </p:spPr>
        <p:txBody>
          <a:bodyPr wrap="square" rtlCol="0">
            <a:spAutoFit/>
          </a:bodyPr>
          <a:lstStyle/>
          <a:p>
            <a:pPr algn="ctr"/>
            <a:r>
              <a:rPr lang="en-US" sz="2400" b="1" dirty="0" smtClean="0"/>
              <a:t>90%</a:t>
            </a:r>
            <a:endParaRPr lang="en-US" sz="2400" b="1" dirty="0"/>
          </a:p>
        </p:txBody>
      </p:sp>
    </p:spTree>
    <p:extLst>
      <p:ext uri="{BB962C8B-B14F-4D97-AF65-F5344CB8AC3E}">
        <p14:creationId xmlns:p14="http://schemas.microsoft.com/office/powerpoint/2010/main" val="640565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2" name="Title 1"/>
          <p:cNvSpPr>
            <a:spLocks noGrp="1"/>
          </p:cNvSpPr>
          <p:nvPr>
            <p:ph type="title"/>
          </p:nvPr>
        </p:nvSpPr>
        <p:spPr>
          <a:xfrm>
            <a:off x="554736" y="87599"/>
            <a:ext cx="10515600" cy="1325563"/>
          </a:xfrm>
        </p:spPr>
        <p:txBody>
          <a:bodyPr>
            <a:normAutofit/>
          </a:bodyPr>
          <a:lstStyle/>
          <a:p>
            <a:r>
              <a:rPr lang="en-US" sz="4000" b="1" dirty="0" smtClean="0">
                <a:solidFill>
                  <a:schemeClr val="bg1"/>
                </a:solidFill>
              </a:rPr>
              <a:t>What is the Affordable Care Act?</a:t>
            </a:r>
            <a:endParaRPr lang="en-US" sz="4000" b="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1414" y="1500761"/>
            <a:ext cx="3039234" cy="4057376"/>
          </a:xfrm>
          <a:prstGeom prst="rect">
            <a:avLst/>
          </a:prstGeom>
        </p:spPr>
      </p:pic>
      <p:sp>
        <p:nvSpPr>
          <p:cNvPr id="6" name="Rectangle 5"/>
          <p:cNvSpPr/>
          <p:nvPr/>
        </p:nvSpPr>
        <p:spPr>
          <a:xfrm>
            <a:off x="554736" y="1413162"/>
            <a:ext cx="6601968" cy="4401205"/>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a:endParaRPr lang="en-US" sz="2000" dirty="0" smtClean="0"/>
          </a:p>
          <a:p>
            <a:pPr algn="ctr"/>
            <a:endParaRPr lang="en-US" sz="2000" dirty="0"/>
          </a:p>
          <a:p>
            <a:pPr algn="ctr"/>
            <a:r>
              <a:rPr lang="en-US" sz="2000" dirty="0" smtClean="0"/>
              <a:t>The </a:t>
            </a:r>
            <a:r>
              <a:rPr lang="en-US" sz="2000" b="1" dirty="0" smtClean="0"/>
              <a:t>Patient Protection and Affordable Care Act</a:t>
            </a:r>
            <a:r>
              <a:rPr lang="en-US" sz="2000" dirty="0" smtClean="0"/>
              <a:t> (</a:t>
            </a:r>
            <a:r>
              <a:rPr lang="en-US" sz="2000" b="1" dirty="0" smtClean="0"/>
              <a:t>PPACA</a:t>
            </a:r>
            <a:r>
              <a:rPr lang="en-US" sz="2000" dirty="0" smtClean="0"/>
              <a:t>),commonly called the </a:t>
            </a:r>
            <a:r>
              <a:rPr lang="en-US" sz="2000" b="1" dirty="0" smtClean="0"/>
              <a:t>Affordable Care Act</a:t>
            </a:r>
            <a:r>
              <a:rPr lang="en-US" sz="2000" dirty="0" smtClean="0"/>
              <a:t> (</a:t>
            </a:r>
            <a:r>
              <a:rPr lang="en-US" sz="2000" b="1" dirty="0" smtClean="0"/>
              <a:t>ACA</a:t>
            </a:r>
            <a:r>
              <a:rPr lang="en-US" sz="2000" dirty="0" smtClean="0"/>
              <a:t>) or </a:t>
            </a:r>
            <a:r>
              <a:rPr lang="en-US" sz="2000" b="1" dirty="0" err="1" smtClean="0"/>
              <a:t>Obamacare,</a:t>
            </a:r>
            <a:r>
              <a:rPr lang="en-US" sz="2000" dirty="0" err="1" smtClean="0"/>
              <a:t>is</a:t>
            </a:r>
            <a:r>
              <a:rPr lang="en-US" sz="2000" dirty="0" smtClean="0"/>
              <a:t> a United States federal statute signed into law by President Barack Obama on March 23, 2010.</a:t>
            </a:r>
          </a:p>
          <a:p>
            <a:pPr algn="ctr"/>
            <a:endParaRPr lang="en-US" sz="2000" dirty="0"/>
          </a:p>
          <a:p>
            <a:pPr algn="ctr"/>
            <a:r>
              <a:rPr lang="en-US" sz="2000" dirty="0" smtClean="0"/>
              <a:t>The ACA aims to increase the quality and affordability of health insurance, lower the uninsured rate by expanding public and private insurance coverage, and reduce the costs of healthcare for individuals and the government. </a:t>
            </a:r>
          </a:p>
          <a:p>
            <a:pPr algn="ctr"/>
            <a:endParaRPr lang="en-US" sz="2000" b="1" dirty="0" smtClean="0"/>
          </a:p>
          <a:p>
            <a:pPr algn="ctr"/>
            <a:endParaRPr lang="en-US" sz="2000" b="1" dirty="0"/>
          </a:p>
          <a:p>
            <a:pPr algn="ctr"/>
            <a:endParaRPr lang="en-US" sz="2000" b="1" dirty="0"/>
          </a:p>
        </p:txBody>
      </p:sp>
    </p:spTree>
    <p:extLst>
      <p:ext uri="{BB962C8B-B14F-4D97-AF65-F5344CB8AC3E}">
        <p14:creationId xmlns:p14="http://schemas.microsoft.com/office/powerpoint/2010/main" val="3006706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3" name="Content Placeholder 2"/>
          <p:cNvSpPr>
            <a:spLocks noGrp="1"/>
          </p:cNvSpPr>
          <p:nvPr>
            <p:ph idx="1"/>
          </p:nvPr>
        </p:nvSpPr>
        <p:spPr>
          <a:xfrm>
            <a:off x="838200" y="1590910"/>
            <a:ext cx="10515600" cy="1088906"/>
          </a:xfrm>
        </p:spPr>
        <p:txBody>
          <a:bodyPr>
            <a:normAutofit fontScale="92500" lnSpcReduction="10000"/>
          </a:bodyPr>
          <a:lstStyle/>
          <a:p>
            <a:pPr marL="0" indent="0" algn="ctr">
              <a:buNone/>
            </a:pPr>
            <a:r>
              <a:rPr lang="en-US" dirty="0"/>
              <a:t>When consumers get health coverage through the Marketplace, depending on income and family size, they may be able to save money. </a:t>
            </a:r>
            <a:r>
              <a:rPr lang="en-US" dirty="0" smtClean="0"/>
              <a:t>Types </a:t>
            </a:r>
            <a:r>
              <a:rPr lang="en-US" dirty="0"/>
              <a:t>of cost savings </a:t>
            </a:r>
            <a:r>
              <a:rPr lang="en-US" dirty="0" smtClean="0"/>
              <a:t>include:</a:t>
            </a:r>
          </a:p>
          <a:p>
            <a:endParaRPr lang="en-US" dirty="0"/>
          </a:p>
        </p:txBody>
      </p:sp>
      <p:sp>
        <p:nvSpPr>
          <p:cNvPr id="2" name="Title 1"/>
          <p:cNvSpPr>
            <a:spLocks noGrp="1"/>
          </p:cNvSpPr>
          <p:nvPr>
            <p:ph type="title"/>
          </p:nvPr>
        </p:nvSpPr>
        <p:spPr>
          <a:xfrm>
            <a:off x="591312" y="99949"/>
            <a:ext cx="10515600" cy="1325563"/>
          </a:xfrm>
        </p:spPr>
        <p:txBody>
          <a:bodyPr>
            <a:normAutofit/>
          </a:bodyPr>
          <a:lstStyle/>
          <a:p>
            <a:r>
              <a:rPr lang="en-US" sz="4000" b="1" dirty="0" smtClean="0">
                <a:solidFill>
                  <a:schemeClr val="bg1"/>
                </a:solidFill>
              </a:rPr>
              <a:t>How can I save in the Marketplace?</a:t>
            </a:r>
            <a:endParaRPr lang="en-US" sz="4000" b="1" dirty="0">
              <a:solidFill>
                <a:schemeClr val="bg1"/>
              </a:solidFill>
            </a:endParaRPr>
          </a:p>
        </p:txBody>
      </p:sp>
      <p:sp>
        <p:nvSpPr>
          <p:cNvPr id="5" name="TextBox 4"/>
          <p:cNvSpPr txBox="1"/>
          <p:nvPr/>
        </p:nvSpPr>
        <p:spPr>
          <a:xfrm>
            <a:off x="2560320" y="2759082"/>
            <a:ext cx="7388352" cy="2585323"/>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457200" indent="-457200" algn="ctr">
              <a:buFont typeface="Wingdings" panose="05000000000000000000" pitchFamily="2" charset="2"/>
              <a:buChar char="ü"/>
            </a:pPr>
            <a:r>
              <a:rPr lang="en-US" sz="3600" dirty="0" smtClean="0">
                <a:solidFill>
                  <a:schemeClr val="accent1">
                    <a:lumMod val="50000"/>
                  </a:schemeClr>
                </a:solidFill>
              </a:rPr>
              <a:t>Advanced Premium Tax Credits</a:t>
            </a:r>
          </a:p>
          <a:p>
            <a:pPr marL="457200" indent="-457200" algn="ctr">
              <a:buFont typeface="Wingdings" panose="05000000000000000000" pitchFamily="2" charset="2"/>
              <a:buChar char="ü"/>
            </a:pPr>
            <a:r>
              <a:rPr lang="en-US" sz="3600" dirty="0" smtClean="0">
                <a:solidFill>
                  <a:schemeClr val="accent1">
                    <a:lumMod val="50000"/>
                  </a:schemeClr>
                </a:solidFill>
              </a:rPr>
              <a:t>Cost-Sharing Reductions</a:t>
            </a:r>
          </a:p>
          <a:p>
            <a:pPr marL="457200" indent="-457200" algn="ctr">
              <a:buFont typeface="Wingdings" panose="05000000000000000000" pitchFamily="2" charset="2"/>
              <a:buChar char="ü"/>
            </a:pPr>
            <a:r>
              <a:rPr lang="en-US" sz="3600" dirty="0" smtClean="0">
                <a:solidFill>
                  <a:schemeClr val="bg1"/>
                </a:solidFill>
              </a:rPr>
              <a:t>Medicaid</a:t>
            </a:r>
          </a:p>
          <a:p>
            <a:pPr marL="457200" indent="-457200" algn="ctr">
              <a:buFont typeface="Wingdings" panose="05000000000000000000" pitchFamily="2" charset="2"/>
              <a:buChar char="ü"/>
            </a:pPr>
            <a:r>
              <a:rPr lang="en-US" sz="3600" dirty="0" err="1" smtClean="0">
                <a:solidFill>
                  <a:schemeClr val="bg1"/>
                </a:solidFill>
              </a:rPr>
              <a:t>PeachCare</a:t>
            </a:r>
            <a:r>
              <a:rPr lang="en-US" sz="3600" dirty="0" smtClean="0">
                <a:solidFill>
                  <a:schemeClr val="bg1"/>
                </a:solidFill>
              </a:rPr>
              <a:t> for Kids</a:t>
            </a:r>
          </a:p>
          <a:p>
            <a:endParaRPr lang="en-US" sz="900" dirty="0" smtClean="0"/>
          </a:p>
          <a:p>
            <a:endParaRPr lang="en-US" sz="900" dirty="0"/>
          </a:p>
        </p:txBody>
      </p:sp>
    </p:spTree>
    <p:extLst>
      <p:ext uri="{BB962C8B-B14F-4D97-AF65-F5344CB8AC3E}">
        <p14:creationId xmlns:p14="http://schemas.microsoft.com/office/powerpoint/2010/main" val="1267299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3" name="Content Placeholder 2"/>
          <p:cNvSpPr>
            <a:spLocks noGrp="1"/>
          </p:cNvSpPr>
          <p:nvPr>
            <p:ph idx="1"/>
          </p:nvPr>
        </p:nvSpPr>
        <p:spPr>
          <a:xfrm>
            <a:off x="533400" y="1574551"/>
            <a:ext cx="11125200" cy="4351338"/>
          </a:xfrm>
        </p:spPr>
        <p:txBody>
          <a:bodyPr>
            <a:normAutofit/>
          </a:bodyPr>
          <a:lstStyle/>
          <a:p>
            <a:pPr marL="0" indent="0" algn="ctr">
              <a:buNone/>
            </a:pPr>
            <a:r>
              <a:rPr lang="en-US" i="1" dirty="0">
                <a:solidFill>
                  <a:schemeClr val="accent1">
                    <a:lumMod val="50000"/>
                  </a:schemeClr>
                </a:solidFill>
              </a:rPr>
              <a:t>Some </a:t>
            </a:r>
            <a:r>
              <a:rPr lang="en-US" b="1" i="1" dirty="0">
                <a:solidFill>
                  <a:schemeClr val="accent1">
                    <a:lumMod val="50000"/>
                  </a:schemeClr>
                </a:solidFill>
              </a:rPr>
              <a:t>consumers may be able to lower the cost of their monthly premiums through advanced premium tax credits</a:t>
            </a:r>
            <a:r>
              <a:rPr lang="en-US" i="1" dirty="0">
                <a:solidFill>
                  <a:schemeClr val="accent1">
                    <a:lumMod val="50000"/>
                  </a:schemeClr>
                </a:solidFill>
              </a:rPr>
              <a:t>. </a:t>
            </a:r>
          </a:p>
          <a:p>
            <a:pPr>
              <a:buFont typeface="Wingdings" panose="05000000000000000000" pitchFamily="2" charset="2"/>
              <a:buChar char="ü"/>
            </a:pPr>
            <a:r>
              <a:rPr lang="en-US" dirty="0">
                <a:solidFill>
                  <a:schemeClr val="accent1">
                    <a:lumMod val="50000"/>
                  </a:schemeClr>
                </a:solidFill>
              </a:rPr>
              <a:t>To qualify, consumers must apply and enroll in coverage thorough the Marketplace.</a:t>
            </a:r>
          </a:p>
          <a:p>
            <a:pPr>
              <a:buFont typeface="Wingdings" panose="05000000000000000000" pitchFamily="2" charset="2"/>
              <a:buChar char="ü"/>
            </a:pPr>
            <a:r>
              <a:rPr lang="en-US" dirty="0">
                <a:solidFill>
                  <a:schemeClr val="accent1">
                    <a:lumMod val="50000"/>
                  </a:schemeClr>
                </a:solidFill>
              </a:rPr>
              <a:t>If they meet income requirements, consumers will </a:t>
            </a:r>
            <a:r>
              <a:rPr lang="en-US" b="1" dirty="0">
                <a:solidFill>
                  <a:schemeClr val="accent1">
                    <a:lumMod val="50000"/>
                  </a:schemeClr>
                </a:solidFill>
              </a:rPr>
              <a:t>immediately see the amount of savings </a:t>
            </a:r>
            <a:r>
              <a:rPr lang="en-US" dirty="0">
                <a:solidFill>
                  <a:schemeClr val="accent1">
                    <a:lumMod val="50000"/>
                  </a:schemeClr>
                </a:solidFill>
              </a:rPr>
              <a:t>for which their eligible reflected in the premium cost shown for available QHPs.  </a:t>
            </a:r>
          </a:p>
          <a:p>
            <a:pPr>
              <a:buFont typeface="Wingdings" panose="05000000000000000000" pitchFamily="2" charset="2"/>
              <a:buChar char="ü"/>
            </a:pPr>
            <a:r>
              <a:rPr lang="en-US" dirty="0">
                <a:solidFill>
                  <a:schemeClr val="accent1">
                    <a:lumMod val="50000"/>
                  </a:schemeClr>
                </a:solidFill>
              </a:rPr>
              <a:t>Consumers must reconcile tax credit payments on their federal income tax returns. </a:t>
            </a:r>
          </a:p>
          <a:p>
            <a:endParaRPr lang="en-US" sz="2000" dirty="0">
              <a:solidFill>
                <a:schemeClr val="accent1">
                  <a:lumMod val="50000"/>
                </a:schemeClr>
              </a:solidFill>
            </a:endParaRPr>
          </a:p>
          <a:p>
            <a:endParaRPr lang="en-US" dirty="0">
              <a:solidFill>
                <a:schemeClr val="accent1">
                  <a:lumMod val="50000"/>
                </a:schemeClr>
              </a:solidFill>
            </a:endParaRPr>
          </a:p>
        </p:txBody>
      </p:sp>
      <p:sp>
        <p:nvSpPr>
          <p:cNvPr id="2" name="Title 1"/>
          <p:cNvSpPr>
            <a:spLocks noGrp="1"/>
          </p:cNvSpPr>
          <p:nvPr>
            <p:ph type="title"/>
          </p:nvPr>
        </p:nvSpPr>
        <p:spPr>
          <a:xfrm>
            <a:off x="533400" y="124494"/>
            <a:ext cx="10515600" cy="1325563"/>
          </a:xfrm>
        </p:spPr>
        <p:txBody>
          <a:bodyPr>
            <a:normAutofit/>
          </a:bodyPr>
          <a:lstStyle/>
          <a:p>
            <a:r>
              <a:rPr lang="en-US" sz="3600" b="1" dirty="0" smtClean="0">
                <a:solidFill>
                  <a:schemeClr val="bg1"/>
                </a:solidFill>
              </a:rPr>
              <a:t>What are Advanced </a:t>
            </a:r>
            <a:r>
              <a:rPr lang="en-US" sz="3600" b="1" dirty="0">
                <a:solidFill>
                  <a:schemeClr val="bg1"/>
                </a:solidFill>
              </a:rPr>
              <a:t>Premium Tax </a:t>
            </a:r>
            <a:r>
              <a:rPr lang="en-US" sz="3600" b="1" dirty="0" smtClean="0">
                <a:solidFill>
                  <a:schemeClr val="bg1"/>
                </a:solidFill>
              </a:rPr>
              <a:t>Credits?</a:t>
            </a:r>
            <a:endParaRPr lang="en-US" sz="3600" b="1" dirty="0">
              <a:solidFill>
                <a:schemeClr val="bg1"/>
              </a:solidFill>
            </a:endParaRPr>
          </a:p>
        </p:txBody>
      </p:sp>
    </p:spTree>
    <p:extLst>
      <p:ext uri="{BB962C8B-B14F-4D97-AF65-F5344CB8AC3E}">
        <p14:creationId xmlns:p14="http://schemas.microsoft.com/office/powerpoint/2010/main" val="3075692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3" name="Content Placeholder 2"/>
          <p:cNvSpPr>
            <a:spLocks noGrp="1"/>
          </p:cNvSpPr>
          <p:nvPr>
            <p:ph idx="1"/>
          </p:nvPr>
        </p:nvSpPr>
        <p:spPr>
          <a:xfrm>
            <a:off x="838200" y="1568951"/>
            <a:ext cx="10515600" cy="4351338"/>
          </a:xfrm>
        </p:spPr>
        <p:txBody>
          <a:bodyPr>
            <a:normAutofit lnSpcReduction="10000"/>
          </a:bodyPr>
          <a:lstStyle/>
          <a:p>
            <a:pPr marL="0" indent="0" algn="ctr">
              <a:buNone/>
            </a:pPr>
            <a:r>
              <a:rPr lang="en-US" sz="3200" dirty="0">
                <a:solidFill>
                  <a:schemeClr val="accent1">
                    <a:lumMod val="50000"/>
                  </a:schemeClr>
                </a:solidFill>
              </a:rPr>
              <a:t>The amount the consumers’ eligible to save through premium tax credit depends on the consumer’s income and family size. </a:t>
            </a:r>
            <a:r>
              <a:rPr lang="en-US" sz="3200" b="1" dirty="0" smtClean="0">
                <a:solidFill>
                  <a:schemeClr val="accent1">
                    <a:lumMod val="50000"/>
                  </a:schemeClr>
                </a:solidFill>
              </a:rPr>
              <a:t>The </a:t>
            </a:r>
            <a:r>
              <a:rPr lang="en-US" sz="3200" b="1" dirty="0">
                <a:solidFill>
                  <a:schemeClr val="accent1">
                    <a:lumMod val="50000"/>
                  </a:schemeClr>
                </a:solidFill>
              </a:rPr>
              <a:t>lower consumer’s income, the higher his or her savings will be.</a:t>
            </a:r>
            <a:endParaRPr lang="en-US" sz="3200" dirty="0">
              <a:solidFill>
                <a:schemeClr val="accent1">
                  <a:lumMod val="50000"/>
                </a:schemeClr>
              </a:solidFill>
            </a:endParaRPr>
          </a:p>
          <a:p>
            <a:pPr marL="0" indent="0">
              <a:buNone/>
            </a:pPr>
            <a:r>
              <a:rPr lang="en-US" sz="3200" dirty="0">
                <a:solidFill>
                  <a:schemeClr val="accent1">
                    <a:lumMod val="50000"/>
                  </a:schemeClr>
                </a:solidFill>
              </a:rPr>
              <a:t>Premium tax credits are available to consumers who make up to 400% FPL, which is:</a:t>
            </a:r>
          </a:p>
          <a:p>
            <a:pPr lvl="1">
              <a:buFont typeface="Wingdings" panose="05000000000000000000" pitchFamily="2" charset="2"/>
              <a:buChar char="ü"/>
            </a:pPr>
            <a:r>
              <a:rPr lang="en-US" sz="3200" i="1" dirty="0" smtClean="0">
                <a:solidFill>
                  <a:schemeClr val="accent1">
                    <a:lumMod val="50000"/>
                  </a:schemeClr>
                </a:solidFill>
              </a:rPr>
              <a:t>up to $46,680 for individuals</a:t>
            </a:r>
          </a:p>
          <a:p>
            <a:pPr lvl="1">
              <a:buFont typeface="Wingdings" panose="05000000000000000000" pitchFamily="2" charset="2"/>
              <a:buChar char="ü"/>
            </a:pPr>
            <a:r>
              <a:rPr lang="en-US" sz="3200" i="1" dirty="0" smtClean="0">
                <a:solidFill>
                  <a:schemeClr val="accent1">
                    <a:lumMod val="50000"/>
                  </a:schemeClr>
                </a:solidFill>
              </a:rPr>
              <a:t>up to $62,920 for a family of two</a:t>
            </a:r>
          </a:p>
          <a:p>
            <a:pPr lvl="1">
              <a:buFont typeface="Wingdings" panose="05000000000000000000" pitchFamily="2" charset="2"/>
              <a:buChar char="ü"/>
            </a:pPr>
            <a:r>
              <a:rPr lang="en-US" sz="3200" i="1" dirty="0" smtClean="0">
                <a:solidFill>
                  <a:schemeClr val="accent1">
                    <a:lumMod val="50000"/>
                  </a:schemeClr>
                </a:solidFill>
              </a:rPr>
              <a:t>up to $94,400 for a family four</a:t>
            </a:r>
          </a:p>
          <a:p>
            <a:endParaRPr lang="en-US" dirty="0"/>
          </a:p>
        </p:txBody>
      </p:sp>
      <p:sp>
        <p:nvSpPr>
          <p:cNvPr id="2" name="Title 1"/>
          <p:cNvSpPr>
            <a:spLocks noGrp="1"/>
          </p:cNvSpPr>
          <p:nvPr>
            <p:ph type="title"/>
          </p:nvPr>
        </p:nvSpPr>
        <p:spPr>
          <a:xfrm>
            <a:off x="597569" y="89610"/>
            <a:ext cx="10515600" cy="1325563"/>
          </a:xfrm>
        </p:spPr>
        <p:txBody>
          <a:bodyPr>
            <a:normAutofit/>
          </a:bodyPr>
          <a:lstStyle/>
          <a:p>
            <a:r>
              <a:rPr lang="en-US" sz="3600" b="1" dirty="0">
                <a:solidFill>
                  <a:schemeClr val="bg1"/>
                </a:solidFill>
              </a:rPr>
              <a:t>Who’s Eligible for </a:t>
            </a:r>
            <a:r>
              <a:rPr lang="en-US" sz="3600" b="1" dirty="0" smtClean="0">
                <a:solidFill>
                  <a:schemeClr val="bg1"/>
                </a:solidFill>
              </a:rPr>
              <a:t>Lower Premiums?</a:t>
            </a:r>
            <a:endParaRPr lang="en-US" sz="3600" b="1" dirty="0">
              <a:solidFill>
                <a:schemeClr val="bg1"/>
              </a:solidFill>
            </a:endParaRPr>
          </a:p>
        </p:txBody>
      </p:sp>
    </p:spTree>
    <p:extLst>
      <p:ext uri="{BB962C8B-B14F-4D97-AF65-F5344CB8AC3E}">
        <p14:creationId xmlns:p14="http://schemas.microsoft.com/office/powerpoint/2010/main" val="1046654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578864" y="1447800"/>
            <a:ext cx="9192768" cy="4459224"/>
          </a:xfrm>
          <a:prstGeom prst="rect">
            <a:avLst/>
          </a:prstGeom>
          <a:noFill/>
          <a:ln w="9525">
            <a:noFill/>
            <a:miter lim="800000"/>
            <a:headEnd/>
            <a:tailEnd/>
          </a:ln>
          <a:effectLst/>
          <a:extLst/>
        </p:spPr>
      </p:pic>
      <p:sp>
        <p:nvSpPr>
          <p:cNvPr id="3" name="Title 2"/>
          <p:cNvSpPr>
            <a:spLocks noGrp="1"/>
          </p:cNvSpPr>
          <p:nvPr>
            <p:ph type="title"/>
          </p:nvPr>
        </p:nvSpPr>
        <p:spPr>
          <a:xfrm>
            <a:off x="554736" y="122237"/>
            <a:ext cx="10515600" cy="1325563"/>
          </a:xfrm>
        </p:spPr>
        <p:txBody>
          <a:bodyPr>
            <a:normAutofit/>
          </a:bodyPr>
          <a:lstStyle/>
          <a:p>
            <a:r>
              <a:rPr lang="en-US" b="1" dirty="0" smtClean="0">
                <a:solidFill>
                  <a:schemeClr val="bg1"/>
                </a:solidFill>
              </a:rPr>
              <a:t>What are Cost-Sharing Reductions?</a:t>
            </a:r>
            <a:endParaRPr lang="en-US" b="1" dirty="0">
              <a:solidFill>
                <a:schemeClr val="bg1"/>
              </a:solidFill>
            </a:endParaRPr>
          </a:p>
        </p:txBody>
      </p:sp>
    </p:spTree>
    <p:extLst>
      <p:ext uri="{BB962C8B-B14F-4D97-AF65-F5344CB8AC3E}">
        <p14:creationId xmlns:p14="http://schemas.microsoft.com/office/powerpoint/2010/main" val="2871402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 name="Title 1"/>
          <p:cNvSpPr>
            <a:spLocks noGrp="1"/>
          </p:cNvSpPr>
          <p:nvPr>
            <p:ph type="title"/>
          </p:nvPr>
        </p:nvSpPr>
        <p:spPr>
          <a:xfrm>
            <a:off x="485274" y="0"/>
            <a:ext cx="10515600" cy="1325563"/>
          </a:xfrm>
        </p:spPr>
        <p:txBody>
          <a:bodyPr/>
          <a:lstStyle/>
          <a:p>
            <a:r>
              <a:rPr lang="en-US" dirty="0" smtClean="0">
                <a:solidFill>
                  <a:schemeClr val="bg1"/>
                </a:solidFill>
              </a:rPr>
              <a:t>What are Federal Poverty Levels?</a:t>
            </a:r>
            <a:endParaRPr lang="en-US" dirty="0">
              <a:solidFill>
                <a:schemeClr val="bg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5274" y="1512177"/>
            <a:ext cx="10967913" cy="4576658"/>
          </a:xfrm>
        </p:spPr>
      </p:pic>
      <p:sp>
        <p:nvSpPr>
          <p:cNvPr id="6" name="Oval 5"/>
          <p:cNvSpPr/>
          <p:nvPr/>
        </p:nvSpPr>
        <p:spPr>
          <a:xfrm>
            <a:off x="1638300" y="2305050"/>
            <a:ext cx="1536700" cy="4191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38300" y="3590956"/>
            <a:ext cx="1536700" cy="4191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779000" y="3590956"/>
            <a:ext cx="1536700" cy="419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779000" y="2305050"/>
            <a:ext cx="1536700" cy="419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356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3075" name="TextBox 4"/>
          <p:cNvSpPr txBox="1">
            <a:spLocks noChangeArrowheads="1"/>
          </p:cNvSpPr>
          <p:nvPr/>
        </p:nvSpPr>
        <p:spPr bwMode="auto">
          <a:xfrm>
            <a:off x="661642" y="385762"/>
            <a:ext cx="5959475" cy="1062038"/>
          </a:xfrm>
          <a:prstGeom prst="rect">
            <a:avLst/>
          </a:prstGeom>
          <a:noFill/>
          <a:ln w="9525">
            <a:noFill/>
            <a:miter lim="800000"/>
            <a:headEnd/>
            <a:tailEnd/>
          </a:ln>
        </p:spPr>
        <p:txBody>
          <a:bodyPr lIns="0" tIns="0" rIns="0" bIns="0">
            <a:spAutoFit/>
          </a:bodyPr>
          <a:lstStyle/>
          <a:p>
            <a:r>
              <a:rPr lang="en-US" sz="2300" b="1" dirty="0">
                <a:solidFill>
                  <a:schemeClr val="bg1"/>
                </a:solidFill>
                <a:latin typeface="Arial" pitchFamily="34" charset="0"/>
              </a:rPr>
              <a:t>WHO IS ELIGIBLE TO PURCHASE IN THE MARKETPLACE?</a:t>
            </a:r>
          </a:p>
          <a:p>
            <a:endParaRPr lang="en-US" sz="2300" b="1" dirty="0">
              <a:solidFill>
                <a:schemeClr val="bg1"/>
              </a:solidFill>
              <a:latin typeface="Arial" pitchFamily="34" charset="0"/>
            </a:endParaRPr>
          </a:p>
        </p:txBody>
      </p:sp>
      <p:sp>
        <p:nvSpPr>
          <p:cNvPr id="3076" name="TextBox 9"/>
          <p:cNvSpPr txBox="1">
            <a:spLocks noChangeArrowheads="1"/>
          </p:cNvSpPr>
          <p:nvPr/>
        </p:nvSpPr>
        <p:spPr bwMode="auto">
          <a:xfrm>
            <a:off x="2179624" y="1630016"/>
            <a:ext cx="7889519" cy="13239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r>
              <a:rPr lang="en-US" sz="2000" dirty="0" smtClean="0">
                <a:solidFill>
                  <a:schemeClr val="accent5">
                    <a:lumMod val="75000"/>
                  </a:schemeClr>
                </a:solidFill>
                <a:latin typeface="Arial" pitchFamily="34" charset="0"/>
              </a:rPr>
              <a:t>Individuals </a:t>
            </a:r>
            <a:r>
              <a:rPr lang="en-US" sz="2000" dirty="0">
                <a:solidFill>
                  <a:schemeClr val="accent5">
                    <a:lumMod val="75000"/>
                  </a:schemeClr>
                </a:solidFill>
                <a:latin typeface="Arial" pitchFamily="34" charset="0"/>
              </a:rPr>
              <a:t>and families who </a:t>
            </a:r>
            <a:r>
              <a:rPr lang="en-US" sz="2000" b="1" dirty="0">
                <a:solidFill>
                  <a:schemeClr val="accent5">
                    <a:lumMod val="75000"/>
                  </a:schemeClr>
                </a:solidFill>
                <a:latin typeface="Arial" pitchFamily="34" charset="0"/>
              </a:rPr>
              <a:t>DON’T </a:t>
            </a:r>
            <a:r>
              <a:rPr lang="en-US" sz="2000" dirty="0">
                <a:solidFill>
                  <a:schemeClr val="accent5">
                    <a:lumMod val="75000"/>
                  </a:schemeClr>
                </a:solidFill>
                <a:latin typeface="Arial" pitchFamily="34" charset="0"/>
              </a:rPr>
              <a:t>already have access to an affordable health insurance plan through their workplace (or other coverage such as Medicare)</a:t>
            </a:r>
          </a:p>
          <a:p>
            <a:pPr>
              <a:buFont typeface="Arial" pitchFamily="34" charset="0"/>
              <a:buChar char="•"/>
            </a:pPr>
            <a:endParaRPr lang="en-US" sz="2000" dirty="0">
              <a:solidFill>
                <a:srgbClr val="143154"/>
              </a:solidFill>
              <a:latin typeface="Arial" pitchFamily="34" charset="0"/>
            </a:endParaRPr>
          </a:p>
        </p:txBody>
      </p:sp>
      <p:pic>
        <p:nvPicPr>
          <p:cNvPr id="3077" name="Picture 2" descr="https://encrypted-tbn1.gstatic.com/images?q=tbn:ANd9GcSdNMxH2TeByADTGLF6ncgjyQyLI16xsvr3DINIcE74s0OvMeu2SJd4XWmd"/>
          <p:cNvPicPr>
            <a:picLocks noChangeAspect="1" noChangeArrowheads="1"/>
          </p:cNvPicPr>
          <p:nvPr/>
        </p:nvPicPr>
        <p:blipFill>
          <a:blip r:embed="rId3" cstate="print"/>
          <a:srcRect/>
          <a:stretch>
            <a:fillRect/>
          </a:stretch>
        </p:blipFill>
        <p:spPr bwMode="auto">
          <a:xfrm>
            <a:off x="583991" y="1477616"/>
            <a:ext cx="1241048" cy="1166813"/>
          </a:xfrm>
          <a:prstGeom prst="rect">
            <a:avLst/>
          </a:prstGeom>
          <a:noFill/>
          <a:ln w="9525">
            <a:noFill/>
            <a:miter lim="800000"/>
            <a:headEnd/>
            <a:tailEnd/>
          </a:ln>
        </p:spPr>
      </p:pic>
      <p:sp>
        <p:nvSpPr>
          <p:cNvPr id="3078" name="TextBox 10"/>
          <p:cNvSpPr txBox="1">
            <a:spLocks noChangeArrowheads="1"/>
          </p:cNvSpPr>
          <p:nvPr/>
        </p:nvSpPr>
        <p:spPr bwMode="auto">
          <a:xfrm>
            <a:off x="2748349" y="4601816"/>
            <a:ext cx="8403356" cy="10156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1"/>
            <a:endParaRPr lang="en-US" sz="2000" dirty="0">
              <a:solidFill>
                <a:srgbClr val="143154"/>
              </a:solidFill>
              <a:latin typeface="Arial" pitchFamily="34" charset="0"/>
            </a:endParaRPr>
          </a:p>
          <a:p>
            <a:pPr lvl="1"/>
            <a:r>
              <a:rPr lang="en-US" sz="2000" dirty="0" smtClean="0">
                <a:solidFill>
                  <a:schemeClr val="accent5">
                    <a:lumMod val="75000"/>
                  </a:schemeClr>
                </a:solidFill>
                <a:latin typeface="Arial" pitchFamily="34" charset="0"/>
              </a:rPr>
              <a:t> </a:t>
            </a:r>
            <a:r>
              <a:rPr lang="en-US" sz="2000" dirty="0">
                <a:solidFill>
                  <a:schemeClr val="accent5">
                    <a:lumMod val="75000"/>
                  </a:schemeClr>
                </a:solidFill>
                <a:latin typeface="Arial" pitchFamily="34" charset="0"/>
              </a:rPr>
              <a:t>Individuals with pre-existing conditions (who meet the above criteria)</a:t>
            </a:r>
          </a:p>
          <a:p>
            <a:endParaRPr lang="en-US" sz="2000" dirty="0">
              <a:solidFill>
                <a:srgbClr val="143154"/>
              </a:solidFill>
            </a:endParaRPr>
          </a:p>
        </p:txBody>
      </p:sp>
      <p:pic>
        <p:nvPicPr>
          <p:cNvPr id="3079" name="Picture 4" descr="http://thegentlepath.files.wordpress.com/2008/05/scales.png"/>
          <p:cNvPicPr>
            <a:picLocks noChangeAspect="1" noChangeArrowheads="1"/>
          </p:cNvPicPr>
          <p:nvPr/>
        </p:nvPicPr>
        <p:blipFill>
          <a:blip r:embed="rId4" cstate="print"/>
          <a:srcRect/>
          <a:stretch>
            <a:fillRect/>
          </a:stretch>
        </p:blipFill>
        <p:spPr bwMode="auto">
          <a:xfrm>
            <a:off x="9918488" y="2983808"/>
            <a:ext cx="1861572" cy="1600200"/>
          </a:xfrm>
          <a:prstGeom prst="rect">
            <a:avLst/>
          </a:prstGeom>
          <a:noFill/>
          <a:ln w="9525">
            <a:noFill/>
            <a:miter lim="800000"/>
            <a:headEnd/>
            <a:tailEnd/>
          </a:ln>
        </p:spPr>
      </p:pic>
      <p:pic>
        <p:nvPicPr>
          <p:cNvPr id="3080" name="Picture 6" descr="http://www.thehoneyb.com/wp-content/uploads/2010/11/sick-girl-cartoon.jpg"/>
          <p:cNvPicPr>
            <a:picLocks noChangeAspect="1" noChangeArrowheads="1"/>
          </p:cNvPicPr>
          <p:nvPr/>
        </p:nvPicPr>
        <p:blipFill>
          <a:blip r:embed="rId5" cstate="print"/>
          <a:srcRect/>
          <a:stretch>
            <a:fillRect/>
          </a:stretch>
        </p:blipFill>
        <p:spPr bwMode="auto">
          <a:xfrm>
            <a:off x="318052" y="4601816"/>
            <a:ext cx="1950218" cy="1412875"/>
          </a:xfrm>
          <a:prstGeom prst="rect">
            <a:avLst/>
          </a:prstGeom>
          <a:noFill/>
          <a:ln w="9525">
            <a:noFill/>
            <a:miter lim="800000"/>
            <a:headEnd/>
            <a:tailEnd/>
          </a:ln>
        </p:spPr>
      </p:pic>
      <p:sp>
        <p:nvSpPr>
          <p:cNvPr id="3" name="TextBox 2"/>
          <p:cNvSpPr txBox="1"/>
          <p:nvPr/>
        </p:nvSpPr>
        <p:spPr>
          <a:xfrm>
            <a:off x="437679" y="3265263"/>
            <a:ext cx="7384417"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solidFill>
                  <a:schemeClr val="accent5">
                    <a:lumMod val="75000"/>
                  </a:schemeClr>
                </a:solidFill>
                <a:latin typeface="Arial" pitchFamily="34" charset="0"/>
              </a:rPr>
              <a:t> Individuals who </a:t>
            </a:r>
            <a:r>
              <a:rPr lang="en-US" b="1" dirty="0">
                <a:solidFill>
                  <a:schemeClr val="accent5">
                    <a:lumMod val="75000"/>
                  </a:schemeClr>
                </a:solidFill>
                <a:latin typeface="Arial" pitchFamily="34" charset="0"/>
              </a:rPr>
              <a:t>ARE</a:t>
            </a:r>
            <a:r>
              <a:rPr lang="en-US" dirty="0">
                <a:solidFill>
                  <a:schemeClr val="accent5">
                    <a:lumMod val="75000"/>
                  </a:schemeClr>
                </a:solidFill>
                <a:latin typeface="Arial" pitchFamily="34" charset="0"/>
              </a:rPr>
              <a:t> offered insurance </a:t>
            </a:r>
            <a:r>
              <a:rPr lang="en-US" b="1" dirty="0">
                <a:solidFill>
                  <a:schemeClr val="accent5">
                    <a:lumMod val="75000"/>
                  </a:schemeClr>
                </a:solidFill>
                <a:latin typeface="Arial" pitchFamily="34" charset="0"/>
              </a:rPr>
              <a:t>BUT</a:t>
            </a:r>
            <a:r>
              <a:rPr lang="en-US" dirty="0">
                <a:solidFill>
                  <a:schemeClr val="accent5">
                    <a:lumMod val="75000"/>
                  </a:schemeClr>
                </a:solidFill>
                <a:latin typeface="Arial" pitchFamily="34" charset="0"/>
              </a:rPr>
              <a:t> the employee-only premium exceeds 9.5% of employees income or the plan does not meet a 60% minimum actuarial value</a:t>
            </a:r>
            <a:endParaRPr lang="en-US" dirty="0">
              <a:solidFill>
                <a:schemeClr val="accent5">
                  <a:lumMod val="75000"/>
                </a:schemeClr>
              </a:solidFill>
            </a:endParaRPr>
          </a:p>
        </p:txBody>
      </p:sp>
    </p:spTree>
    <p:extLst>
      <p:ext uri="{BB962C8B-B14F-4D97-AF65-F5344CB8AC3E}">
        <p14:creationId xmlns:p14="http://schemas.microsoft.com/office/powerpoint/2010/main" val="3703751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43" y="-2"/>
            <a:ext cx="12192000" cy="6858001"/>
          </a:xfrm>
          <a:prstGeom prst="rect">
            <a:avLst/>
          </a:prstGeom>
        </p:spPr>
      </p:pic>
      <p:sp>
        <p:nvSpPr>
          <p:cNvPr id="2" name="Title 1"/>
          <p:cNvSpPr>
            <a:spLocks noGrp="1"/>
          </p:cNvSpPr>
          <p:nvPr>
            <p:ph type="title"/>
          </p:nvPr>
        </p:nvSpPr>
        <p:spPr>
          <a:xfrm>
            <a:off x="609600" y="237744"/>
            <a:ext cx="10515600" cy="1169480"/>
          </a:xfrm>
        </p:spPr>
        <p:txBody>
          <a:bodyPr>
            <a:normAutofit/>
          </a:bodyPr>
          <a:lstStyle/>
          <a:p>
            <a:r>
              <a:rPr lang="en-US" sz="4800" b="1" dirty="0" smtClean="0">
                <a:solidFill>
                  <a:schemeClr val="bg1"/>
                </a:solidFill>
              </a:rPr>
              <a:t>When can I enroll?</a:t>
            </a:r>
            <a:endParaRPr lang="en-US" sz="4800" b="1" dirty="0">
              <a:solidFill>
                <a:schemeClr val="bg1"/>
              </a:solidFill>
            </a:endParaRPr>
          </a:p>
        </p:txBody>
      </p:sp>
      <p:grpSp>
        <p:nvGrpSpPr>
          <p:cNvPr id="3" name="Group 2"/>
          <p:cNvGrpSpPr/>
          <p:nvPr/>
        </p:nvGrpSpPr>
        <p:grpSpPr>
          <a:xfrm>
            <a:off x="336105" y="1642540"/>
            <a:ext cx="11779695" cy="3917012"/>
            <a:chOff x="336105" y="1642540"/>
            <a:chExt cx="11779695" cy="3917012"/>
          </a:xfrm>
        </p:grpSpPr>
        <p:sp>
          <p:nvSpPr>
            <p:cNvPr id="6" name="Text Box 9"/>
            <p:cNvSpPr txBox="1">
              <a:spLocks noChangeArrowheads="1"/>
            </p:cNvSpPr>
            <p:nvPr/>
          </p:nvSpPr>
          <p:spPr bwMode="auto">
            <a:xfrm>
              <a:off x="654757" y="1642540"/>
              <a:ext cx="1957985" cy="976080"/>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2000" b="1" cap="all">
                  <a:solidFill>
                    <a:srgbClr val="004A8E"/>
                  </a:solidFill>
                  <a:effectLst/>
                  <a:latin typeface="Calibri" panose="020F0502020204030204" pitchFamily="34" charset="0"/>
                  <a:ea typeface="Times New Roman" panose="02020603050405020304" pitchFamily="18" charset="0"/>
                  <a:cs typeface="Times New Roman" panose="02020603050405020304" pitchFamily="18" charset="0"/>
                </a:rPr>
                <a:t>Timeline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7" name="Group 6"/>
            <p:cNvGrpSpPr>
              <a:grpSpLocks/>
            </p:cNvGrpSpPr>
            <p:nvPr/>
          </p:nvGrpSpPr>
          <p:grpSpPr bwMode="auto">
            <a:xfrm>
              <a:off x="336105" y="2354827"/>
              <a:ext cx="11767469" cy="3107049"/>
              <a:chOff x="0" y="0"/>
              <a:chExt cx="91436" cy="13710"/>
            </a:xfrm>
          </p:grpSpPr>
          <p:sp>
            <p:nvSpPr>
              <p:cNvPr id="13" name="Rounded Rectangle 12"/>
              <p:cNvSpPr>
                <a:spLocks noChangeArrowheads="1"/>
              </p:cNvSpPr>
              <p:nvPr/>
            </p:nvSpPr>
            <p:spPr bwMode="auto">
              <a:xfrm>
                <a:off x="0" y="0"/>
                <a:ext cx="91436" cy="13710"/>
              </a:xfrm>
              <a:prstGeom prst="roundRect">
                <a:avLst>
                  <a:gd name="adj" fmla="val 16667"/>
                </a:avLst>
              </a:prstGeom>
              <a:solidFill>
                <a:schemeClr val="accent1">
                  <a:lumMod val="75000"/>
                </a:schemeClr>
              </a:solidFill>
              <a:ln>
                <a:noFill/>
              </a:ln>
              <a:effectLst>
                <a:outerShdw dist="38100" dir="5400000" algn="t"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endParaRPr lang="en-US"/>
              </a:p>
            </p:txBody>
          </p:sp>
          <p:cxnSp>
            <p:nvCxnSpPr>
              <p:cNvPr id="14" name="Straight Connector 13"/>
              <p:cNvCxnSpPr>
                <a:cxnSpLocks noChangeShapeType="1"/>
              </p:cNvCxnSpPr>
              <p:nvPr/>
            </p:nvCxnSpPr>
            <p:spPr bwMode="auto">
              <a:xfrm>
                <a:off x="0" y="4572"/>
                <a:ext cx="91436" cy="0"/>
              </a:xfrm>
              <a:prstGeom prst="line">
                <a:avLst/>
              </a:prstGeom>
              <a:noFill/>
              <a:ln w="38100" cap="rnd">
                <a:solidFill>
                  <a:schemeClr val="bg1">
                    <a:lumMod val="100000"/>
                    <a:lumOff val="0"/>
                  </a:schemeClr>
                </a:solidFill>
                <a:prstDash val="sysDot"/>
                <a:bevel/>
                <a:headEnd/>
                <a:tailEnd/>
              </a:ln>
              <a:extLst>
                <a:ext uri="{909E8E84-426E-40DD-AFC4-6F175D3DCCD1}">
                  <a14:hiddenFill xmlns:a14="http://schemas.microsoft.com/office/drawing/2010/main">
                    <a:noFill/>
                  </a14:hiddenFill>
                </a:ext>
              </a:extLst>
            </p:spPr>
          </p:cxnSp>
          <p:sp>
            <p:nvSpPr>
              <p:cNvPr id="15" name="Oval 14"/>
              <p:cNvSpPr>
                <a:spLocks noChangeArrowheads="1"/>
              </p:cNvSpPr>
              <p:nvPr/>
            </p:nvSpPr>
            <p:spPr bwMode="auto">
              <a:xfrm>
                <a:off x="6762" y="3905"/>
                <a:ext cx="1442" cy="1441"/>
              </a:xfrm>
              <a:prstGeom prst="ellipse">
                <a:avLst/>
              </a:prstGeom>
              <a:solidFill>
                <a:schemeClr val="bg1">
                  <a:lumMod val="100000"/>
                  <a:lumOff val="0"/>
                </a:schemeClr>
              </a:solid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endParaRPr lang="en-US"/>
              </a:p>
            </p:txBody>
          </p:sp>
          <p:sp>
            <p:nvSpPr>
              <p:cNvPr id="16" name="Oval 15"/>
              <p:cNvSpPr>
                <a:spLocks noChangeArrowheads="1"/>
              </p:cNvSpPr>
              <p:nvPr/>
            </p:nvSpPr>
            <p:spPr bwMode="auto">
              <a:xfrm>
                <a:off x="78105" y="3810"/>
                <a:ext cx="1435" cy="1435"/>
              </a:xfrm>
              <a:prstGeom prst="ellipse">
                <a:avLst/>
              </a:prstGeom>
              <a:solidFill>
                <a:schemeClr val="bg1">
                  <a:lumMod val="100000"/>
                  <a:lumOff val="0"/>
                </a:schemeClr>
              </a:solid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endParaRPr lang="en-US"/>
              </a:p>
            </p:txBody>
          </p:sp>
          <p:sp>
            <p:nvSpPr>
              <p:cNvPr id="17" name="Oval 16"/>
              <p:cNvSpPr>
                <a:spLocks noChangeArrowheads="1"/>
              </p:cNvSpPr>
              <p:nvPr/>
            </p:nvSpPr>
            <p:spPr bwMode="auto">
              <a:xfrm>
                <a:off x="61446" y="3905"/>
                <a:ext cx="1435" cy="1435"/>
              </a:xfrm>
              <a:prstGeom prst="ellipse">
                <a:avLst/>
              </a:prstGeom>
              <a:solidFill>
                <a:schemeClr val="bg1">
                  <a:lumMod val="100000"/>
                  <a:lumOff val="0"/>
                </a:schemeClr>
              </a:solid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endParaRPr lang="en-US"/>
              </a:p>
            </p:txBody>
          </p:sp>
          <p:sp>
            <p:nvSpPr>
              <p:cNvPr id="18" name="Oval 17"/>
              <p:cNvSpPr>
                <a:spLocks noChangeArrowheads="1"/>
              </p:cNvSpPr>
              <p:nvPr/>
            </p:nvSpPr>
            <p:spPr bwMode="auto">
              <a:xfrm>
                <a:off x="44462" y="3689"/>
                <a:ext cx="1435" cy="1435"/>
              </a:xfrm>
              <a:prstGeom prst="ellipse">
                <a:avLst/>
              </a:prstGeom>
              <a:solidFill>
                <a:schemeClr val="bg1">
                  <a:lumMod val="100000"/>
                  <a:lumOff val="0"/>
                </a:schemeClr>
              </a:solid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endParaRPr lang="en-US"/>
              </a:p>
            </p:txBody>
          </p:sp>
        </p:grpSp>
        <p:sp>
          <p:nvSpPr>
            <p:cNvPr id="8" name="Text Box 10"/>
            <p:cNvSpPr txBox="1">
              <a:spLocks noChangeArrowheads="1"/>
            </p:cNvSpPr>
            <p:nvPr/>
          </p:nvSpPr>
          <p:spPr bwMode="auto">
            <a:xfrm>
              <a:off x="348331" y="2311541"/>
              <a:ext cx="11767469" cy="94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ctr" anchorCtr="0" upright="1">
              <a:noAutofit/>
            </a:bodyPr>
            <a:lstStyle/>
            <a:p>
              <a:pPr marL="0" marR="0">
                <a:lnSpc>
                  <a:spcPct val="115000"/>
                </a:lnSpc>
                <a:spcBef>
                  <a:spcPts val="1000"/>
                </a:spcBef>
                <a:spcAft>
                  <a:spcPts val="1000"/>
                </a:spcAft>
                <a:tabLst>
                  <a:tab pos="2286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b="1" cap="all" dirty="0" smtClean="0">
                  <a:solidFill>
                    <a:srgbClr val="FFFFFF"/>
                  </a:solidFill>
                  <a:latin typeface="Calibri" panose="020F0502020204030204" pitchFamily="34" charset="0"/>
                  <a:ea typeface="Times New Roman" panose="02020603050405020304" pitchFamily="18" charset="0"/>
                  <a:cs typeface="Times New Roman" panose="02020603050405020304" pitchFamily="18" charset="0"/>
                </a:rPr>
                <a:t>Nov 15, 2014</a:t>
              </a:r>
              <a:r>
                <a:rPr lang="en-US" sz="1600" b="1" cap="all"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b="1" cap="all"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Dec 15, 2014                          Dec 31, 2014                        </a:t>
              </a:r>
              <a:r>
                <a:rPr lang="en-US" sz="1600" b="1" cap="all" dirty="0" smtClean="0">
                  <a:solidFill>
                    <a:srgbClr val="FFFFFF"/>
                  </a:solidFill>
                  <a:latin typeface="Calibri" panose="020F0502020204030204" pitchFamily="34" charset="0"/>
                  <a:ea typeface="Times New Roman" panose="02020603050405020304" pitchFamily="18" charset="0"/>
                  <a:cs typeface="Times New Roman" panose="02020603050405020304" pitchFamily="18" charset="0"/>
                </a:rPr>
                <a:t>Jan 1, 2015</a:t>
              </a:r>
              <a:r>
                <a:rPr lang="en-US" sz="1600" b="1" cap="all"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 </a:t>
              </a:r>
              <a:r>
                <a:rPr lang="en-US" sz="1600" b="1" cap="all" dirty="0" smtClean="0">
                  <a:solidFill>
                    <a:srgbClr val="FFFFFF"/>
                  </a:solidFill>
                  <a:latin typeface="Calibri" panose="020F0502020204030204" pitchFamily="34" charset="0"/>
                  <a:ea typeface="Times New Roman" panose="02020603050405020304" pitchFamily="18" charset="0"/>
                  <a:cs typeface="Times New Roman" panose="02020603050405020304" pitchFamily="18" charset="0"/>
                </a:rPr>
                <a:t>                        </a:t>
              </a:r>
              <a:r>
                <a:rPr lang="en-US" sz="1600" b="1" cap="all" dirty="0" err="1"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feb</a:t>
              </a:r>
              <a:r>
                <a:rPr lang="en-US" sz="1600" b="1" cap="all"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b="1" cap="all"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15, 2015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Box 11"/>
            <p:cNvSpPr txBox="1">
              <a:spLocks noChangeArrowheads="1"/>
            </p:cNvSpPr>
            <p:nvPr/>
          </p:nvSpPr>
          <p:spPr bwMode="auto">
            <a:xfrm>
              <a:off x="474196" y="3611697"/>
              <a:ext cx="1649886" cy="18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75000"/>
                </a:lnSpc>
                <a:spcBef>
                  <a:spcPts val="0"/>
                </a:spcBef>
                <a:spcAft>
                  <a:spcPts val="0"/>
                </a:spcAft>
              </a:pPr>
              <a:r>
                <a:rPr lang="en-US" sz="1400" b="1" cap="all"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First day to sign up for health insurance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Box 13"/>
            <p:cNvSpPr txBox="1">
              <a:spLocks noChangeArrowheads="1"/>
            </p:cNvSpPr>
            <p:nvPr/>
          </p:nvSpPr>
          <p:spPr bwMode="auto">
            <a:xfrm>
              <a:off x="5250628" y="3571131"/>
              <a:ext cx="1863264" cy="189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75000"/>
                </a:lnSpc>
                <a:spcBef>
                  <a:spcPts val="0"/>
                </a:spcBef>
                <a:spcAft>
                  <a:spcPts val="0"/>
                </a:spcAft>
              </a:pPr>
              <a:r>
                <a:rPr lang="en-US" sz="1400" b="1" cap="all"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2014 Health </a:t>
              </a:r>
              <a:r>
                <a:rPr lang="en-US" sz="1400" b="1" cap="all"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Insurance </a:t>
              </a:r>
              <a:r>
                <a:rPr lang="en-US" sz="1400" b="1" cap="all"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coverage and lower costs End</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75000"/>
                </a:lnSpc>
                <a:spcBef>
                  <a:spcPts val="300"/>
                </a:spcBef>
                <a:spcAft>
                  <a:spcPts val="0"/>
                </a:spcAft>
              </a:pPr>
              <a:r>
                <a:rPr lang="en-US" sz="1400" b="1" cap="all"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 Box 14"/>
            <p:cNvSpPr txBox="1">
              <a:spLocks noChangeArrowheads="1"/>
            </p:cNvSpPr>
            <p:nvPr/>
          </p:nvSpPr>
          <p:spPr bwMode="auto">
            <a:xfrm>
              <a:off x="7458669" y="3668581"/>
              <a:ext cx="1755159" cy="189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75000"/>
                </a:lnSpc>
                <a:spcBef>
                  <a:spcPts val="0"/>
                </a:spcBef>
                <a:spcAft>
                  <a:spcPts val="0"/>
                </a:spcAft>
              </a:pPr>
              <a:r>
                <a:rPr lang="en-US" sz="1400" b="1" cap="all"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2015 Health insurance coverage begins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ext Box 15"/>
            <p:cNvSpPr txBox="1">
              <a:spLocks noChangeArrowheads="1"/>
            </p:cNvSpPr>
            <p:nvPr/>
          </p:nvSpPr>
          <p:spPr bwMode="auto">
            <a:xfrm>
              <a:off x="9655643" y="3648184"/>
              <a:ext cx="1649114" cy="189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75000"/>
                </a:lnSpc>
                <a:spcBef>
                  <a:spcPts val="0"/>
                </a:spcBef>
                <a:spcAft>
                  <a:spcPts val="0"/>
                </a:spcAft>
              </a:pPr>
              <a:r>
                <a:rPr lang="en-US" sz="1400" b="1" cap="all"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Last day to sign up for Health insurance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9" name="Oval 18"/>
          <p:cNvSpPr>
            <a:spLocks noChangeArrowheads="1"/>
          </p:cNvSpPr>
          <p:nvPr/>
        </p:nvSpPr>
        <p:spPr bwMode="auto">
          <a:xfrm>
            <a:off x="3823935" y="3216724"/>
            <a:ext cx="210012" cy="369141"/>
          </a:xfrm>
          <a:prstGeom prst="ellipse">
            <a:avLst/>
          </a:prstGeom>
          <a:solidFill>
            <a:schemeClr val="bg1">
              <a:lumMod val="100000"/>
              <a:lumOff val="0"/>
            </a:schemeClr>
          </a:solid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endParaRPr lang="en-US"/>
          </a:p>
        </p:txBody>
      </p:sp>
      <p:sp>
        <p:nvSpPr>
          <p:cNvPr id="20" name="Text Box 13"/>
          <p:cNvSpPr txBox="1">
            <a:spLocks noChangeArrowheads="1"/>
          </p:cNvSpPr>
          <p:nvPr/>
        </p:nvSpPr>
        <p:spPr bwMode="auto">
          <a:xfrm>
            <a:off x="3058978" y="3629151"/>
            <a:ext cx="1749835" cy="137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75000"/>
              </a:lnSpc>
              <a:spcBef>
                <a:spcPts val="0"/>
              </a:spcBef>
              <a:spcAft>
                <a:spcPts val="0"/>
              </a:spcAft>
            </a:pPr>
            <a:r>
              <a:rPr lang="en-US" sz="1400" b="1" cap="all" dirty="0" smtClean="0">
                <a:solidFill>
                  <a:srgbClr val="FFFFFF"/>
                </a:solidFill>
                <a:latin typeface="Calibri" panose="020F0502020204030204" pitchFamily="34" charset="0"/>
                <a:ea typeface="Times New Roman" panose="02020603050405020304" pitchFamily="18" charset="0"/>
                <a:cs typeface="Times New Roman" panose="02020603050405020304" pitchFamily="18" charset="0"/>
              </a:rPr>
              <a:t>Last day to sign up for Jan 1</a:t>
            </a:r>
            <a:r>
              <a:rPr lang="en-US" sz="1400" b="1" cap="all" baseline="30000" dirty="0" smtClean="0">
                <a:solidFill>
                  <a:srgbClr val="FFFFFF"/>
                </a:solidFill>
                <a:latin typeface="Calibri" panose="020F0502020204030204" pitchFamily="34" charset="0"/>
                <a:ea typeface="Times New Roman" panose="02020603050405020304" pitchFamily="18" charset="0"/>
                <a:cs typeface="Times New Roman" panose="02020603050405020304" pitchFamily="18" charset="0"/>
              </a:rPr>
              <a:t>st</a:t>
            </a:r>
            <a:r>
              <a:rPr lang="en-US" sz="1400" b="1" cap="all" dirty="0" smtClean="0">
                <a:solidFill>
                  <a:srgbClr val="FFFFFF"/>
                </a:solidFill>
                <a:latin typeface="Calibri" panose="020F0502020204030204" pitchFamily="34" charset="0"/>
                <a:ea typeface="Times New Roman" panose="02020603050405020304" pitchFamily="18" charset="0"/>
                <a:cs typeface="Times New Roman" panose="02020603050405020304" pitchFamily="18" charset="0"/>
              </a:rPr>
              <a:t> coverage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75000"/>
              </a:lnSpc>
              <a:spcBef>
                <a:spcPts val="300"/>
              </a:spcBef>
              <a:spcAft>
                <a:spcPts val="0"/>
              </a:spcAft>
            </a:pPr>
            <a:r>
              <a:rPr lang="en-US" sz="1400" b="1" cap="all"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1958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2" name="Title 1"/>
          <p:cNvSpPr>
            <a:spLocks noGrp="1"/>
          </p:cNvSpPr>
          <p:nvPr>
            <p:ph type="title"/>
          </p:nvPr>
        </p:nvSpPr>
        <p:spPr>
          <a:xfrm>
            <a:off x="527304" y="80618"/>
            <a:ext cx="10515600" cy="1325563"/>
          </a:xfrm>
        </p:spPr>
        <p:txBody>
          <a:bodyPr/>
          <a:lstStyle/>
          <a:p>
            <a:r>
              <a:rPr lang="en-US" b="1" dirty="0" smtClean="0">
                <a:solidFill>
                  <a:schemeClr val="bg1"/>
                </a:solidFill>
              </a:rPr>
              <a:t>What Special Enrollment Periods?</a:t>
            </a:r>
            <a:endParaRPr lang="en-US" b="1" dirty="0">
              <a:solidFill>
                <a:schemeClr val="bg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45436"/>
          <a:stretch/>
        </p:blipFill>
        <p:spPr>
          <a:xfrm>
            <a:off x="863600" y="1486798"/>
            <a:ext cx="10179304" cy="4473112"/>
          </a:xfrm>
          <a:prstGeom prst="rect">
            <a:avLst/>
          </a:prstGeom>
        </p:spPr>
      </p:pic>
    </p:spTree>
    <p:extLst>
      <p:ext uri="{BB962C8B-B14F-4D97-AF65-F5344CB8AC3E}">
        <p14:creationId xmlns:p14="http://schemas.microsoft.com/office/powerpoint/2010/main" val="2311409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2" name="Title 1"/>
          <p:cNvSpPr>
            <a:spLocks noGrp="1"/>
          </p:cNvSpPr>
          <p:nvPr>
            <p:ph type="title"/>
          </p:nvPr>
        </p:nvSpPr>
        <p:spPr>
          <a:xfrm>
            <a:off x="499533" y="285960"/>
            <a:ext cx="10515600" cy="1030288"/>
          </a:xfrm>
        </p:spPr>
        <p:txBody>
          <a:bodyPr>
            <a:normAutofit/>
          </a:bodyPr>
          <a:lstStyle/>
          <a:p>
            <a:r>
              <a:rPr lang="en-US" sz="2600" b="1" dirty="0" smtClean="0">
                <a:solidFill>
                  <a:schemeClr val="bg1"/>
                </a:solidFill>
              </a:rPr>
              <a:t>What companies are offering insurance in the Marketplace?</a:t>
            </a:r>
            <a:endParaRPr lang="en-US" sz="2600" b="1" dirty="0">
              <a:solidFill>
                <a:schemeClr val="bg1"/>
              </a:solidFill>
            </a:endParaRPr>
          </a:p>
        </p:txBody>
      </p:sp>
      <p:grpSp>
        <p:nvGrpSpPr>
          <p:cNvPr id="15" name="Group 14"/>
          <p:cNvGrpSpPr/>
          <p:nvPr/>
        </p:nvGrpSpPr>
        <p:grpSpPr>
          <a:xfrm>
            <a:off x="1000853" y="1514856"/>
            <a:ext cx="10190294" cy="4556335"/>
            <a:chOff x="824839" y="1514856"/>
            <a:chExt cx="9773058" cy="4572000"/>
          </a:xfrm>
        </p:grpSpPr>
        <p:grpSp>
          <p:nvGrpSpPr>
            <p:cNvPr id="3" name="Group 2"/>
            <p:cNvGrpSpPr/>
            <p:nvPr/>
          </p:nvGrpSpPr>
          <p:grpSpPr>
            <a:xfrm>
              <a:off x="1444753" y="1514856"/>
              <a:ext cx="9153144" cy="4572000"/>
              <a:chOff x="679009" y="1524000"/>
              <a:chExt cx="8022395" cy="4572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600200"/>
                <a:ext cx="2556144" cy="7711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7025" y="1524000"/>
                <a:ext cx="1905000" cy="14192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0827" y="3019425"/>
                <a:ext cx="1577395" cy="122511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009" y="1600200"/>
                <a:ext cx="2368992" cy="84230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0" y="4046650"/>
                <a:ext cx="1957037" cy="204935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20919" y="2678209"/>
                <a:ext cx="1993379" cy="117941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7849" y="4139649"/>
                <a:ext cx="1651551" cy="1651551"/>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27443" y="4572000"/>
                <a:ext cx="2473961" cy="1141828"/>
              </a:xfrm>
              <a:prstGeom prst="rect">
                <a:avLst/>
              </a:prstGeom>
            </p:spPr>
          </p:pic>
        </p:gr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4839" y="2608756"/>
              <a:ext cx="4105275" cy="1428750"/>
            </a:xfrm>
            <a:prstGeom prst="rect">
              <a:avLst/>
            </a:prstGeom>
          </p:spPr>
        </p:pic>
      </p:grpSp>
    </p:spTree>
    <p:extLst>
      <p:ext uri="{BB962C8B-B14F-4D97-AF65-F5344CB8AC3E}">
        <p14:creationId xmlns:p14="http://schemas.microsoft.com/office/powerpoint/2010/main" val="3183864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2" name="Title 1"/>
          <p:cNvSpPr>
            <a:spLocks noGrp="1"/>
          </p:cNvSpPr>
          <p:nvPr>
            <p:ph type="title"/>
          </p:nvPr>
        </p:nvSpPr>
        <p:spPr>
          <a:xfrm>
            <a:off x="508000" y="111125"/>
            <a:ext cx="8703733" cy="1325563"/>
          </a:xfrm>
        </p:spPr>
        <p:txBody>
          <a:bodyPr>
            <a:normAutofit/>
          </a:bodyPr>
          <a:lstStyle/>
          <a:p>
            <a:r>
              <a:rPr lang="en-US" sz="3000" b="1" dirty="0" smtClean="0">
                <a:solidFill>
                  <a:schemeClr val="bg1"/>
                </a:solidFill>
              </a:rPr>
              <a:t>Why should I consider purchasing health insurance?</a:t>
            </a:r>
            <a:endParaRPr lang="en-US" sz="3000" b="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1485899"/>
            <a:ext cx="11181302" cy="4389968"/>
          </a:xfrm>
          <a:prstGeom prst="rect">
            <a:avLst/>
          </a:prstGeom>
        </p:spPr>
      </p:pic>
    </p:spTree>
    <p:extLst>
      <p:ext uri="{BB962C8B-B14F-4D97-AF65-F5344CB8AC3E}">
        <p14:creationId xmlns:p14="http://schemas.microsoft.com/office/powerpoint/2010/main" val="3021317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 name="Title 1"/>
          <p:cNvSpPr>
            <a:spLocks noGrp="1"/>
          </p:cNvSpPr>
          <p:nvPr>
            <p:ph type="title"/>
          </p:nvPr>
        </p:nvSpPr>
        <p:spPr>
          <a:xfrm>
            <a:off x="527304" y="118237"/>
            <a:ext cx="10515600" cy="1325563"/>
          </a:xfrm>
        </p:spPr>
        <p:txBody>
          <a:bodyPr/>
          <a:lstStyle/>
          <a:p>
            <a:r>
              <a:rPr lang="en-US" b="1" dirty="0" smtClean="0">
                <a:solidFill>
                  <a:schemeClr val="bg1"/>
                </a:solidFill>
              </a:rPr>
              <a:t>How does ACA affect consumers?</a:t>
            </a:r>
            <a:endParaRPr lang="en-US" b="1" dirty="0">
              <a:solidFill>
                <a:schemeClr val="bg1"/>
              </a:solidFill>
            </a:endParaRPr>
          </a:p>
        </p:txBody>
      </p:sp>
      <p:sp>
        <p:nvSpPr>
          <p:cNvPr id="6" name="Content Placeholder 1"/>
          <p:cNvSpPr>
            <a:spLocks noGrp="1"/>
          </p:cNvSpPr>
          <p:nvPr>
            <p:ph idx="1"/>
          </p:nvPr>
        </p:nvSpPr>
        <p:spPr>
          <a:xfrm>
            <a:off x="1005840" y="1562037"/>
            <a:ext cx="10037064" cy="1126299"/>
          </a:xfrm>
        </p:spPr>
        <p:txBody>
          <a:bodyPr>
            <a:normAutofit/>
          </a:bodyPr>
          <a:lstStyle/>
          <a:p>
            <a:pPr marL="0" indent="0" algn="ctr">
              <a:buNone/>
            </a:pPr>
            <a:r>
              <a:rPr lang="en-US" b="1" i="1" u="sng" dirty="0" smtClean="0"/>
              <a:t>The Affordable Care Act increases access to health coverage for consumers through:</a:t>
            </a:r>
          </a:p>
          <a:p>
            <a:pPr marL="0" indent="0">
              <a:buNone/>
            </a:pPr>
            <a:endParaRPr lang="en-US" b="1" u="sng" dirty="0" smtClean="0"/>
          </a:p>
        </p:txBody>
      </p:sp>
      <p:sp>
        <p:nvSpPr>
          <p:cNvPr id="3" name="TextBox 2"/>
          <p:cNvSpPr txBox="1"/>
          <p:nvPr/>
        </p:nvSpPr>
        <p:spPr>
          <a:xfrm>
            <a:off x="1254252" y="2651125"/>
            <a:ext cx="9788652" cy="338554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marL="285750" indent="-285750">
              <a:buFont typeface="Wingdings" panose="05000000000000000000" pitchFamily="2" charset="2"/>
              <a:buChar char="ü"/>
            </a:pPr>
            <a:endParaRPr lang="en-US" sz="2800" dirty="0" smtClean="0"/>
          </a:p>
          <a:p>
            <a:pPr marL="285750" indent="-285750">
              <a:buFont typeface="Wingdings" panose="05000000000000000000" pitchFamily="2" charset="2"/>
              <a:buChar char="ü"/>
            </a:pPr>
            <a:r>
              <a:rPr lang="en-US" sz="2800" dirty="0" smtClean="0"/>
              <a:t>Access </a:t>
            </a:r>
            <a:r>
              <a:rPr lang="en-US" sz="2800" dirty="0"/>
              <a:t>to certain free </a:t>
            </a:r>
            <a:r>
              <a:rPr lang="en-US" sz="2800" dirty="0" smtClean="0"/>
              <a:t>preventive services</a:t>
            </a:r>
            <a:endParaRPr lang="en-US" sz="2800" dirty="0"/>
          </a:p>
          <a:p>
            <a:pPr marL="285750" indent="-285750">
              <a:buFont typeface="Wingdings" panose="05000000000000000000" pitchFamily="2" charset="2"/>
              <a:buChar char="ü"/>
            </a:pPr>
            <a:r>
              <a:rPr lang="en-US" sz="2800" dirty="0"/>
              <a:t>Health coverage for pre-existing conditions </a:t>
            </a:r>
            <a:endParaRPr lang="en-US" sz="2800" dirty="0" smtClean="0"/>
          </a:p>
          <a:p>
            <a:pPr marL="285750" indent="-285750">
              <a:buFont typeface="Wingdings" panose="05000000000000000000" pitchFamily="2" charset="2"/>
              <a:buChar char="ü"/>
            </a:pPr>
            <a:r>
              <a:rPr lang="en-US" sz="2800" dirty="0"/>
              <a:t>Access to health coverage through the Marketplace</a:t>
            </a:r>
          </a:p>
          <a:p>
            <a:pPr marL="285750" indent="-285750">
              <a:buFont typeface="Wingdings" panose="05000000000000000000" pitchFamily="2" charset="2"/>
              <a:buChar char="ü"/>
            </a:pPr>
            <a:r>
              <a:rPr lang="en-US" sz="2800" dirty="0"/>
              <a:t>Health coverage for young adults up to age 26 on their parents’ health plan</a:t>
            </a:r>
          </a:p>
          <a:p>
            <a:pPr marL="285750" indent="-285750">
              <a:buFont typeface="Wingdings" panose="05000000000000000000" pitchFamily="2" charset="2"/>
              <a:buChar char="ü"/>
            </a:pPr>
            <a:endParaRPr lang="en-US" sz="2800" dirty="0"/>
          </a:p>
          <a:p>
            <a:endParaRPr lang="en-US" dirty="0"/>
          </a:p>
        </p:txBody>
      </p:sp>
    </p:spTree>
    <p:extLst>
      <p:ext uri="{BB962C8B-B14F-4D97-AF65-F5344CB8AC3E}">
        <p14:creationId xmlns:p14="http://schemas.microsoft.com/office/powerpoint/2010/main" val="3178097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 name="Title 1"/>
          <p:cNvSpPr>
            <a:spLocks noGrp="1"/>
          </p:cNvSpPr>
          <p:nvPr>
            <p:ph type="title"/>
          </p:nvPr>
        </p:nvSpPr>
        <p:spPr>
          <a:xfrm>
            <a:off x="454152" y="145669"/>
            <a:ext cx="10515600" cy="1325563"/>
          </a:xfrm>
        </p:spPr>
        <p:txBody>
          <a:bodyPr>
            <a:normAutofit/>
          </a:bodyPr>
          <a:lstStyle/>
          <a:p>
            <a:r>
              <a:rPr lang="en-US" sz="3200" dirty="0" smtClean="0">
                <a:solidFill>
                  <a:schemeClr val="bg1"/>
                </a:solidFill>
              </a:rPr>
              <a:t>What if I’m already enrolled in the Marketplace?</a:t>
            </a:r>
            <a:endParaRPr lang="en-US" sz="3200"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17731718"/>
              </p:ext>
            </p:extLst>
          </p:nvPr>
        </p:nvGraphicFramePr>
        <p:xfrm>
          <a:off x="765175" y="1743074"/>
          <a:ext cx="11231753" cy="4145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1454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3" name="Content Placeholder 2"/>
          <p:cNvSpPr>
            <a:spLocks noGrp="1"/>
          </p:cNvSpPr>
          <p:nvPr>
            <p:ph idx="1"/>
          </p:nvPr>
        </p:nvSpPr>
        <p:spPr>
          <a:xfrm>
            <a:off x="1776984" y="1434978"/>
            <a:ext cx="8458200" cy="4525963"/>
          </a:xfrm>
          <a:solidFill>
            <a:schemeClr val="accent1">
              <a:lumMod val="75000"/>
            </a:schemeClr>
          </a:solidFill>
        </p:spPr>
        <p:txBody>
          <a:bodyPr>
            <a:normAutofit/>
          </a:bodyPr>
          <a:lstStyle/>
          <a:p>
            <a:pPr marL="0" indent="0" algn="ctr">
              <a:spcBef>
                <a:spcPts val="3000"/>
              </a:spcBef>
              <a:spcAft>
                <a:spcPts val="1200"/>
              </a:spcAft>
              <a:buNone/>
            </a:pPr>
            <a:r>
              <a:rPr lang="en-US" b="1" dirty="0" smtClean="0">
                <a:solidFill>
                  <a:schemeClr val="bg1"/>
                </a:solidFill>
              </a:rPr>
              <a:t>Individual Mandate: </a:t>
            </a:r>
            <a:endParaRPr lang="en-US" b="1" dirty="0">
              <a:solidFill>
                <a:schemeClr val="bg1"/>
              </a:solidFill>
            </a:endParaRPr>
          </a:p>
          <a:p>
            <a:pPr marL="0" indent="0" algn="ctr">
              <a:spcBef>
                <a:spcPts val="3000"/>
              </a:spcBef>
              <a:spcAft>
                <a:spcPts val="1200"/>
              </a:spcAft>
              <a:buNone/>
            </a:pPr>
            <a:r>
              <a:rPr lang="en-US" dirty="0" smtClean="0">
                <a:solidFill>
                  <a:schemeClr val="bg1"/>
                </a:solidFill>
              </a:rPr>
              <a:t>The </a:t>
            </a:r>
            <a:r>
              <a:rPr lang="en-US" dirty="0">
                <a:solidFill>
                  <a:schemeClr val="bg1"/>
                </a:solidFill>
              </a:rPr>
              <a:t>individual responsibility requirement, also known as the individual mandate, is a provision of the Affordable </a:t>
            </a:r>
            <a:r>
              <a:rPr lang="en-US" dirty="0" smtClean="0">
                <a:solidFill>
                  <a:schemeClr val="bg1"/>
                </a:solidFill>
              </a:rPr>
              <a:t>Care </a:t>
            </a:r>
            <a:r>
              <a:rPr lang="en-US" dirty="0">
                <a:solidFill>
                  <a:schemeClr val="bg1"/>
                </a:solidFill>
              </a:rPr>
              <a:t>Act requiring that all citizens </a:t>
            </a:r>
            <a:r>
              <a:rPr lang="en-US" b="1" dirty="0">
                <a:solidFill>
                  <a:schemeClr val="accent2"/>
                </a:solidFill>
              </a:rPr>
              <a:t>obtain a minimum standard of health insurance coverage starting in </a:t>
            </a:r>
            <a:r>
              <a:rPr lang="en-US" b="1" dirty="0" smtClean="0">
                <a:solidFill>
                  <a:schemeClr val="accent2"/>
                </a:solidFill>
              </a:rPr>
              <a:t>2014 OR obtain </a:t>
            </a:r>
            <a:r>
              <a:rPr lang="en-US" b="1" dirty="0">
                <a:solidFill>
                  <a:schemeClr val="accent2"/>
                </a:solidFill>
              </a:rPr>
              <a:t>an </a:t>
            </a:r>
            <a:r>
              <a:rPr lang="en-US" b="1" dirty="0" smtClean="0">
                <a:solidFill>
                  <a:schemeClr val="accent2"/>
                </a:solidFill>
              </a:rPr>
              <a:t>exemption OR </a:t>
            </a:r>
            <a:r>
              <a:rPr lang="en-US" b="1" dirty="0">
                <a:solidFill>
                  <a:schemeClr val="accent2"/>
                </a:solidFill>
              </a:rPr>
              <a:t>pay </a:t>
            </a:r>
            <a:r>
              <a:rPr lang="en-US" b="1" dirty="0" smtClean="0">
                <a:solidFill>
                  <a:schemeClr val="accent2"/>
                </a:solidFill>
              </a:rPr>
              <a:t>a fine </a:t>
            </a:r>
            <a:r>
              <a:rPr lang="en-US" dirty="0">
                <a:solidFill>
                  <a:schemeClr val="bg1"/>
                </a:solidFill>
              </a:rPr>
              <a:t>when filing their federal income tax return</a:t>
            </a:r>
            <a:r>
              <a:rPr lang="en-US" dirty="0" smtClean="0">
                <a:solidFill>
                  <a:schemeClr val="bg1"/>
                </a:solidFill>
              </a:rPr>
              <a:t>.</a:t>
            </a:r>
          </a:p>
        </p:txBody>
      </p:sp>
      <p:sp>
        <p:nvSpPr>
          <p:cNvPr id="2" name="Title 1"/>
          <p:cNvSpPr>
            <a:spLocks noGrp="1"/>
          </p:cNvSpPr>
          <p:nvPr>
            <p:ph type="title"/>
          </p:nvPr>
        </p:nvSpPr>
        <p:spPr>
          <a:xfrm>
            <a:off x="518160" y="82298"/>
            <a:ext cx="10515600" cy="1325563"/>
          </a:xfrm>
        </p:spPr>
        <p:txBody>
          <a:bodyPr>
            <a:normAutofit/>
          </a:bodyPr>
          <a:lstStyle/>
          <a:p>
            <a:r>
              <a:rPr lang="en-US" sz="4000" b="1" dirty="0" smtClean="0">
                <a:solidFill>
                  <a:schemeClr val="bg1"/>
                </a:solidFill>
              </a:rPr>
              <a:t>What does ACA require me to do?</a:t>
            </a:r>
            <a:endParaRPr lang="en-US" sz="4000" b="1" dirty="0">
              <a:solidFill>
                <a:schemeClr val="bg1"/>
              </a:solidFill>
            </a:endParaRPr>
          </a:p>
        </p:txBody>
      </p:sp>
    </p:spTree>
    <p:extLst>
      <p:ext uri="{BB962C8B-B14F-4D97-AF65-F5344CB8AC3E}">
        <p14:creationId xmlns:p14="http://schemas.microsoft.com/office/powerpoint/2010/main" val="729492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2" name="Title 1"/>
          <p:cNvSpPr>
            <a:spLocks noGrp="1"/>
          </p:cNvSpPr>
          <p:nvPr>
            <p:ph type="title"/>
          </p:nvPr>
        </p:nvSpPr>
        <p:spPr>
          <a:xfrm>
            <a:off x="701040" y="93503"/>
            <a:ext cx="10515600" cy="1325563"/>
          </a:xfrm>
        </p:spPr>
        <p:txBody>
          <a:bodyPr/>
          <a:lstStyle/>
          <a:p>
            <a:r>
              <a:rPr lang="en-US" b="1" dirty="0" smtClean="0">
                <a:solidFill>
                  <a:schemeClr val="bg1"/>
                </a:solidFill>
              </a:rPr>
              <a:t>How much is the fine?</a:t>
            </a:r>
            <a:endParaRPr lang="en-US" b="1" dirty="0">
              <a:solidFill>
                <a:schemeClr val="bg1"/>
              </a:solidFill>
            </a:endParaRPr>
          </a:p>
        </p:txBody>
      </p:sp>
      <p:pic>
        <p:nvPicPr>
          <p:cNvPr id="6" name="Picture 2" descr="C:\Users\Jason Stevenson\Desktop\Smart graphics\ACA-graphic-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639" y="1512570"/>
            <a:ext cx="11506467" cy="45529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223457" y="5323897"/>
            <a:ext cx="2704650" cy="461665"/>
          </a:xfrm>
          <a:prstGeom prst="rect">
            <a:avLst/>
          </a:prstGeom>
          <a:noFill/>
        </p:spPr>
        <p:txBody>
          <a:bodyPr wrap="none" rtlCol="0">
            <a:spAutoFit/>
          </a:bodyPr>
          <a:lstStyle/>
          <a:p>
            <a:pPr algn="ctr"/>
            <a:r>
              <a:rPr lang="en-US" sz="2400" b="1" dirty="0">
                <a:solidFill>
                  <a:srgbClr val="FF0000"/>
                </a:solidFill>
              </a:rPr>
              <a:t>u</a:t>
            </a:r>
            <a:r>
              <a:rPr lang="en-US" sz="2400" b="1" dirty="0" smtClean="0">
                <a:solidFill>
                  <a:srgbClr val="FF0000"/>
                </a:solidFill>
              </a:rPr>
              <a:t>p to $2,085/family</a:t>
            </a:r>
          </a:p>
        </p:txBody>
      </p:sp>
      <p:sp>
        <p:nvSpPr>
          <p:cNvPr id="8" name="TextBox 7"/>
          <p:cNvSpPr txBox="1"/>
          <p:nvPr/>
        </p:nvSpPr>
        <p:spPr>
          <a:xfrm>
            <a:off x="1980778" y="5323898"/>
            <a:ext cx="2537938" cy="461665"/>
          </a:xfrm>
          <a:prstGeom prst="rect">
            <a:avLst/>
          </a:prstGeom>
          <a:noFill/>
        </p:spPr>
        <p:txBody>
          <a:bodyPr wrap="none" rtlCol="0">
            <a:spAutoFit/>
          </a:bodyPr>
          <a:lstStyle/>
          <a:p>
            <a:pPr algn="ctr"/>
            <a:r>
              <a:rPr lang="en-US" sz="2400" b="1" dirty="0" smtClean="0">
                <a:solidFill>
                  <a:srgbClr val="FF0000"/>
                </a:solidFill>
                <a:latin typeface="+mn-lt"/>
              </a:rPr>
              <a:t> up to $285/family</a:t>
            </a:r>
          </a:p>
        </p:txBody>
      </p:sp>
      <p:sp>
        <p:nvSpPr>
          <p:cNvPr id="9" name="TextBox 8"/>
          <p:cNvSpPr txBox="1"/>
          <p:nvPr/>
        </p:nvSpPr>
        <p:spPr>
          <a:xfrm>
            <a:off x="5636582" y="5323898"/>
            <a:ext cx="2469009" cy="461665"/>
          </a:xfrm>
          <a:prstGeom prst="rect">
            <a:avLst/>
          </a:prstGeom>
          <a:noFill/>
        </p:spPr>
        <p:txBody>
          <a:bodyPr wrap="none" rtlCol="0">
            <a:spAutoFit/>
          </a:bodyPr>
          <a:lstStyle/>
          <a:p>
            <a:pPr algn="ctr"/>
            <a:r>
              <a:rPr lang="en-US" sz="2400" b="1" dirty="0" smtClean="0">
                <a:solidFill>
                  <a:srgbClr val="FF0000"/>
                </a:solidFill>
              </a:rPr>
              <a:t>up to $975/family</a:t>
            </a:r>
          </a:p>
        </p:txBody>
      </p:sp>
    </p:spTree>
    <p:extLst>
      <p:ext uri="{BB962C8B-B14F-4D97-AF65-F5344CB8AC3E}">
        <p14:creationId xmlns:p14="http://schemas.microsoft.com/office/powerpoint/2010/main" val="1421756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0" name="TextBox 19"/>
          <p:cNvSpPr txBox="1"/>
          <p:nvPr/>
        </p:nvSpPr>
        <p:spPr>
          <a:xfrm>
            <a:off x="1752600" y="1676401"/>
            <a:ext cx="8610600" cy="461665"/>
          </a:xfrm>
          <a:prstGeom prst="rect">
            <a:avLst/>
          </a:prstGeom>
          <a:noFill/>
        </p:spPr>
        <p:txBody>
          <a:bodyPr wrap="square" rtlCol="0">
            <a:spAutoFit/>
          </a:bodyPr>
          <a:lstStyle/>
          <a:p>
            <a:pPr fontAlgn="base"/>
            <a:endParaRPr lang="en-US" sz="2400" dirty="0">
              <a:latin typeface="Arial" pitchFamily="34" charset="0"/>
              <a:cs typeface="Arial" pitchFamily="34" charset="0"/>
            </a:endParaRPr>
          </a:p>
        </p:txBody>
      </p:sp>
      <p:sp>
        <p:nvSpPr>
          <p:cNvPr id="3" name="Content Placeholder 2"/>
          <p:cNvSpPr>
            <a:spLocks noGrp="1"/>
          </p:cNvSpPr>
          <p:nvPr>
            <p:ph idx="1"/>
          </p:nvPr>
        </p:nvSpPr>
        <p:spPr>
          <a:xfrm>
            <a:off x="524934" y="1508126"/>
            <a:ext cx="11108266" cy="4545541"/>
          </a:xfrm>
          <a:solidFill>
            <a:schemeClr val="accent1">
              <a:lumMod val="75000"/>
            </a:schemeClr>
          </a:solidFill>
          <a:ln>
            <a:solidFill>
              <a:schemeClr val="accent1">
                <a:lumMod val="75000"/>
              </a:schemeClr>
            </a:solidFill>
          </a:ln>
        </p:spPr>
        <p:txBody>
          <a:bodyPr>
            <a:normAutofit lnSpcReduction="10000"/>
          </a:bodyPr>
          <a:lstStyle/>
          <a:p>
            <a:pPr marL="0" indent="0" fontAlgn="base">
              <a:buNone/>
            </a:pPr>
            <a:r>
              <a:rPr lang="en-US" dirty="0" smtClean="0">
                <a:solidFill>
                  <a:schemeClr val="bg1"/>
                </a:solidFill>
                <a:cs typeface="Arial" pitchFamily="34" charset="0"/>
              </a:rPr>
              <a:t>People Who:</a:t>
            </a:r>
          </a:p>
          <a:p>
            <a:pPr lvl="1" fontAlgn="base">
              <a:buFont typeface="Wingdings" panose="05000000000000000000" pitchFamily="2" charset="2"/>
              <a:buChar char="ü"/>
            </a:pPr>
            <a:r>
              <a:rPr lang="en-US" dirty="0" smtClean="0">
                <a:solidFill>
                  <a:schemeClr val="bg1"/>
                </a:solidFill>
                <a:cs typeface="Arial" pitchFamily="34" charset="0"/>
              </a:rPr>
              <a:t>are </a:t>
            </a:r>
            <a:r>
              <a:rPr lang="en-US" dirty="0">
                <a:solidFill>
                  <a:schemeClr val="bg1"/>
                </a:solidFill>
                <a:cs typeface="Arial" pitchFamily="34" charset="0"/>
              </a:rPr>
              <a:t>uninsured for </a:t>
            </a:r>
            <a:r>
              <a:rPr lang="en-US" b="1" dirty="0">
                <a:solidFill>
                  <a:schemeClr val="accent2"/>
                </a:solidFill>
                <a:cs typeface="Arial" pitchFamily="34" charset="0"/>
              </a:rPr>
              <a:t>less than 3 </a:t>
            </a:r>
            <a:r>
              <a:rPr lang="en-US" dirty="0">
                <a:solidFill>
                  <a:schemeClr val="bg1"/>
                </a:solidFill>
                <a:cs typeface="Arial" pitchFamily="34" charset="0"/>
              </a:rPr>
              <a:t>months of the </a:t>
            </a:r>
            <a:r>
              <a:rPr lang="en-US" dirty="0" smtClean="0">
                <a:solidFill>
                  <a:schemeClr val="bg1"/>
                </a:solidFill>
                <a:cs typeface="Arial" pitchFamily="34" charset="0"/>
              </a:rPr>
              <a:t>year</a:t>
            </a:r>
          </a:p>
          <a:p>
            <a:pPr lvl="1" fontAlgn="base">
              <a:buFont typeface="Wingdings" panose="05000000000000000000" pitchFamily="2" charset="2"/>
              <a:buChar char="ü"/>
            </a:pPr>
            <a:r>
              <a:rPr lang="en-US" dirty="0">
                <a:solidFill>
                  <a:schemeClr val="bg1"/>
                </a:solidFill>
                <a:cs typeface="Arial" pitchFamily="34" charset="0"/>
              </a:rPr>
              <a:t>c</a:t>
            </a:r>
            <a:r>
              <a:rPr lang="en-US" dirty="0" smtClean="0">
                <a:solidFill>
                  <a:schemeClr val="bg1"/>
                </a:solidFill>
                <a:cs typeface="Arial" pitchFamily="34" charset="0"/>
              </a:rPr>
              <a:t>an’t find </a:t>
            </a:r>
            <a:r>
              <a:rPr lang="en-US" b="1" dirty="0" smtClean="0">
                <a:solidFill>
                  <a:schemeClr val="accent2"/>
                </a:solidFill>
                <a:cs typeface="Arial" pitchFamily="34" charset="0"/>
              </a:rPr>
              <a:t>affordable </a:t>
            </a:r>
            <a:r>
              <a:rPr lang="en-US" dirty="0" smtClean="0">
                <a:solidFill>
                  <a:schemeClr val="bg1"/>
                </a:solidFill>
                <a:cs typeface="Arial" pitchFamily="34" charset="0"/>
              </a:rPr>
              <a:t>health insurance</a:t>
            </a:r>
            <a:endParaRPr lang="en-US" dirty="0">
              <a:solidFill>
                <a:schemeClr val="bg1"/>
              </a:solidFill>
              <a:cs typeface="Arial" pitchFamily="34" charset="0"/>
            </a:endParaRPr>
          </a:p>
          <a:p>
            <a:pPr lvl="1" fontAlgn="base">
              <a:buFont typeface="Wingdings" panose="05000000000000000000" pitchFamily="2" charset="2"/>
              <a:buChar char="ü"/>
            </a:pPr>
            <a:r>
              <a:rPr lang="en-US" b="1" dirty="0">
                <a:solidFill>
                  <a:schemeClr val="accent2"/>
                </a:solidFill>
                <a:cs typeface="Arial" pitchFamily="34" charset="0"/>
              </a:rPr>
              <a:t>enroll</a:t>
            </a:r>
            <a:r>
              <a:rPr lang="en-US" dirty="0">
                <a:solidFill>
                  <a:schemeClr val="bg1"/>
                </a:solidFill>
                <a:cs typeface="Arial" pitchFamily="34" charset="0"/>
              </a:rPr>
              <a:t> in the marketplace </a:t>
            </a:r>
            <a:r>
              <a:rPr lang="en-US" b="1" dirty="0">
                <a:solidFill>
                  <a:schemeClr val="accent2"/>
                </a:solidFill>
                <a:cs typeface="Arial" pitchFamily="34" charset="0"/>
              </a:rPr>
              <a:t>by the close of open enrollment </a:t>
            </a:r>
            <a:r>
              <a:rPr lang="en-US" dirty="0" smtClean="0">
                <a:solidFill>
                  <a:schemeClr val="bg1"/>
                </a:solidFill>
                <a:cs typeface="Arial" pitchFamily="34" charset="0"/>
              </a:rPr>
              <a:t>(February 15, 2015)</a:t>
            </a:r>
            <a:endParaRPr lang="en-US" dirty="0">
              <a:solidFill>
                <a:schemeClr val="bg1"/>
              </a:solidFill>
              <a:cs typeface="Arial" pitchFamily="34" charset="0"/>
            </a:endParaRPr>
          </a:p>
          <a:p>
            <a:pPr lvl="1" fontAlgn="base">
              <a:buFont typeface="Wingdings" panose="05000000000000000000" pitchFamily="2" charset="2"/>
              <a:buChar char="ü"/>
            </a:pPr>
            <a:r>
              <a:rPr lang="en-US" dirty="0">
                <a:solidFill>
                  <a:schemeClr val="bg1"/>
                </a:solidFill>
                <a:cs typeface="Arial" pitchFamily="34" charset="0"/>
              </a:rPr>
              <a:t> are determined to have </a:t>
            </a:r>
            <a:r>
              <a:rPr lang="en-US" b="1" dirty="0">
                <a:solidFill>
                  <a:schemeClr val="accent2"/>
                </a:solidFill>
                <a:cs typeface="Arial" pitchFamily="34" charset="0"/>
              </a:rPr>
              <a:t>very low income </a:t>
            </a:r>
            <a:r>
              <a:rPr lang="en-US" dirty="0">
                <a:solidFill>
                  <a:schemeClr val="bg1"/>
                </a:solidFill>
                <a:cs typeface="Arial" pitchFamily="34" charset="0"/>
              </a:rPr>
              <a:t>and coverage is considered unaffordable (coverage would be more than </a:t>
            </a:r>
            <a:r>
              <a:rPr lang="en-US" b="1" dirty="0">
                <a:solidFill>
                  <a:schemeClr val="bg1"/>
                </a:solidFill>
                <a:cs typeface="Arial" pitchFamily="34" charset="0"/>
              </a:rPr>
              <a:t>8%</a:t>
            </a:r>
            <a:r>
              <a:rPr lang="en-US" dirty="0">
                <a:solidFill>
                  <a:schemeClr val="bg1"/>
                </a:solidFill>
                <a:cs typeface="Arial" pitchFamily="34" charset="0"/>
              </a:rPr>
              <a:t> of income)</a:t>
            </a:r>
          </a:p>
          <a:p>
            <a:pPr lvl="1" fontAlgn="base">
              <a:buFont typeface="Wingdings" panose="05000000000000000000" pitchFamily="2" charset="2"/>
              <a:buChar char="ü"/>
            </a:pPr>
            <a:r>
              <a:rPr lang="en-US" dirty="0">
                <a:solidFill>
                  <a:schemeClr val="bg1"/>
                </a:solidFill>
                <a:cs typeface="Arial" pitchFamily="34" charset="0"/>
              </a:rPr>
              <a:t> are </a:t>
            </a:r>
            <a:r>
              <a:rPr lang="en-US" b="1" dirty="0">
                <a:solidFill>
                  <a:schemeClr val="accent2"/>
                </a:solidFill>
                <a:cs typeface="Arial" pitchFamily="34" charset="0"/>
              </a:rPr>
              <a:t>not required to file a tax return </a:t>
            </a:r>
            <a:r>
              <a:rPr lang="en-US" dirty="0">
                <a:solidFill>
                  <a:schemeClr val="bg1"/>
                </a:solidFill>
                <a:cs typeface="Arial" pitchFamily="34" charset="0"/>
              </a:rPr>
              <a:t>because their income is too low</a:t>
            </a:r>
          </a:p>
          <a:p>
            <a:pPr lvl="1" fontAlgn="base">
              <a:buFont typeface="Wingdings" panose="05000000000000000000" pitchFamily="2" charset="2"/>
              <a:buChar char="ü"/>
            </a:pPr>
            <a:r>
              <a:rPr lang="en-US" dirty="0">
                <a:solidFill>
                  <a:schemeClr val="bg1"/>
                </a:solidFill>
                <a:cs typeface="Arial" pitchFamily="34" charset="0"/>
              </a:rPr>
              <a:t> </a:t>
            </a:r>
            <a:r>
              <a:rPr lang="en-US" b="1" dirty="0">
                <a:solidFill>
                  <a:schemeClr val="accent2"/>
                </a:solidFill>
                <a:cs typeface="Arial" pitchFamily="34" charset="0"/>
              </a:rPr>
              <a:t>would qualify under the new income limits for Medicaid</a:t>
            </a:r>
            <a:r>
              <a:rPr lang="en-US" dirty="0">
                <a:solidFill>
                  <a:schemeClr val="bg1"/>
                </a:solidFill>
                <a:cs typeface="Arial" pitchFamily="34" charset="0"/>
              </a:rPr>
              <a:t>, but their state has chosen not to expand Medicaid eligibility</a:t>
            </a:r>
          </a:p>
          <a:p>
            <a:pPr lvl="1" fontAlgn="base">
              <a:buFont typeface="Wingdings" panose="05000000000000000000" pitchFamily="2" charset="2"/>
              <a:buChar char="ü"/>
            </a:pPr>
            <a:r>
              <a:rPr lang="en-US" dirty="0">
                <a:solidFill>
                  <a:schemeClr val="bg1"/>
                </a:solidFill>
                <a:cs typeface="Arial" pitchFamily="34" charset="0"/>
              </a:rPr>
              <a:t> are </a:t>
            </a:r>
            <a:r>
              <a:rPr lang="en-US" b="1" dirty="0">
                <a:solidFill>
                  <a:schemeClr val="accent2"/>
                </a:solidFill>
                <a:cs typeface="Arial" pitchFamily="34" charset="0"/>
              </a:rPr>
              <a:t>undocumented</a:t>
            </a:r>
            <a:r>
              <a:rPr lang="en-US" dirty="0">
                <a:solidFill>
                  <a:schemeClr val="bg1"/>
                </a:solidFill>
                <a:cs typeface="Arial" pitchFamily="34" charset="0"/>
              </a:rPr>
              <a:t> citizens</a:t>
            </a:r>
          </a:p>
          <a:p>
            <a:pPr lvl="1" fontAlgn="base">
              <a:buFont typeface="Wingdings" panose="05000000000000000000" pitchFamily="2" charset="2"/>
              <a:buChar char="ü"/>
            </a:pPr>
            <a:r>
              <a:rPr lang="en-US" dirty="0">
                <a:solidFill>
                  <a:schemeClr val="bg1"/>
                </a:solidFill>
                <a:cs typeface="Arial" pitchFamily="34" charset="0"/>
              </a:rPr>
              <a:t> are a member of a federally recognized </a:t>
            </a:r>
            <a:r>
              <a:rPr lang="en-US" b="1" dirty="0">
                <a:solidFill>
                  <a:schemeClr val="accent2"/>
                </a:solidFill>
                <a:cs typeface="Arial" pitchFamily="34" charset="0"/>
              </a:rPr>
              <a:t>Indian tribe</a:t>
            </a:r>
          </a:p>
          <a:p>
            <a:pPr lvl="1" fontAlgn="base">
              <a:buFont typeface="Wingdings" panose="05000000000000000000" pitchFamily="2" charset="2"/>
              <a:buChar char="ü"/>
            </a:pPr>
            <a:r>
              <a:rPr lang="en-US" dirty="0">
                <a:solidFill>
                  <a:schemeClr val="bg1"/>
                </a:solidFill>
                <a:cs typeface="Arial" pitchFamily="34" charset="0"/>
              </a:rPr>
              <a:t> participate in a </a:t>
            </a:r>
            <a:r>
              <a:rPr lang="en-US" b="1" dirty="0">
                <a:solidFill>
                  <a:schemeClr val="accent2"/>
                </a:solidFill>
                <a:cs typeface="Arial" pitchFamily="34" charset="0"/>
              </a:rPr>
              <a:t>health care sharing </a:t>
            </a:r>
            <a:r>
              <a:rPr lang="en-US" b="1" dirty="0" smtClean="0">
                <a:solidFill>
                  <a:schemeClr val="accent2"/>
                </a:solidFill>
                <a:cs typeface="Arial" pitchFamily="34" charset="0"/>
              </a:rPr>
              <a:t>ministry</a:t>
            </a:r>
            <a:endParaRPr lang="en-US" b="1" dirty="0">
              <a:solidFill>
                <a:schemeClr val="accent2"/>
              </a:solidFill>
              <a:cs typeface="Arial" pitchFamily="34" charset="0"/>
            </a:endParaRPr>
          </a:p>
        </p:txBody>
      </p:sp>
      <p:sp>
        <p:nvSpPr>
          <p:cNvPr id="2" name="Title 1"/>
          <p:cNvSpPr>
            <a:spLocks noGrp="1"/>
          </p:cNvSpPr>
          <p:nvPr>
            <p:ph type="title"/>
          </p:nvPr>
        </p:nvSpPr>
        <p:spPr>
          <a:xfrm>
            <a:off x="524934" y="288926"/>
            <a:ext cx="7738532" cy="921806"/>
          </a:xfrm>
        </p:spPr>
        <p:txBody>
          <a:bodyPr>
            <a:normAutofit/>
          </a:bodyPr>
          <a:lstStyle/>
          <a:p>
            <a:r>
              <a:rPr lang="en-US" sz="4000" b="1" dirty="0">
                <a:solidFill>
                  <a:schemeClr val="bg1"/>
                </a:solidFill>
              </a:rPr>
              <a:t>Who is Exempt from the </a:t>
            </a:r>
            <a:r>
              <a:rPr lang="en-US" sz="4000" b="1" dirty="0" smtClean="0">
                <a:solidFill>
                  <a:schemeClr val="bg1"/>
                </a:solidFill>
              </a:rPr>
              <a:t>fine?</a:t>
            </a:r>
            <a:endParaRPr lang="en-US" sz="4000" b="1" dirty="0">
              <a:solidFill>
                <a:schemeClr val="bg1"/>
              </a:solidFill>
            </a:endParaRPr>
          </a:p>
        </p:txBody>
      </p:sp>
    </p:spTree>
    <p:extLst>
      <p:ext uri="{BB962C8B-B14F-4D97-AF65-F5344CB8AC3E}">
        <p14:creationId xmlns:p14="http://schemas.microsoft.com/office/powerpoint/2010/main" val="834434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2" name="Title 1"/>
          <p:cNvSpPr>
            <a:spLocks noGrp="1"/>
          </p:cNvSpPr>
          <p:nvPr>
            <p:ph type="title"/>
          </p:nvPr>
        </p:nvSpPr>
        <p:spPr>
          <a:xfrm>
            <a:off x="527304" y="109093"/>
            <a:ext cx="10515600" cy="1325563"/>
          </a:xfrm>
        </p:spPr>
        <p:txBody>
          <a:bodyPr>
            <a:normAutofit/>
          </a:bodyPr>
          <a:lstStyle/>
          <a:p>
            <a:r>
              <a:rPr lang="en-US" sz="3200" b="1" dirty="0" smtClean="0">
                <a:solidFill>
                  <a:schemeClr val="bg1"/>
                </a:solidFill>
              </a:rPr>
              <a:t>How do I get coverage through the Marketplace?</a:t>
            </a:r>
            <a:endParaRPr lang="en-US" sz="3200" b="1" dirty="0">
              <a:solidFill>
                <a:schemeClr val="bg1"/>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77" y="1505712"/>
            <a:ext cx="10799064" cy="453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35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GHFlogo-withtagline.jpg"/>
          <p:cNvPicPr>
            <a:picLocks noChangeAspect="1"/>
          </p:cNvPicPr>
          <p:nvPr/>
        </p:nvPicPr>
        <p:blipFill>
          <a:blip r:embed="rId2" cstate="print"/>
          <a:stretch>
            <a:fillRect/>
          </a:stretch>
        </p:blipFill>
        <p:spPr>
          <a:xfrm>
            <a:off x="8146750" y="6048078"/>
            <a:ext cx="3896083" cy="608922"/>
          </a:xfrm>
          <a:prstGeom prst="rect">
            <a:avLst/>
          </a:prstGeom>
        </p:spPr>
      </p:pic>
      <p:sp>
        <p:nvSpPr>
          <p:cNvPr id="6" name="TextBox 5"/>
          <p:cNvSpPr txBox="1"/>
          <p:nvPr/>
        </p:nvSpPr>
        <p:spPr>
          <a:xfrm>
            <a:off x="1708552" y="2514600"/>
            <a:ext cx="8763000" cy="2923877"/>
          </a:xfrm>
          <a:prstGeom prst="rect">
            <a:avLst/>
          </a:prstGeom>
          <a:noFill/>
        </p:spPr>
        <p:txBody>
          <a:bodyPr wrap="square" rtlCol="0">
            <a:spAutoFit/>
          </a:bodyPr>
          <a:lstStyle/>
          <a:p>
            <a:pPr algn="ctr"/>
            <a:endParaRPr lang="en-US" sz="4400" b="1" dirty="0">
              <a:solidFill>
                <a:schemeClr val="bg2">
                  <a:lumMod val="10000"/>
                </a:schemeClr>
              </a:solidFill>
            </a:endParaRPr>
          </a:p>
          <a:p>
            <a:pPr algn="ctr"/>
            <a:endParaRPr lang="en-US" sz="4400" b="1" dirty="0">
              <a:solidFill>
                <a:schemeClr val="bg2">
                  <a:lumMod val="10000"/>
                </a:schemeClr>
              </a:solidFill>
            </a:endParaRPr>
          </a:p>
          <a:p>
            <a:pPr algn="ctr"/>
            <a:endParaRPr lang="en-US" sz="3200" dirty="0">
              <a:solidFill>
                <a:schemeClr val="bg2">
                  <a:lumMod val="10000"/>
                </a:schemeClr>
              </a:solidFill>
            </a:endParaRPr>
          </a:p>
          <a:p>
            <a:pPr algn="ctr"/>
            <a:endParaRPr lang="en-US" sz="3200" dirty="0">
              <a:solidFill>
                <a:schemeClr val="bg2">
                  <a:lumMod val="10000"/>
                </a:schemeClr>
              </a:solidFill>
            </a:endParaRPr>
          </a:p>
          <a:p>
            <a:pPr algn="ctr"/>
            <a:endParaRPr lang="en-US" sz="3200" dirty="0">
              <a:solidFill>
                <a:schemeClr val="bg2">
                  <a:lumMod val="10000"/>
                </a:schemeClr>
              </a:solidFill>
            </a:endParaRPr>
          </a:p>
        </p:txBody>
      </p:sp>
      <p:pic>
        <p:nvPicPr>
          <p:cNvPr id="7" name="Picture 6"/>
          <p:cNvPicPr>
            <a:picLocks noChangeAspect="1"/>
          </p:cNvPicPr>
          <p:nvPr/>
        </p:nvPicPr>
        <p:blipFill>
          <a:blip r:embed="rId3" cstate="print"/>
          <a:stretch>
            <a:fillRect/>
          </a:stretch>
        </p:blipFill>
        <p:spPr>
          <a:xfrm>
            <a:off x="6019800" y="2514600"/>
            <a:ext cx="2743200" cy="838200"/>
          </a:xfrm>
          <a:prstGeom prst="rect">
            <a:avLst/>
          </a:prstGeom>
        </p:spPr>
      </p:pic>
      <p:pic>
        <p:nvPicPr>
          <p:cNvPr id="8" name="Picture 7"/>
          <p:cNvPicPr>
            <a:picLocks noChangeAspect="1"/>
          </p:cNvPicPr>
          <p:nvPr/>
        </p:nvPicPr>
        <p:blipFill>
          <a:blip r:embed="rId4" cstate="print"/>
          <a:stretch>
            <a:fillRect/>
          </a:stretch>
        </p:blipFill>
        <p:spPr>
          <a:xfrm>
            <a:off x="6324600" y="1371600"/>
            <a:ext cx="2078182" cy="914400"/>
          </a:xfrm>
          <a:prstGeom prst="rect">
            <a:avLst/>
          </a:prstGeom>
        </p:spPr>
      </p:pic>
      <p:sp>
        <p:nvSpPr>
          <p:cNvPr id="10" name="TextBox 9"/>
          <p:cNvSpPr txBox="1"/>
          <p:nvPr/>
        </p:nvSpPr>
        <p:spPr>
          <a:xfrm>
            <a:off x="4419600" y="228600"/>
            <a:ext cx="5867400" cy="707886"/>
          </a:xfrm>
          <a:prstGeom prst="rect">
            <a:avLst/>
          </a:prstGeom>
          <a:noFill/>
        </p:spPr>
        <p:txBody>
          <a:bodyPr wrap="square" rtlCol="0">
            <a:spAutoFit/>
          </a:bodyPr>
          <a:lstStyle/>
          <a:p>
            <a:pPr algn="ctr"/>
            <a:r>
              <a:rPr lang="en-US" sz="4000" b="1" dirty="0">
                <a:solidFill>
                  <a:srgbClr val="143154"/>
                </a:solidFill>
                <a:latin typeface="Arial"/>
                <a:cs typeface="Arial"/>
              </a:rPr>
              <a:t>QUESTIONS?</a:t>
            </a:r>
            <a:endParaRPr lang="en-US" sz="4000" dirty="0">
              <a:solidFill>
                <a:srgbClr val="143154"/>
              </a:solidFill>
              <a:latin typeface="Arial"/>
              <a:cs typeface="Arial"/>
            </a:endParaRPr>
          </a:p>
        </p:txBody>
      </p:sp>
      <p:sp>
        <p:nvSpPr>
          <p:cNvPr id="12" name="Rectangle 11"/>
          <p:cNvSpPr/>
          <p:nvPr/>
        </p:nvSpPr>
        <p:spPr>
          <a:xfrm>
            <a:off x="2057400" y="3962401"/>
            <a:ext cx="8305800" cy="1938992"/>
          </a:xfrm>
          <a:prstGeom prst="rect">
            <a:avLst/>
          </a:prstGeom>
        </p:spPr>
        <p:txBody>
          <a:bodyPr wrap="square">
            <a:spAutoFit/>
          </a:bodyPr>
          <a:lstStyle/>
          <a:p>
            <a:pPr algn="ctr"/>
            <a:r>
              <a:rPr lang="en-US" sz="3000" b="1" dirty="0">
                <a:solidFill>
                  <a:srgbClr val="143154"/>
                </a:solidFill>
                <a:latin typeface="Arial"/>
                <a:cs typeface="Arial"/>
              </a:rPr>
              <a:t>Contact me:</a:t>
            </a:r>
          </a:p>
          <a:p>
            <a:pPr algn="ctr"/>
            <a:r>
              <a:rPr lang="en-US" sz="3000" dirty="0" smtClean="0">
                <a:solidFill>
                  <a:srgbClr val="143154"/>
                </a:solidFill>
                <a:latin typeface="Arial"/>
                <a:cs typeface="Arial"/>
              </a:rPr>
              <a:t>Nykita Howell</a:t>
            </a:r>
            <a:endParaRPr lang="en-US" sz="3000" dirty="0">
              <a:solidFill>
                <a:srgbClr val="143154"/>
              </a:solidFill>
              <a:latin typeface="Arial"/>
              <a:cs typeface="Arial"/>
            </a:endParaRPr>
          </a:p>
          <a:p>
            <a:pPr algn="ctr"/>
            <a:r>
              <a:rPr lang="en-US" sz="3000" dirty="0">
                <a:solidFill>
                  <a:srgbClr val="143154"/>
                </a:solidFill>
                <a:latin typeface="Arial"/>
                <a:cs typeface="Arial"/>
              </a:rPr>
              <a:t> </a:t>
            </a:r>
            <a:r>
              <a:rPr lang="en-US" sz="3000" dirty="0" smtClean="0">
                <a:solidFill>
                  <a:schemeClr val="accent1">
                    <a:lumMod val="75000"/>
                  </a:schemeClr>
                </a:solidFill>
                <a:latin typeface="Arial"/>
                <a:cs typeface="Arial"/>
              </a:rPr>
              <a:t>nhowell@healthyfuturega.org</a:t>
            </a:r>
            <a:endParaRPr lang="en-US" sz="3000" dirty="0">
              <a:solidFill>
                <a:schemeClr val="accent1">
                  <a:lumMod val="75000"/>
                </a:schemeClr>
              </a:solidFill>
              <a:latin typeface="Arial"/>
              <a:cs typeface="Arial"/>
            </a:endParaRPr>
          </a:p>
          <a:p>
            <a:pPr algn="ctr"/>
            <a:r>
              <a:rPr lang="en-US" sz="3000" dirty="0" smtClean="0">
                <a:solidFill>
                  <a:schemeClr val="accent1">
                    <a:lumMod val="75000"/>
                  </a:schemeClr>
                </a:solidFill>
                <a:latin typeface="Arial"/>
                <a:cs typeface="Arial"/>
              </a:rPr>
              <a:t>404-567-5016</a:t>
            </a:r>
            <a:endParaRPr lang="en-US" sz="3000" dirty="0">
              <a:solidFill>
                <a:schemeClr val="accent1">
                  <a:lumMod val="75000"/>
                </a:schemeClr>
              </a:solidFill>
              <a:latin typeface="Arial"/>
              <a:cs typeface="Arial"/>
            </a:endParaRPr>
          </a:p>
        </p:txBody>
      </p:sp>
      <p:pic>
        <p:nvPicPr>
          <p:cNvPr id="46082" name="Picture 2" descr="http://latebloomergrads.files.wordpress.com/2012/03/cartoon-pulling-hair-and-question-marks1.jpg"/>
          <p:cNvPicPr>
            <a:picLocks noChangeAspect="1" noChangeArrowheads="1"/>
          </p:cNvPicPr>
          <p:nvPr/>
        </p:nvPicPr>
        <p:blipFill>
          <a:blip r:embed="rId5" cstate="print"/>
          <a:srcRect/>
          <a:stretch>
            <a:fillRect/>
          </a:stretch>
        </p:blipFill>
        <p:spPr bwMode="auto">
          <a:xfrm>
            <a:off x="2133601" y="381001"/>
            <a:ext cx="3076575" cy="2867025"/>
          </a:xfrm>
          <a:prstGeom prst="rect">
            <a:avLst/>
          </a:prstGeom>
          <a:noFill/>
        </p:spPr>
      </p:pic>
    </p:spTree>
    <p:extLst>
      <p:ext uri="{BB962C8B-B14F-4D97-AF65-F5344CB8AC3E}">
        <p14:creationId xmlns:p14="http://schemas.microsoft.com/office/powerpoint/2010/main" val="126845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 name="Title 1"/>
          <p:cNvSpPr>
            <a:spLocks noGrp="1"/>
          </p:cNvSpPr>
          <p:nvPr>
            <p:ph type="title"/>
          </p:nvPr>
        </p:nvSpPr>
        <p:spPr>
          <a:xfrm>
            <a:off x="545592" y="99949"/>
            <a:ext cx="10515600" cy="1325563"/>
          </a:xfrm>
        </p:spPr>
        <p:txBody>
          <a:bodyPr>
            <a:normAutofit/>
          </a:bodyPr>
          <a:lstStyle/>
          <a:p>
            <a:r>
              <a:rPr lang="en-US" sz="3600" dirty="0" smtClean="0">
                <a:solidFill>
                  <a:schemeClr val="bg1"/>
                </a:solidFill>
              </a:rPr>
              <a:t>How does ACA affect insurance companies?</a:t>
            </a:r>
            <a:endParaRPr lang="en-US" sz="3600" dirty="0">
              <a:solidFill>
                <a:schemeClr val="bg1"/>
              </a:solidFill>
            </a:endParaRPr>
          </a:p>
        </p:txBody>
      </p:sp>
      <p:sp>
        <p:nvSpPr>
          <p:cNvPr id="7" name="Content Placeholder 1"/>
          <p:cNvSpPr>
            <a:spLocks noGrp="1"/>
          </p:cNvSpPr>
          <p:nvPr>
            <p:ph idx="1"/>
          </p:nvPr>
        </p:nvSpPr>
        <p:spPr>
          <a:xfrm>
            <a:off x="838200" y="1525461"/>
            <a:ext cx="10515600" cy="1007427"/>
          </a:xfrm>
        </p:spPr>
        <p:txBody>
          <a:bodyPr>
            <a:normAutofit fontScale="25000" lnSpcReduction="20000"/>
          </a:bodyPr>
          <a:lstStyle/>
          <a:p>
            <a:pPr marL="0" indent="0" algn="ctr">
              <a:buNone/>
            </a:pPr>
            <a:r>
              <a:rPr lang="en-US" sz="9600" i="1" dirty="0" smtClean="0"/>
              <a:t>The Affordable </a:t>
            </a:r>
            <a:r>
              <a:rPr lang="en-US" sz="9600" i="1" dirty="0"/>
              <a:t>C</a:t>
            </a:r>
            <a:r>
              <a:rPr lang="en-US" sz="9600" i="1" dirty="0" smtClean="0"/>
              <a:t>are </a:t>
            </a:r>
            <a:r>
              <a:rPr lang="en-US" sz="9600" i="1" dirty="0"/>
              <a:t>A</a:t>
            </a:r>
            <a:r>
              <a:rPr lang="en-US" sz="9600" i="1" dirty="0" smtClean="0"/>
              <a:t>ct protects consumers by changing requirements for health insurance companies. </a:t>
            </a:r>
          </a:p>
          <a:p>
            <a:pPr marL="0" indent="0" algn="ctr">
              <a:buNone/>
            </a:pPr>
            <a:r>
              <a:rPr lang="en-US" sz="9600" b="1" i="1" u="sng" dirty="0" smtClean="0"/>
              <a:t>Health insurance companies must:</a:t>
            </a:r>
          </a:p>
          <a:p>
            <a:pPr marL="0" indent="0" algn="ctr">
              <a:buNone/>
            </a:pPr>
            <a:endParaRPr lang="en-US" sz="5100" dirty="0" smtClean="0"/>
          </a:p>
          <a:p>
            <a:pPr marL="0" indent="0" algn="ctr">
              <a:buNone/>
            </a:pPr>
            <a:endParaRPr lang="en-US" dirty="0" smtClean="0"/>
          </a:p>
          <a:p>
            <a:pPr marL="3657600" lvl="8" indent="0">
              <a:buNone/>
            </a:pPr>
            <a:r>
              <a:rPr lang="en-US" sz="1600" dirty="0"/>
              <a:t>		</a:t>
            </a:r>
            <a:endParaRPr lang="en-US" sz="1800" dirty="0"/>
          </a:p>
        </p:txBody>
      </p:sp>
      <p:sp>
        <p:nvSpPr>
          <p:cNvPr id="5" name="TextBox 4"/>
          <p:cNvSpPr txBox="1"/>
          <p:nvPr/>
        </p:nvSpPr>
        <p:spPr>
          <a:xfrm>
            <a:off x="777240" y="2632837"/>
            <a:ext cx="4675632" cy="3262432"/>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smtClean="0"/>
              <a:t>Help consumers understand their coverage</a:t>
            </a:r>
            <a:r>
              <a:rPr lang="en-US" sz="2400" dirty="0" smtClean="0"/>
              <a:t> </a:t>
            </a:r>
          </a:p>
          <a:p>
            <a:pPr lvl="1">
              <a:buFont typeface="Wingdings" charset="2"/>
              <a:buChar char="ü"/>
            </a:pPr>
            <a:r>
              <a:rPr lang="en-US" sz="2400" dirty="0" smtClean="0"/>
              <a:t>Summary of Benefits</a:t>
            </a:r>
          </a:p>
          <a:p>
            <a:pPr lvl="1">
              <a:buFont typeface="Wingdings" charset="2"/>
              <a:buChar char="ü"/>
            </a:pPr>
            <a:r>
              <a:rPr lang="en-US" sz="2400" dirty="0" smtClean="0"/>
              <a:t>Glossary of Terms  </a:t>
            </a:r>
          </a:p>
          <a:p>
            <a:r>
              <a:rPr lang="en-US" sz="2800" dirty="0" smtClean="0"/>
              <a:t>Refrain from canceling health coverage after they’ve already agreed to cover consumers</a:t>
            </a:r>
          </a:p>
          <a:p>
            <a:endParaRPr lang="en-US" sz="900" dirty="0" smtClean="0"/>
          </a:p>
          <a:p>
            <a:endParaRPr lang="en-US" sz="900" dirty="0"/>
          </a:p>
        </p:txBody>
      </p:sp>
      <p:sp>
        <p:nvSpPr>
          <p:cNvPr id="8" name="TextBox 7"/>
          <p:cNvSpPr txBox="1"/>
          <p:nvPr/>
        </p:nvSpPr>
        <p:spPr>
          <a:xfrm>
            <a:off x="6096000" y="2632837"/>
            <a:ext cx="4965192" cy="332398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dirty="0" smtClean="0"/>
              <a:t>Offer certified health plans</a:t>
            </a:r>
          </a:p>
          <a:p>
            <a:pPr marL="800100" lvl="1" indent="-342900">
              <a:buFont typeface="Wingdings" panose="05000000000000000000" pitchFamily="2" charset="2"/>
              <a:buChar char="ü"/>
            </a:pPr>
            <a:r>
              <a:rPr lang="en-US" sz="2400" dirty="0" smtClean="0"/>
              <a:t>Qualified Health Plans (QHPs)</a:t>
            </a:r>
          </a:p>
          <a:p>
            <a:r>
              <a:rPr lang="en-US" sz="2800" dirty="0" smtClean="0"/>
              <a:t>Offer a guaranteed set of benefits</a:t>
            </a:r>
          </a:p>
          <a:p>
            <a:pPr marL="800100" lvl="1" indent="-342900">
              <a:buFont typeface="Wingdings" panose="05000000000000000000" pitchFamily="2" charset="2"/>
              <a:buChar char="ü"/>
            </a:pPr>
            <a:r>
              <a:rPr lang="en-US" sz="2400" dirty="0" smtClean="0"/>
              <a:t>Essential Health Benefits (EHBs)</a:t>
            </a:r>
          </a:p>
          <a:p>
            <a:r>
              <a:rPr lang="en-US" sz="2800" dirty="0" smtClean="0"/>
              <a:t>Not have limits on lifetime coverage</a:t>
            </a:r>
          </a:p>
          <a:p>
            <a:endParaRPr lang="en-US" sz="1100" dirty="0" smtClean="0"/>
          </a:p>
          <a:p>
            <a:endParaRPr lang="en-US" sz="1100" dirty="0"/>
          </a:p>
        </p:txBody>
      </p:sp>
    </p:spTree>
    <p:extLst>
      <p:ext uri="{BB962C8B-B14F-4D97-AF65-F5344CB8AC3E}">
        <p14:creationId xmlns:p14="http://schemas.microsoft.com/office/powerpoint/2010/main" val="1489885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 name="Title 1"/>
          <p:cNvSpPr>
            <a:spLocks noGrp="1"/>
          </p:cNvSpPr>
          <p:nvPr>
            <p:ph type="title"/>
          </p:nvPr>
        </p:nvSpPr>
        <p:spPr>
          <a:xfrm>
            <a:off x="557469" y="106869"/>
            <a:ext cx="10515600" cy="1325563"/>
          </a:xfrm>
        </p:spPr>
        <p:txBody>
          <a:bodyPr>
            <a:normAutofit/>
          </a:bodyPr>
          <a:lstStyle/>
          <a:p>
            <a:r>
              <a:rPr lang="en-US" sz="4000" b="1" dirty="0" smtClean="0">
                <a:solidFill>
                  <a:schemeClr val="bg1"/>
                </a:solidFill>
              </a:rPr>
              <a:t>What are the Essential Health Benefits?</a:t>
            </a:r>
            <a:endParaRPr lang="en-US" sz="4000" b="1" dirty="0">
              <a:solidFill>
                <a:schemeClr val="bg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5060" y="1432432"/>
            <a:ext cx="7480419" cy="4686951"/>
          </a:xfrm>
        </p:spPr>
      </p:pic>
    </p:spTree>
    <p:extLst>
      <p:ext uri="{BB962C8B-B14F-4D97-AF65-F5344CB8AC3E}">
        <p14:creationId xmlns:p14="http://schemas.microsoft.com/office/powerpoint/2010/main" val="3194816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 name="Title 1"/>
          <p:cNvSpPr>
            <a:spLocks noGrp="1"/>
          </p:cNvSpPr>
          <p:nvPr>
            <p:ph type="title"/>
          </p:nvPr>
        </p:nvSpPr>
        <p:spPr>
          <a:xfrm>
            <a:off x="559904" y="136525"/>
            <a:ext cx="10515600" cy="1325563"/>
          </a:xfrm>
        </p:spPr>
        <p:txBody>
          <a:bodyPr/>
          <a:lstStyle/>
          <a:p>
            <a:r>
              <a:rPr lang="en-US" dirty="0" smtClean="0">
                <a:solidFill>
                  <a:schemeClr val="bg1"/>
                </a:solidFill>
              </a:rPr>
              <a:t>What is Medicaid Expansion?</a:t>
            </a:r>
            <a:endParaRPr lang="en-US" dirty="0">
              <a:solidFill>
                <a:schemeClr val="bg1"/>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9904" y="1462088"/>
            <a:ext cx="11075504" cy="4622527"/>
          </a:xfrm>
          <a:ln>
            <a:solidFill>
              <a:schemeClr val="accent1">
                <a:lumMod val="75000"/>
              </a:schemeClr>
            </a:solidFill>
          </a:ln>
        </p:spPr>
      </p:pic>
    </p:spTree>
    <p:extLst>
      <p:ext uri="{BB962C8B-B14F-4D97-AF65-F5344CB8AC3E}">
        <p14:creationId xmlns:p14="http://schemas.microsoft.com/office/powerpoint/2010/main" val="873653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 name="Title 1"/>
          <p:cNvSpPr>
            <a:spLocks noGrp="1"/>
          </p:cNvSpPr>
          <p:nvPr>
            <p:ph type="title"/>
          </p:nvPr>
        </p:nvSpPr>
        <p:spPr>
          <a:xfrm>
            <a:off x="594313" y="185928"/>
            <a:ext cx="8479631" cy="1143000"/>
          </a:xfrm>
        </p:spPr>
        <p:txBody>
          <a:bodyPr>
            <a:normAutofit/>
          </a:bodyPr>
          <a:lstStyle/>
          <a:p>
            <a:r>
              <a:rPr lang="en-US" b="1" dirty="0" smtClean="0">
                <a:solidFill>
                  <a:schemeClr val="bg1"/>
                </a:solidFill>
              </a:rPr>
              <a:t>What is the coverage cap?</a:t>
            </a:r>
            <a:endParaRPr lang="en-US" b="1" dirty="0">
              <a:solidFill>
                <a:schemeClr val="bg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13" y="1421296"/>
            <a:ext cx="11048338" cy="4681330"/>
          </a:xfrm>
          <a:prstGeom prst="rect">
            <a:avLst/>
          </a:prstGeom>
          <a:solidFill>
            <a:schemeClr val="accent2">
              <a:lumMod val="40000"/>
              <a:lumOff val="60000"/>
            </a:schemeClr>
          </a:solidFill>
          <a:ln>
            <a:solidFill>
              <a:schemeClr val="accent1">
                <a:lumMod val="75000"/>
              </a:schemeClr>
            </a:solidFill>
          </a:ln>
        </p:spPr>
      </p:pic>
    </p:spTree>
    <p:extLst>
      <p:ext uri="{BB962C8B-B14F-4D97-AF65-F5344CB8AC3E}">
        <p14:creationId xmlns:p14="http://schemas.microsoft.com/office/powerpoint/2010/main" val="445177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5" name="TextBox 4"/>
          <p:cNvSpPr txBox="1"/>
          <p:nvPr/>
        </p:nvSpPr>
        <p:spPr>
          <a:xfrm>
            <a:off x="636105" y="385972"/>
            <a:ext cx="5959901" cy="1061829"/>
          </a:xfrm>
          <a:prstGeom prst="rect">
            <a:avLst/>
          </a:prstGeom>
          <a:noFill/>
        </p:spPr>
        <p:txBody>
          <a:bodyPr wrap="square" lIns="0" tIns="0" rIns="0" bIns="0" rtlCol="0">
            <a:spAutoFit/>
          </a:bodyPr>
          <a:lstStyle/>
          <a:p>
            <a:r>
              <a:rPr lang="en-US" sz="2300" b="1" dirty="0">
                <a:solidFill>
                  <a:schemeClr val="bg1"/>
                </a:solidFill>
                <a:latin typeface="Arial"/>
              </a:rPr>
              <a:t>HOW WILL PEOPLE IN THE COVERAGE GAP ACCESS HEALTHCARE?</a:t>
            </a:r>
          </a:p>
          <a:p>
            <a:endParaRPr lang="en-US" sz="2300" b="1" dirty="0">
              <a:solidFill>
                <a:schemeClr val="bg1"/>
              </a:solidFill>
              <a:latin typeface="Arial"/>
            </a:endParaRPr>
          </a:p>
        </p:txBody>
      </p:sp>
      <p:sp>
        <p:nvSpPr>
          <p:cNvPr id="20" name="TextBox 19"/>
          <p:cNvSpPr txBox="1"/>
          <p:nvPr/>
        </p:nvSpPr>
        <p:spPr>
          <a:xfrm>
            <a:off x="1752600" y="1676401"/>
            <a:ext cx="8610600" cy="461665"/>
          </a:xfrm>
          <a:prstGeom prst="rect">
            <a:avLst/>
          </a:prstGeom>
          <a:noFill/>
        </p:spPr>
        <p:txBody>
          <a:bodyPr wrap="square" rtlCol="0">
            <a:spAutoFit/>
          </a:bodyPr>
          <a:lstStyle/>
          <a:p>
            <a:pPr fontAlgn="base"/>
            <a:endParaRPr lang="en-US" sz="2400" dirty="0">
              <a:latin typeface="Arial" pitchFamily="34" charset="0"/>
              <a:cs typeface="Arial" pitchFamily="34" charset="0"/>
            </a:endParaRPr>
          </a:p>
        </p:txBody>
      </p:sp>
      <p:sp>
        <p:nvSpPr>
          <p:cNvPr id="7" name="TextBox 6"/>
          <p:cNvSpPr txBox="1"/>
          <p:nvPr/>
        </p:nvSpPr>
        <p:spPr>
          <a:xfrm>
            <a:off x="549965" y="1474307"/>
            <a:ext cx="9157561" cy="372409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200" dirty="0">
                <a:latin typeface="Arial" pitchFamily="34" charset="0"/>
                <a:cs typeface="Arial" pitchFamily="34" charset="0"/>
              </a:rPr>
              <a:t>Unfortunately, these individuals will </a:t>
            </a:r>
            <a:r>
              <a:rPr lang="en-US" sz="2200" b="1" dirty="0">
                <a:solidFill>
                  <a:schemeClr val="accent2">
                    <a:lumMod val="75000"/>
                  </a:schemeClr>
                </a:solidFill>
                <a:latin typeface="Arial" pitchFamily="34" charset="0"/>
                <a:cs typeface="Arial" pitchFamily="34" charset="0"/>
              </a:rPr>
              <a:t>NOT</a:t>
            </a:r>
            <a:r>
              <a:rPr lang="en-US" sz="2200" dirty="0">
                <a:latin typeface="Arial" pitchFamily="34" charset="0"/>
                <a:cs typeface="Arial" pitchFamily="34" charset="0"/>
              </a:rPr>
              <a:t> qualify for Medicaid and will </a:t>
            </a:r>
            <a:r>
              <a:rPr lang="en-US" sz="2200" b="1" dirty="0">
                <a:solidFill>
                  <a:schemeClr val="accent2">
                    <a:lumMod val="75000"/>
                  </a:schemeClr>
                </a:solidFill>
                <a:latin typeface="Arial" pitchFamily="34" charset="0"/>
                <a:cs typeface="Arial" pitchFamily="34" charset="0"/>
              </a:rPr>
              <a:t>NOT</a:t>
            </a:r>
            <a:r>
              <a:rPr lang="en-US" sz="2200" dirty="0">
                <a:latin typeface="Arial" pitchFamily="34" charset="0"/>
                <a:cs typeface="Arial" pitchFamily="34" charset="0"/>
              </a:rPr>
              <a:t> be eligible for exchange subsidies so insurance will be unaffordable and they will not purchase it.</a:t>
            </a:r>
          </a:p>
          <a:p>
            <a:endParaRPr lang="en-US" sz="2200" dirty="0">
              <a:latin typeface="Arial" pitchFamily="34" charset="0"/>
              <a:cs typeface="Arial" pitchFamily="34" charset="0"/>
            </a:endParaRPr>
          </a:p>
          <a:p>
            <a:r>
              <a:rPr lang="en-US" sz="2200" dirty="0">
                <a:latin typeface="Arial" pitchFamily="34" charset="0"/>
                <a:cs typeface="Arial" pitchFamily="34" charset="0"/>
              </a:rPr>
              <a:t>However, </a:t>
            </a:r>
            <a:r>
              <a:rPr lang="en-US" sz="2200" dirty="0" smtClean="0">
                <a:latin typeface="Arial" pitchFamily="34" charset="0"/>
                <a:cs typeface="Arial" pitchFamily="34" charset="0"/>
              </a:rPr>
              <a:t>they </a:t>
            </a:r>
            <a:r>
              <a:rPr lang="en-US" sz="2200" b="1" dirty="0">
                <a:solidFill>
                  <a:schemeClr val="accent2">
                    <a:lumMod val="75000"/>
                  </a:schemeClr>
                </a:solidFill>
                <a:latin typeface="Arial" pitchFamily="34" charset="0"/>
                <a:cs typeface="Arial" pitchFamily="34" charset="0"/>
              </a:rPr>
              <a:t>will not have to pay a penalty </a:t>
            </a:r>
            <a:r>
              <a:rPr lang="en-US" sz="2200" dirty="0">
                <a:latin typeface="Arial" pitchFamily="34" charset="0"/>
                <a:cs typeface="Arial" pitchFamily="34" charset="0"/>
              </a:rPr>
              <a:t>under the “individual mandate” but they also will not have a reliable source of health care.</a:t>
            </a:r>
          </a:p>
          <a:p>
            <a:endParaRPr lang="en-US" sz="2200" dirty="0">
              <a:latin typeface="Arial" pitchFamily="34" charset="0"/>
              <a:cs typeface="Arial" pitchFamily="34" charset="0"/>
            </a:endParaRPr>
          </a:p>
          <a:p>
            <a:r>
              <a:rPr lang="en-US" sz="2200" dirty="0">
                <a:latin typeface="Arial" pitchFamily="34" charset="0"/>
                <a:cs typeface="Arial" pitchFamily="34" charset="0"/>
              </a:rPr>
              <a:t>They will continue to access the healthcare </a:t>
            </a:r>
            <a:r>
              <a:rPr lang="en-US" sz="2200" dirty="0" smtClean="0">
                <a:latin typeface="Arial" pitchFamily="34" charset="0"/>
                <a:cs typeface="Arial" pitchFamily="34" charset="0"/>
              </a:rPr>
              <a:t>system through:</a:t>
            </a:r>
            <a:endParaRPr lang="en-US" sz="2200" dirty="0">
              <a:latin typeface="Arial" pitchFamily="34" charset="0"/>
              <a:cs typeface="Arial" pitchFamily="34" charset="0"/>
            </a:endParaRPr>
          </a:p>
          <a:p>
            <a:pPr marL="800100" lvl="1" indent="-342900">
              <a:buFont typeface="Courier New" panose="02070309020205020404" pitchFamily="49" charset="0"/>
              <a:buChar char="o"/>
            </a:pPr>
            <a:r>
              <a:rPr lang="en-US" sz="2000" dirty="0" smtClean="0">
                <a:latin typeface="Arial" pitchFamily="34" charset="0"/>
                <a:cs typeface="Arial" pitchFamily="34" charset="0"/>
              </a:rPr>
              <a:t>Community Health Centers</a:t>
            </a:r>
          </a:p>
          <a:p>
            <a:pPr marL="800100" lvl="1" indent="-342900">
              <a:buFont typeface="Courier New" panose="02070309020205020404" pitchFamily="49" charset="0"/>
              <a:buChar char="o"/>
            </a:pPr>
            <a:r>
              <a:rPr lang="en-US" sz="2000" dirty="0" smtClean="0">
                <a:latin typeface="Arial" pitchFamily="34" charset="0"/>
                <a:cs typeface="Arial" pitchFamily="34" charset="0"/>
              </a:rPr>
              <a:t>Free Clinics</a:t>
            </a:r>
          </a:p>
          <a:p>
            <a:pPr marL="800100" lvl="1" indent="-342900">
              <a:buFont typeface="Courier New" panose="02070309020205020404" pitchFamily="49" charset="0"/>
              <a:buChar char="o"/>
            </a:pPr>
            <a:r>
              <a:rPr lang="en-US" sz="2000" dirty="0" smtClean="0">
                <a:latin typeface="Arial" pitchFamily="34" charset="0"/>
                <a:cs typeface="Arial" pitchFamily="34" charset="0"/>
              </a:rPr>
              <a:t>Emergency Rooms</a:t>
            </a:r>
            <a:endParaRPr lang="en-US" sz="2000" dirty="0">
              <a:latin typeface="Arial" pitchFamily="34" charset="0"/>
              <a:cs typeface="Arial" pitchFamily="34" charset="0"/>
            </a:endParaRPr>
          </a:p>
        </p:txBody>
      </p:sp>
      <p:pic>
        <p:nvPicPr>
          <p:cNvPr id="1026" name="Picture 2" descr="https://encrypted-tbn2.gstatic.com/images?q=tbn:ANd9GcRuEwb6eu3buQsNIYleN-wwaCp-blSmtdVopQO1rJTcCgS6uE-7a85z3QfN"/>
          <p:cNvPicPr>
            <a:picLocks noChangeAspect="1" noChangeArrowheads="1"/>
          </p:cNvPicPr>
          <p:nvPr/>
        </p:nvPicPr>
        <p:blipFill>
          <a:blip r:embed="rId3" cstate="print"/>
          <a:srcRect/>
          <a:stretch>
            <a:fillRect/>
          </a:stretch>
        </p:blipFill>
        <p:spPr bwMode="auto">
          <a:xfrm>
            <a:off x="9333165" y="3118894"/>
            <a:ext cx="2327207" cy="2958712"/>
          </a:xfrm>
          <a:prstGeom prst="rect">
            <a:avLst/>
          </a:prstGeom>
          <a:noFill/>
        </p:spPr>
      </p:pic>
    </p:spTree>
    <p:extLst>
      <p:ext uri="{BB962C8B-B14F-4D97-AF65-F5344CB8AC3E}">
        <p14:creationId xmlns:p14="http://schemas.microsoft.com/office/powerpoint/2010/main" val="1693443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Content Placeholder 4"/>
          <p:cNvPicPr>
            <a:picLocks noGrp="1"/>
          </p:cNvPicPr>
          <p:nvPr>
            <p:ph idx="1"/>
          </p:nvPr>
        </p:nvPicPr>
        <p:blipFill>
          <a:blip r:embed="rId3" cstate="print"/>
          <a:stretch>
            <a:fillRect/>
          </a:stretch>
        </p:blipFill>
        <p:spPr>
          <a:xfrm>
            <a:off x="575310" y="2519362"/>
            <a:ext cx="11247882" cy="2253806"/>
          </a:xfrm>
          <a:prstGeom prst="rect">
            <a:avLst/>
          </a:prstGeom>
        </p:spPr>
      </p:pic>
      <p:sp>
        <p:nvSpPr>
          <p:cNvPr id="6" name="Title 2"/>
          <p:cNvSpPr>
            <a:spLocks noGrp="1"/>
          </p:cNvSpPr>
          <p:nvPr>
            <p:ph type="title"/>
          </p:nvPr>
        </p:nvSpPr>
        <p:spPr>
          <a:xfrm>
            <a:off x="554736" y="400050"/>
            <a:ext cx="8229600" cy="533400"/>
          </a:xfrm>
        </p:spPr>
        <p:txBody>
          <a:bodyPr>
            <a:normAutofit fontScale="90000"/>
          </a:bodyPr>
          <a:lstStyle/>
          <a:p>
            <a:r>
              <a:rPr lang="en-US" dirty="0">
                <a:solidFill>
                  <a:schemeClr val="bg1"/>
                </a:solidFill>
              </a:rPr>
              <a:t>Health Insurance 101</a:t>
            </a:r>
          </a:p>
        </p:txBody>
      </p:sp>
      <p:sp>
        <p:nvSpPr>
          <p:cNvPr id="7" name="TextBox 6"/>
          <p:cNvSpPr txBox="1"/>
          <p:nvPr/>
        </p:nvSpPr>
        <p:spPr>
          <a:xfrm>
            <a:off x="3723132" y="766763"/>
            <a:ext cx="6781800" cy="369332"/>
          </a:xfrm>
          <a:prstGeom prst="rect">
            <a:avLst/>
          </a:prstGeom>
          <a:noFill/>
        </p:spPr>
        <p:txBody>
          <a:bodyPr wrap="square" rtlCol="0">
            <a:spAutoFit/>
          </a:bodyPr>
          <a:lstStyle/>
          <a:p>
            <a:r>
              <a:rPr lang="en-US" b="1" dirty="0">
                <a:solidFill>
                  <a:schemeClr val="bg1"/>
                </a:solidFill>
              </a:rPr>
              <a:t>Different Types of Health Insurance Plans</a:t>
            </a:r>
          </a:p>
        </p:txBody>
      </p:sp>
    </p:spTree>
    <p:extLst>
      <p:ext uri="{BB962C8B-B14F-4D97-AF65-F5344CB8AC3E}">
        <p14:creationId xmlns:p14="http://schemas.microsoft.com/office/powerpoint/2010/main" val="889582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3743</TotalTime>
  <Words>1880</Words>
  <Application>Microsoft Office PowerPoint</Application>
  <PresentationFormat>Widescreen</PresentationFormat>
  <Paragraphs>192</Paragraphs>
  <Slides>35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Courier New</vt:lpstr>
      <vt:lpstr>Times New Roman</vt:lpstr>
      <vt:lpstr>Wingdings</vt:lpstr>
      <vt:lpstr>Office Theme</vt:lpstr>
      <vt:lpstr>Your Health, Your Choice: Guide to the Marketplace </vt:lpstr>
      <vt:lpstr>What is the Affordable Care Act?</vt:lpstr>
      <vt:lpstr>How does ACA affect consumers?</vt:lpstr>
      <vt:lpstr>How does ACA affect insurance companies?</vt:lpstr>
      <vt:lpstr>What are the Essential Health Benefits?</vt:lpstr>
      <vt:lpstr>What is Medicaid Expansion?</vt:lpstr>
      <vt:lpstr>What is the coverage cap?</vt:lpstr>
      <vt:lpstr>PowerPoint Presentation</vt:lpstr>
      <vt:lpstr>Health Insurance 101</vt:lpstr>
      <vt:lpstr>Health Insurance 101</vt:lpstr>
      <vt:lpstr>Health Insurance 101</vt:lpstr>
      <vt:lpstr>Health Insurance 101</vt:lpstr>
      <vt:lpstr>Health Insurance 101</vt:lpstr>
      <vt:lpstr>Health Insurance 101</vt:lpstr>
      <vt:lpstr>Health Insurance 101</vt:lpstr>
      <vt:lpstr>Health Insurance 101</vt:lpstr>
      <vt:lpstr>What different ways can I purchase health insurance?</vt:lpstr>
      <vt:lpstr>What is the Health Insurance Marketplace?</vt:lpstr>
      <vt:lpstr>How do I shop for plans in the Marketplace?</vt:lpstr>
      <vt:lpstr>How can I save in the Marketplace?</vt:lpstr>
      <vt:lpstr>What are Advanced Premium Tax Credits?</vt:lpstr>
      <vt:lpstr>Who’s Eligible for Lower Premiums?</vt:lpstr>
      <vt:lpstr>What are Cost-Sharing Reductions?</vt:lpstr>
      <vt:lpstr>What are Federal Poverty Levels?</vt:lpstr>
      <vt:lpstr>PowerPoint Presentation</vt:lpstr>
      <vt:lpstr>When can I enroll?</vt:lpstr>
      <vt:lpstr>What Special Enrollment Periods?</vt:lpstr>
      <vt:lpstr>What companies are offering insurance in the Marketplace?</vt:lpstr>
      <vt:lpstr>Why should I consider purchasing health insurance?</vt:lpstr>
      <vt:lpstr>What if I’m already enrolled in the Marketplace?</vt:lpstr>
      <vt:lpstr>What does ACA require me to do?</vt:lpstr>
      <vt:lpstr>How much is the fine?</vt:lpstr>
      <vt:lpstr>Who is Exempt from the fine?</vt:lpstr>
      <vt:lpstr>How do I get coverage through the Marketplace?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Nykita Scott</dc:creator>
  <cp:lastModifiedBy>Anna Cullen</cp:lastModifiedBy>
  <cp:revision>59</cp:revision>
  <dcterms:created xsi:type="dcterms:W3CDTF">2014-10-24T14:43:13Z</dcterms:created>
  <dcterms:modified xsi:type="dcterms:W3CDTF">2014-11-05T17:51:31Z</dcterms:modified>
</cp:coreProperties>
</file>